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Lst>
  <p:notesMasterIdLst>
    <p:notesMasterId r:id="rId215"/>
  </p:notesMasterIdLst>
  <p:handoutMasterIdLst>
    <p:handoutMasterId r:id="rId216"/>
  </p:handoutMasterIdLst>
  <p:sldIdLst>
    <p:sldId id="256" r:id="rId5"/>
    <p:sldId id="464" r:id="rId6"/>
    <p:sldId id="465"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6" r:id="rId27"/>
    <p:sldId id="487" r:id="rId28"/>
    <p:sldId id="488" r:id="rId29"/>
    <p:sldId id="489" r:id="rId30"/>
    <p:sldId id="490" r:id="rId31"/>
    <p:sldId id="491" r:id="rId32"/>
    <p:sldId id="492" r:id="rId33"/>
    <p:sldId id="493" r:id="rId34"/>
    <p:sldId id="494" r:id="rId35"/>
    <p:sldId id="495" r:id="rId36"/>
    <p:sldId id="496" r:id="rId37"/>
    <p:sldId id="497" r:id="rId38"/>
    <p:sldId id="498" r:id="rId39"/>
    <p:sldId id="499" r:id="rId40"/>
    <p:sldId id="501" r:id="rId41"/>
    <p:sldId id="502" r:id="rId42"/>
    <p:sldId id="503" r:id="rId43"/>
    <p:sldId id="504" r:id="rId44"/>
    <p:sldId id="505" r:id="rId45"/>
    <p:sldId id="506" r:id="rId46"/>
    <p:sldId id="507" r:id="rId47"/>
    <p:sldId id="508" r:id="rId48"/>
    <p:sldId id="509" r:id="rId49"/>
    <p:sldId id="510" r:id="rId50"/>
    <p:sldId id="511" r:id="rId51"/>
    <p:sldId id="512" r:id="rId52"/>
    <p:sldId id="513" r:id="rId53"/>
    <p:sldId id="514" r:id="rId54"/>
    <p:sldId id="515" r:id="rId55"/>
    <p:sldId id="516" r:id="rId56"/>
    <p:sldId id="517" r:id="rId57"/>
    <p:sldId id="518" r:id="rId58"/>
    <p:sldId id="519" r:id="rId59"/>
    <p:sldId id="520" r:id="rId60"/>
    <p:sldId id="521" r:id="rId61"/>
    <p:sldId id="522" r:id="rId62"/>
    <p:sldId id="523" r:id="rId63"/>
    <p:sldId id="524"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538" r:id="rId78"/>
    <p:sldId id="539" r:id="rId79"/>
    <p:sldId id="540" r:id="rId80"/>
    <p:sldId id="541" r:id="rId81"/>
    <p:sldId id="542" r:id="rId82"/>
    <p:sldId id="543" r:id="rId83"/>
    <p:sldId id="544" r:id="rId84"/>
    <p:sldId id="545" r:id="rId85"/>
    <p:sldId id="546" r:id="rId86"/>
    <p:sldId id="547" r:id="rId87"/>
    <p:sldId id="548" r:id="rId88"/>
    <p:sldId id="549" r:id="rId89"/>
    <p:sldId id="550" r:id="rId90"/>
    <p:sldId id="551" r:id="rId91"/>
    <p:sldId id="552" r:id="rId92"/>
    <p:sldId id="553" r:id="rId93"/>
    <p:sldId id="554" r:id="rId94"/>
    <p:sldId id="555" r:id="rId95"/>
    <p:sldId id="556" r:id="rId96"/>
    <p:sldId id="557" r:id="rId97"/>
    <p:sldId id="558" r:id="rId98"/>
    <p:sldId id="559" r:id="rId99"/>
    <p:sldId id="560" r:id="rId100"/>
    <p:sldId id="561" r:id="rId101"/>
    <p:sldId id="562" r:id="rId102"/>
    <p:sldId id="563" r:id="rId103"/>
    <p:sldId id="564" r:id="rId104"/>
    <p:sldId id="565" r:id="rId105"/>
    <p:sldId id="566" r:id="rId106"/>
    <p:sldId id="567" r:id="rId107"/>
    <p:sldId id="568" r:id="rId108"/>
    <p:sldId id="569" r:id="rId109"/>
    <p:sldId id="570" r:id="rId110"/>
    <p:sldId id="571" r:id="rId111"/>
    <p:sldId id="572" r:id="rId112"/>
    <p:sldId id="573" r:id="rId113"/>
    <p:sldId id="574" r:id="rId114"/>
    <p:sldId id="575" r:id="rId115"/>
    <p:sldId id="576" r:id="rId116"/>
    <p:sldId id="577" r:id="rId117"/>
    <p:sldId id="578" r:id="rId118"/>
    <p:sldId id="579" r:id="rId119"/>
    <p:sldId id="580" r:id="rId120"/>
    <p:sldId id="581" r:id="rId121"/>
    <p:sldId id="582" r:id="rId122"/>
    <p:sldId id="583" r:id="rId123"/>
    <p:sldId id="584" r:id="rId124"/>
    <p:sldId id="585" r:id="rId125"/>
    <p:sldId id="586" r:id="rId126"/>
    <p:sldId id="588" r:id="rId127"/>
    <p:sldId id="587" r:id="rId128"/>
    <p:sldId id="589" r:id="rId129"/>
    <p:sldId id="590" r:id="rId130"/>
    <p:sldId id="591" r:id="rId131"/>
    <p:sldId id="592" r:id="rId132"/>
    <p:sldId id="593" r:id="rId133"/>
    <p:sldId id="594" r:id="rId134"/>
    <p:sldId id="595" r:id="rId135"/>
    <p:sldId id="596" r:id="rId136"/>
    <p:sldId id="597" r:id="rId137"/>
    <p:sldId id="598" r:id="rId138"/>
    <p:sldId id="599" r:id="rId139"/>
    <p:sldId id="601" r:id="rId140"/>
    <p:sldId id="600" r:id="rId141"/>
    <p:sldId id="602" r:id="rId142"/>
    <p:sldId id="603" r:id="rId143"/>
    <p:sldId id="604" r:id="rId144"/>
    <p:sldId id="605" r:id="rId145"/>
    <p:sldId id="607" r:id="rId146"/>
    <p:sldId id="608" r:id="rId147"/>
    <p:sldId id="609" r:id="rId148"/>
    <p:sldId id="610" r:id="rId149"/>
    <p:sldId id="611" r:id="rId150"/>
    <p:sldId id="612" r:id="rId151"/>
    <p:sldId id="613" r:id="rId152"/>
    <p:sldId id="614" r:id="rId153"/>
    <p:sldId id="615" r:id="rId154"/>
    <p:sldId id="616" r:id="rId155"/>
    <p:sldId id="617" r:id="rId156"/>
    <p:sldId id="618" r:id="rId157"/>
    <p:sldId id="619" r:id="rId158"/>
    <p:sldId id="620" r:id="rId159"/>
    <p:sldId id="621" r:id="rId160"/>
    <p:sldId id="622" r:id="rId161"/>
    <p:sldId id="623" r:id="rId162"/>
    <p:sldId id="624" r:id="rId163"/>
    <p:sldId id="625" r:id="rId164"/>
    <p:sldId id="626" r:id="rId165"/>
    <p:sldId id="627" r:id="rId166"/>
    <p:sldId id="628" r:id="rId167"/>
    <p:sldId id="629" r:id="rId168"/>
    <p:sldId id="630" r:id="rId169"/>
    <p:sldId id="631" r:id="rId170"/>
    <p:sldId id="632" r:id="rId171"/>
    <p:sldId id="633" r:id="rId172"/>
    <p:sldId id="634" r:id="rId173"/>
    <p:sldId id="635" r:id="rId174"/>
    <p:sldId id="636" r:id="rId175"/>
    <p:sldId id="637" r:id="rId176"/>
    <p:sldId id="638" r:id="rId177"/>
    <p:sldId id="639" r:id="rId178"/>
    <p:sldId id="640" r:id="rId179"/>
    <p:sldId id="641" r:id="rId180"/>
    <p:sldId id="642" r:id="rId181"/>
    <p:sldId id="643" r:id="rId182"/>
    <p:sldId id="644" r:id="rId183"/>
    <p:sldId id="645" r:id="rId184"/>
    <p:sldId id="646" r:id="rId185"/>
    <p:sldId id="647" r:id="rId186"/>
    <p:sldId id="648" r:id="rId187"/>
    <p:sldId id="649" r:id="rId188"/>
    <p:sldId id="650" r:id="rId189"/>
    <p:sldId id="651" r:id="rId190"/>
    <p:sldId id="652" r:id="rId191"/>
    <p:sldId id="653" r:id="rId192"/>
    <p:sldId id="654" r:id="rId193"/>
    <p:sldId id="655" r:id="rId194"/>
    <p:sldId id="656" r:id="rId195"/>
    <p:sldId id="657" r:id="rId196"/>
    <p:sldId id="659" r:id="rId197"/>
    <p:sldId id="658" r:id="rId198"/>
    <p:sldId id="660" r:id="rId199"/>
    <p:sldId id="661" r:id="rId200"/>
    <p:sldId id="662" r:id="rId201"/>
    <p:sldId id="663" r:id="rId202"/>
    <p:sldId id="664" r:id="rId203"/>
    <p:sldId id="665" r:id="rId204"/>
    <p:sldId id="666" r:id="rId205"/>
    <p:sldId id="667" r:id="rId206"/>
    <p:sldId id="668" r:id="rId207"/>
    <p:sldId id="669" r:id="rId208"/>
    <p:sldId id="670" r:id="rId209"/>
    <p:sldId id="671" r:id="rId210"/>
    <p:sldId id="672" r:id="rId211"/>
    <p:sldId id="673" r:id="rId212"/>
    <p:sldId id="674" r:id="rId213"/>
    <p:sldId id="675" r:id="rId214"/>
  </p:sldIdLst>
  <p:sldSz cx="9144000" cy="6858000" type="screen4x3"/>
  <p:notesSz cx="9928225" cy="6797675"/>
  <p:custDataLst>
    <p:tags r:id="rId217"/>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deroth" initials="E" lastIdx="3" clrIdx="0">
    <p:extLst>
      <p:ext uri="{19B8F6BF-5375-455C-9EA6-DF929625EA0E}">
        <p15:presenceInfo xmlns:p15="http://schemas.microsoft.com/office/powerpoint/2012/main" userId="Endero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AFFFF"/>
    <a:srgbClr val="FFF6F1"/>
    <a:srgbClr val="B9CDE5"/>
    <a:srgbClr val="E2E7EB"/>
    <a:srgbClr val="FFFAF1"/>
    <a:srgbClr val="FFF9F1"/>
    <a:srgbClr val="FFFFFF"/>
    <a:srgbClr val="FFF9F2"/>
    <a:srgbClr val="E7E8ED"/>
    <a:srgbClr val="E8EB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15" autoAdjust="0"/>
    <p:restoredTop sz="95141" autoAdjust="0"/>
  </p:normalViewPr>
  <p:slideViewPr>
    <p:cSldViewPr>
      <p:cViewPr varScale="1">
        <p:scale>
          <a:sx n="82" d="100"/>
          <a:sy n="82" d="100"/>
        </p:scale>
        <p:origin x="1098" y="96"/>
      </p:cViewPr>
      <p:guideLst>
        <p:guide orient="horz" pos="2160"/>
        <p:guide pos="2880"/>
      </p:guideLst>
    </p:cSldViewPr>
  </p:slideViewPr>
  <p:outlineViewPr>
    <p:cViewPr>
      <p:scale>
        <a:sx n="33" d="100"/>
        <a:sy n="33" d="100"/>
      </p:scale>
      <p:origin x="30" y="5403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handoutMaster" Target="handoutMasters/handout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tags" Target="tags/tag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commentAuthors" Target="commen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presProps" Target="presProps.xml"/><Relationship Id="rId3" Type="http://schemas.openxmlformats.org/officeDocument/2006/relationships/customXml" Target="../customXml/item3.xml"/><Relationship Id="rId214" Type="http://schemas.openxmlformats.org/officeDocument/2006/relationships/slide" Target="slides/slide210.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notesMaster" Target="notesMasters/notesMaster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313" cy="3398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594" y="0"/>
            <a:ext cx="4303313" cy="339884"/>
          </a:xfrm>
          <a:prstGeom prst="rect">
            <a:avLst/>
          </a:prstGeom>
        </p:spPr>
        <p:txBody>
          <a:bodyPr vert="horz" lIns="91440" tIns="45720" rIns="91440" bIns="45720" rtlCol="0"/>
          <a:lstStyle>
            <a:lvl1pPr algn="r">
              <a:defRPr sz="1200"/>
            </a:lvl1pPr>
          </a:lstStyle>
          <a:p>
            <a:fld id="{1105C127-53EC-4625-8674-123C41A42ABE}" type="datetimeFigureOut">
              <a:rPr lang="en-GB" smtClean="0"/>
              <a:pPr/>
              <a:t>03/06/2018</a:t>
            </a:fld>
            <a:endParaRPr lang="en-GB"/>
          </a:p>
        </p:txBody>
      </p:sp>
      <p:sp>
        <p:nvSpPr>
          <p:cNvPr id="4" name="Footer Placeholder 3"/>
          <p:cNvSpPr>
            <a:spLocks noGrp="1"/>
          </p:cNvSpPr>
          <p:nvPr>
            <p:ph type="ftr" sz="quarter" idx="2"/>
          </p:nvPr>
        </p:nvSpPr>
        <p:spPr>
          <a:xfrm>
            <a:off x="0" y="6456699"/>
            <a:ext cx="4303313" cy="3398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594" y="6456699"/>
            <a:ext cx="4303313" cy="339884"/>
          </a:xfrm>
          <a:prstGeom prst="rect">
            <a:avLst/>
          </a:prstGeom>
        </p:spPr>
        <p:txBody>
          <a:bodyPr vert="horz" lIns="91440" tIns="45720" rIns="91440" bIns="45720" rtlCol="0" anchor="b"/>
          <a:lstStyle>
            <a:lvl1pPr algn="r">
              <a:defRPr sz="1200"/>
            </a:lvl1pPr>
          </a:lstStyle>
          <a:p>
            <a:fld id="{2D7700F7-D8A8-45F0-BED4-A73ECE481743}" type="slidenum">
              <a:rPr lang="en-GB" smtClean="0"/>
              <a:pPr/>
              <a:t>‹#›</a:t>
            </a:fld>
            <a:endParaRPr lang="en-GB"/>
          </a:p>
        </p:txBody>
      </p:sp>
    </p:spTree>
    <p:extLst>
      <p:ext uri="{BB962C8B-B14F-4D97-AF65-F5344CB8AC3E}">
        <p14:creationId xmlns:p14="http://schemas.microsoft.com/office/powerpoint/2010/main" val="12063322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302230" cy="339884"/>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5623699" y="0"/>
            <a:ext cx="4302230" cy="339884"/>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6/3/2018</a:t>
            </a:fld>
            <a:endParaRPr lang="en-GB" dirty="0"/>
          </a:p>
        </p:txBody>
      </p:sp>
      <p:sp>
        <p:nvSpPr>
          <p:cNvPr id="4" name="Slide Image Placeholder 3"/>
          <p:cNvSpPr>
            <a:spLocks noGrp="1" noRot="1" noChangeAspect="1"/>
          </p:cNvSpPr>
          <p:nvPr>
            <p:ph type="sldImg" idx="2"/>
          </p:nvPr>
        </p:nvSpPr>
        <p:spPr>
          <a:xfrm>
            <a:off x="3263900" y="509588"/>
            <a:ext cx="3400425" cy="2549525"/>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992824" y="3228896"/>
            <a:ext cx="7942580" cy="3058954"/>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2" y="6456612"/>
            <a:ext cx="4302230" cy="339884"/>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5623699" y="6456612"/>
            <a:ext cx="4302230" cy="339884"/>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extLst>
      <p:ext uri="{BB962C8B-B14F-4D97-AF65-F5344CB8AC3E}">
        <p14:creationId xmlns:p14="http://schemas.microsoft.com/office/powerpoint/2010/main" val="103396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extLst>
      <p:ext uri="{BB962C8B-B14F-4D97-AF65-F5344CB8AC3E}">
        <p14:creationId xmlns:p14="http://schemas.microsoft.com/office/powerpoint/2010/main" val="27486273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100</a:t>
            </a:fld>
            <a:endParaRPr lang="en-GB" dirty="0"/>
          </a:p>
        </p:txBody>
      </p:sp>
    </p:spTree>
    <p:extLst>
      <p:ext uri="{BB962C8B-B14F-4D97-AF65-F5344CB8AC3E}">
        <p14:creationId xmlns:p14="http://schemas.microsoft.com/office/powerpoint/2010/main" val="33502457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101</a:t>
            </a:fld>
            <a:endParaRPr lang="en-GB" dirty="0"/>
          </a:p>
        </p:txBody>
      </p:sp>
    </p:spTree>
    <p:extLst>
      <p:ext uri="{BB962C8B-B14F-4D97-AF65-F5344CB8AC3E}">
        <p14:creationId xmlns:p14="http://schemas.microsoft.com/office/powerpoint/2010/main" val="225548362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102</a:t>
            </a:fld>
            <a:endParaRPr lang="en-GB" dirty="0"/>
          </a:p>
        </p:txBody>
      </p:sp>
    </p:spTree>
    <p:extLst>
      <p:ext uri="{BB962C8B-B14F-4D97-AF65-F5344CB8AC3E}">
        <p14:creationId xmlns:p14="http://schemas.microsoft.com/office/powerpoint/2010/main" val="8906839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103</a:t>
            </a:fld>
            <a:endParaRPr lang="en-GB" dirty="0"/>
          </a:p>
        </p:txBody>
      </p:sp>
    </p:spTree>
    <p:extLst>
      <p:ext uri="{BB962C8B-B14F-4D97-AF65-F5344CB8AC3E}">
        <p14:creationId xmlns:p14="http://schemas.microsoft.com/office/powerpoint/2010/main" val="4887985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104</a:t>
            </a:fld>
            <a:endParaRPr lang="en-GB" dirty="0"/>
          </a:p>
        </p:txBody>
      </p:sp>
    </p:spTree>
    <p:extLst>
      <p:ext uri="{BB962C8B-B14F-4D97-AF65-F5344CB8AC3E}">
        <p14:creationId xmlns:p14="http://schemas.microsoft.com/office/powerpoint/2010/main" val="14729355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105</a:t>
            </a:fld>
            <a:endParaRPr lang="en-GB" dirty="0"/>
          </a:p>
        </p:txBody>
      </p:sp>
    </p:spTree>
    <p:extLst>
      <p:ext uri="{BB962C8B-B14F-4D97-AF65-F5344CB8AC3E}">
        <p14:creationId xmlns:p14="http://schemas.microsoft.com/office/powerpoint/2010/main" val="18072697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106</a:t>
            </a:fld>
            <a:endParaRPr lang="en-GB" dirty="0"/>
          </a:p>
        </p:txBody>
      </p:sp>
    </p:spTree>
    <p:extLst>
      <p:ext uri="{BB962C8B-B14F-4D97-AF65-F5344CB8AC3E}">
        <p14:creationId xmlns:p14="http://schemas.microsoft.com/office/powerpoint/2010/main" val="297319642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107</a:t>
            </a:fld>
            <a:endParaRPr lang="en-GB" dirty="0"/>
          </a:p>
        </p:txBody>
      </p:sp>
    </p:spTree>
    <p:extLst>
      <p:ext uri="{BB962C8B-B14F-4D97-AF65-F5344CB8AC3E}">
        <p14:creationId xmlns:p14="http://schemas.microsoft.com/office/powerpoint/2010/main" val="26346107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108</a:t>
            </a:fld>
            <a:endParaRPr lang="en-GB" dirty="0"/>
          </a:p>
        </p:txBody>
      </p:sp>
    </p:spTree>
    <p:extLst>
      <p:ext uri="{BB962C8B-B14F-4D97-AF65-F5344CB8AC3E}">
        <p14:creationId xmlns:p14="http://schemas.microsoft.com/office/powerpoint/2010/main" val="31898282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109</a:t>
            </a:fld>
            <a:endParaRPr lang="en-GB" dirty="0"/>
          </a:p>
        </p:txBody>
      </p:sp>
    </p:spTree>
    <p:extLst>
      <p:ext uri="{BB962C8B-B14F-4D97-AF65-F5344CB8AC3E}">
        <p14:creationId xmlns:p14="http://schemas.microsoft.com/office/powerpoint/2010/main" val="2502659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extLst>
      <p:ext uri="{BB962C8B-B14F-4D97-AF65-F5344CB8AC3E}">
        <p14:creationId xmlns:p14="http://schemas.microsoft.com/office/powerpoint/2010/main" val="7344155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110</a:t>
            </a:fld>
            <a:endParaRPr lang="en-GB" dirty="0"/>
          </a:p>
        </p:txBody>
      </p:sp>
    </p:spTree>
    <p:extLst>
      <p:ext uri="{BB962C8B-B14F-4D97-AF65-F5344CB8AC3E}">
        <p14:creationId xmlns:p14="http://schemas.microsoft.com/office/powerpoint/2010/main" val="31420102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111</a:t>
            </a:fld>
            <a:endParaRPr lang="en-GB" dirty="0"/>
          </a:p>
        </p:txBody>
      </p:sp>
    </p:spTree>
    <p:extLst>
      <p:ext uri="{BB962C8B-B14F-4D97-AF65-F5344CB8AC3E}">
        <p14:creationId xmlns:p14="http://schemas.microsoft.com/office/powerpoint/2010/main" val="22678253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112</a:t>
            </a:fld>
            <a:endParaRPr lang="en-GB" dirty="0"/>
          </a:p>
        </p:txBody>
      </p:sp>
    </p:spTree>
    <p:extLst>
      <p:ext uri="{BB962C8B-B14F-4D97-AF65-F5344CB8AC3E}">
        <p14:creationId xmlns:p14="http://schemas.microsoft.com/office/powerpoint/2010/main" val="39191341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113</a:t>
            </a:fld>
            <a:endParaRPr lang="en-GB" dirty="0"/>
          </a:p>
        </p:txBody>
      </p:sp>
    </p:spTree>
    <p:extLst>
      <p:ext uri="{BB962C8B-B14F-4D97-AF65-F5344CB8AC3E}">
        <p14:creationId xmlns:p14="http://schemas.microsoft.com/office/powerpoint/2010/main" val="638531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114</a:t>
            </a:fld>
            <a:endParaRPr lang="en-GB" dirty="0"/>
          </a:p>
        </p:txBody>
      </p:sp>
    </p:spTree>
    <p:extLst>
      <p:ext uri="{BB962C8B-B14F-4D97-AF65-F5344CB8AC3E}">
        <p14:creationId xmlns:p14="http://schemas.microsoft.com/office/powerpoint/2010/main" val="13633921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115</a:t>
            </a:fld>
            <a:endParaRPr lang="en-GB" dirty="0"/>
          </a:p>
        </p:txBody>
      </p:sp>
    </p:spTree>
    <p:extLst>
      <p:ext uri="{BB962C8B-B14F-4D97-AF65-F5344CB8AC3E}">
        <p14:creationId xmlns:p14="http://schemas.microsoft.com/office/powerpoint/2010/main" val="346747272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116</a:t>
            </a:fld>
            <a:endParaRPr lang="en-GB" dirty="0"/>
          </a:p>
        </p:txBody>
      </p:sp>
    </p:spTree>
    <p:extLst>
      <p:ext uri="{BB962C8B-B14F-4D97-AF65-F5344CB8AC3E}">
        <p14:creationId xmlns:p14="http://schemas.microsoft.com/office/powerpoint/2010/main" val="22836231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117</a:t>
            </a:fld>
            <a:endParaRPr lang="en-GB" dirty="0"/>
          </a:p>
        </p:txBody>
      </p:sp>
    </p:spTree>
    <p:extLst>
      <p:ext uri="{BB962C8B-B14F-4D97-AF65-F5344CB8AC3E}">
        <p14:creationId xmlns:p14="http://schemas.microsoft.com/office/powerpoint/2010/main" val="244802111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118</a:t>
            </a:fld>
            <a:endParaRPr lang="en-GB" dirty="0"/>
          </a:p>
        </p:txBody>
      </p:sp>
    </p:spTree>
    <p:extLst>
      <p:ext uri="{BB962C8B-B14F-4D97-AF65-F5344CB8AC3E}">
        <p14:creationId xmlns:p14="http://schemas.microsoft.com/office/powerpoint/2010/main" val="32838771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119</a:t>
            </a:fld>
            <a:endParaRPr lang="en-GB" dirty="0"/>
          </a:p>
        </p:txBody>
      </p:sp>
    </p:spTree>
    <p:extLst>
      <p:ext uri="{BB962C8B-B14F-4D97-AF65-F5344CB8AC3E}">
        <p14:creationId xmlns:p14="http://schemas.microsoft.com/office/powerpoint/2010/main" val="346195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extLst>
      <p:ext uri="{BB962C8B-B14F-4D97-AF65-F5344CB8AC3E}">
        <p14:creationId xmlns:p14="http://schemas.microsoft.com/office/powerpoint/2010/main" val="7412202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120</a:t>
            </a:fld>
            <a:endParaRPr lang="en-GB" dirty="0"/>
          </a:p>
        </p:txBody>
      </p:sp>
    </p:spTree>
    <p:extLst>
      <p:ext uri="{BB962C8B-B14F-4D97-AF65-F5344CB8AC3E}">
        <p14:creationId xmlns:p14="http://schemas.microsoft.com/office/powerpoint/2010/main" val="346207970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121</a:t>
            </a:fld>
            <a:endParaRPr lang="en-GB" dirty="0"/>
          </a:p>
        </p:txBody>
      </p:sp>
    </p:spTree>
    <p:extLst>
      <p:ext uri="{BB962C8B-B14F-4D97-AF65-F5344CB8AC3E}">
        <p14:creationId xmlns:p14="http://schemas.microsoft.com/office/powerpoint/2010/main" val="256720437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122</a:t>
            </a:fld>
            <a:endParaRPr lang="en-GB" dirty="0"/>
          </a:p>
        </p:txBody>
      </p:sp>
    </p:spTree>
    <p:extLst>
      <p:ext uri="{BB962C8B-B14F-4D97-AF65-F5344CB8AC3E}">
        <p14:creationId xmlns:p14="http://schemas.microsoft.com/office/powerpoint/2010/main" val="395643543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123</a:t>
            </a:fld>
            <a:endParaRPr lang="en-GB" dirty="0"/>
          </a:p>
        </p:txBody>
      </p:sp>
    </p:spTree>
    <p:extLst>
      <p:ext uri="{BB962C8B-B14F-4D97-AF65-F5344CB8AC3E}">
        <p14:creationId xmlns:p14="http://schemas.microsoft.com/office/powerpoint/2010/main" val="14416522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124</a:t>
            </a:fld>
            <a:endParaRPr lang="en-GB" dirty="0"/>
          </a:p>
        </p:txBody>
      </p:sp>
    </p:spTree>
    <p:extLst>
      <p:ext uri="{BB962C8B-B14F-4D97-AF65-F5344CB8AC3E}">
        <p14:creationId xmlns:p14="http://schemas.microsoft.com/office/powerpoint/2010/main" val="9056773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125</a:t>
            </a:fld>
            <a:endParaRPr lang="en-GB" dirty="0"/>
          </a:p>
        </p:txBody>
      </p:sp>
    </p:spTree>
    <p:extLst>
      <p:ext uri="{BB962C8B-B14F-4D97-AF65-F5344CB8AC3E}">
        <p14:creationId xmlns:p14="http://schemas.microsoft.com/office/powerpoint/2010/main" val="227432205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126</a:t>
            </a:fld>
            <a:endParaRPr lang="en-GB" dirty="0"/>
          </a:p>
        </p:txBody>
      </p:sp>
    </p:spTree>
    <p:extLst>
      <p:ext uri="{BB962C8B-B14F-4D97-AF65-F5344CB8AC3E}">
        <p14:creationId xmlns:p14="http://schemas.microsoft.com/office/powerpoint/2010/main" val="168524126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127</a:t>
            </a:fld>
            <a:endParaRPr lang="en-GB" dirty="0"/>
          </a:p>
        </p:txBody>
      </p:sp>
    </p:spTree>
    <p:extLst>
      <p:ext uri="{BB962C8B-B14F-4D97-AF65-F5344CB8AC3E}">
        <p14:creationId xmlns:p14="http://schemas.microsoft.com/office/powerpoint/2010/main" val="16243442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128</a:t>
            </a:fld>
            <a:endParaRPr lang="en-GB" dirty="0"/>
          </a:p>
        </p:txBody>
      </p:sp>
    </p:spTree>
    <p:extLst>
      <p:ext uri="{BB962C8B-B14F-4D97-AF65-F5344CB8AC3E}">
        <p14:creationId xmlns:p14="http://schemas.microsoft.com/office/powerpoint/2010/main" val="20274175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129</a:t>
            </a:fld>
            <a:endParaRPr lang="en-GB" dirty="0"/>
          </a:p>
        </p:txBody>
      </p:sp>
    </p:spTree>
    <p:extLst>
      <p:ext uri="{BB962C8B-B14F-4D97-AF65-F5344CB8AC3E}">
        <p14:creationId xmlns:p14="http://schemas.microsoft.com/office/powerpoint/2010/main" val="268251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extLst>
      <p:ext uri="{BB962C8B-B14F-4D97-AF65-F5344CB8AC3E}">
        <p14:creationId xmlns:p14="http://schemas.microsoft.com/office/powerpoint/2010/main" val="14822707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130</a:t>
            </a:fld>
            <a:endParaRPr lang="en-GB" dirty="0"/>
          </a:p>
        </p:txBody>
      </p:sp>
    </p:spTree>
    <p:extLst>
      <p:ext uri="{BB962C8B-B14F-4D97-AF65-F5344CB8AC3E}">
        <p14:creationId xmlns:p14="http://schemas.microsoft.com/office/powerpoint/2010/main" val="3667873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131</a:t>
            </a:fld>
            <a:endParaRPr lang="en-GB" dirty="0"/>
          </a:p>
        </p:txBody>
      </p:sp>
    </p:spTree>
    <p:extLst>
      <p:ext uri="{BB962C8B-B14F-4D97-AF65-F5344CB8AC3E}">
        <p14:creationId xmlns:p14="http://schemas.microsoft.com/office/powerpoint/2010/main" val="228461607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132</a:t>
            </a:fld>
            <a:endParaRPr lang="en-GB" dirty="0"/>
          </a:p>
        </p:txBody>
      </p:sp>
    </p:spTree>
    <p:extLst>
      <p:ext uri="{BB962C8B-B14F-4D97-AF65-F5344CB8AC3E}">
        <p14:creationId xmlns:p14="http://schemas.microsoft.com/office/powerpoint/2010/main" val="4254284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133</a:t>
            </a:fld>
            <a:endParaRPr lang="en-GB" dirty="0"/>
          </a:p>
        </p:txBody>
      </p:sp>
    </p:spTree>
    <p:extLst>
      <p:ext uri="{BB962C8B-B14F-4D97-AF65-F5344CB8AC3E}">
        <p14:creationId xmlns:p14="http://schemas.microsoft.com/office/powerpoint/2010/main" val="101401759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134</a:t>
            </a:fld>
            <a:endParaRPr lang="en-GB" dirty="0"/>
          </a:p>
        </p:txBody>
      </p:sp>
    </p:spTree>
    <p:extLst>
      <p:ext uri="{BB962C8B-B14F-4D97-AF65-F5344CB8AC3E}">
        <p14:creationId xmlns:p14="http://schemas.microsoft.com/office/powerpoint/2010/main" val="254031285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135</a:t>
            </a:fld>
            <a:endParaRPr lang="en-GB" dirty="0"/>
          </a:p>
        </p:txBody>
      </p:sp>
    </p:spTree>
    <p:extLst>
      <p:ext uri="{BB962C8B-B14F-4D97-AF65-F5344CB8AC3E}">
        <p14:creationId xmlns:p14="http://schemas.microsoft.com/office/powerpoint/2010/main" val="5793983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136</a:t>
            </a:fld>
            <a:endParaRPr lang="en-GB" dirty="0"/>
          </a:p>
        </p:txBody>
      </p:sp>
    </p:spTree>
    <p:extLst>
      <p:ext uri="{BB962C8B-B14F-4D97-AF65-F5344CB8AC3E}">
        <p14:creationId xmlns:p14="http://schemas.microsoft.com/office/powerpoint/2010/main" val="119032177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137</a:t>
            </a:fld>
            <a:endParaRPr lang="en-GB" dirty="0"/>
          </a:p>
        </p:txBody>
      </p:sp>
    </p:spTree>
    <p:extLst>
      <p:ext uri="{BB962C8B-B14F-4D97-AF65-F5344CB8AC3E}">
        <p14:creationId xmlns:p14="http://schemas.microsoft.com/office/powerpoint/2010/main" val="35646847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138</a:t>
            </a:fld>
            <a:endParaRPr lang="en-GB" dirty="0"/>
          </a:p>
        </p:txBody>
      </p:sp>
    </p:spTree>
    <p:extLst>
      <p:ext uri="{BB962C8B-B14F-4D97-AF65-F5344CB8AC3E}">
        <p14:creationId xmlns:p14="http://schemas.microsoft.com/office/powerpoint/2010/main" val="374884879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139</a:t>
            </a:fld>
            <a:endParaRPr lang="en-GB" dirty="0"/>
          </a:p>
        </p:txBody>
      </p:sp>
    </p:spTree>
    <p:extLst>
      <p:ext uri="{BB962C8B-B14F-4D97-AF65-F5344CB8AC3E}">
        <p14:creationId xmlns:p14="http://schemas.microsoft.com/office/powerpoint/2010/main" val="313402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extLst>
      <p:ext uri="{BB962C8B-B14F-4D97-AF65-F5344CB8AC3E}">
        <p14:creationId xmlns:p14="http://schemas.microsoft.com/office/powerpoint/2010/main" val="41419188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140</a:t>
            </a:fld>
            <a:endParaRPr lang="en-GB" dirty="0"/>
          </a:p>
        </p:txBody>
      </p:sp>
    </p:spTree>
    <p:extLst>
      <p:ext uri="{BB962C8B-B14F-4D97-AF65-F5344CB8AC3E}">
        <p14:creationId xmlns:p14="http://schemas.microsoft.com/office/powerpoint/2010/main" val="78295554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141</a:t>
            </a:fld>
            <a:endParaRPr lang="en-GB" dirty="0"/>
          </a:p>
        </p:txBody>
      </p:sp>
    </p:spTree>
    <p:extLst>
      <p:ext uri="{BB962C8B-B14F-4D97-AF65-F5344CB8AC3E}">
        <p14:creationId xmlns:p14="http://schemas.microsoft.com/office/powerpoint/2010/main" val="79255935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142</a:t>
            </a:fld>
            <a:endParaRPr lang="en-GB" dirty="0"/>
          </a:p>
        </p:txBody>
      </p:sp>
    </p:spTree>
    <p:extLst>
      <p:ext uri="{BB962C8B-B14F-4D97-AF65-F5344CB8AC3E}">
        <p14:creationId xmlns:p14="http://schemas.microsoft.com/office/powerpoint/2010/main" val="81788239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143</a:t>
            </a:fld>
            <a:endParaRPr lang="en-GB" dirty="0"/>
          </a:p>
        </p:txBody>
      </p:sp>
    </p:spTree>
    <p:extLst>
      <p:ext uri="{BB962C8B-B14F-4D97-AF65-F5344CB8AC3E}">
        <p14:creationId xmlns:p14="http://schemas.microsoft.com/office/powerpoint/2010/main" val="35054884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144</a:t>
            </a:fld>
            <a:endParaRPr lang="en-GB" dirty="0"/>
          </a:p>
        </p:txBody>
      </p:sp>
    </p:spTree>
    <p:extLst>
      <p:ext uri="{BB962C8B-B14F-4D97-AF65-F5344CB8AC3E}">
        <p14:creationId xmlns:p14="http://schemas.microsoft.com/office/powerpoint/2010/main" val="8806899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145</a:t>
            </a:fld>
            <a:endParaRPr lang="en-GB" dirty="0"/>
          </a:p>
        </p:txBody>
      </p:sp>
    </p:spTree>
    <p:extLst>
      <p:ext uri="{BB962C8B-B14F-4D97-AF65-F5344CB8AC3E}">
        <p14:creationId xmlns:p14="http://schemas.microsoft.com/office/powerpoint/2010/main" val="335084589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146</a:t>
            </a:fld>
            <a:endParaRPr lang="en-GB" dirty="0"/>
          </a:p>
        </p:txBody>
      </p:sp>
    </p:spTree>
    <p:extLst>
      <p:ext uri="{BB962C8B-B14F-4D97-AF65-F5344CB8AC3E}">
        <p14:creationId xmlns:p14="http://schemas.microsoft.com/office/powerpoint/2010/main" val="328710552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147</a:t>
            </a:fld>
            <a:endParaRPr lang="en-GB" dirty="0"/>
          </a:p>
        </p:txBody>
      </p:sp>
    </p:spTree>
    <p:extLst>
      <p:ext uri="{BB962C8B-B14F-4D97-AF65-F5344CB8AC3E}">
        <p14:creationId xmlns:p14="http://schemas.microsoft.com/office/powerpoint/2010/main" val="14481983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148</a:t>
            </a:fld>
            <a:endParaRPr lang="en-GB" dirty="0"/>
          </a:p>
        </p:txBody>
      </p:sp>
    </p:spTree>
    <p:extLst>
      <p:ext uri="{BB962C8B-B14F-4D97-AF65-F5344CB8AC3E}">
        <p14:creationId xmlns:p14="http://schemas.microsoft.com/office/powerpoint/2010/main" val="157252717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149</a:t>
            </a:fld>
            <a:endParaRPr lang="en-GB" dirty="0"/>
          </a:p>
        </p:txBody>
      </p:sp>
    </p:spTree>
    <p:extLst>
      <p:ext uri="{BB962C8B-B14F-4D97-AF65-F5344CB8AC3E}">
        <p14:creationId xmlns:p14="http://schemas.microsoft.com/office/powerpoint/2010/main" val="1457342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extLst>
      <p:ext uri="{BB962C8B-B14F-4D97-AF65-F5344CB8AC3E}">
        <p14:creationId xmlns:p14="http://schemas.microsoft.com/office/powerpoint/2010/main" val="42563238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150</a:t>
            </a:fld>
            <a:endParaRPr lang="en-GB" dirty="0"/>
          </a:p>
        </p:txBody>
      </p:sp>
    </p:spTree>
    <p:extLst>
      <p:ext uri="{BB962C8B-B14F-4D97-AF65-F5344CB8AC3E}">
        <p14:creationId xmlns:p14="http://schemas.microsoft.com/office/powerpoint/2010/main" val="51004587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151</a:t>
            </a:fld>
            <a:endParaRPr lang="en-GB" dirty="0"/>
          </a:p>
        </p:txBody>
      </p:sp>
    </p:spTree>
    <p:extLst>
      <p:ext uri="{BB962C8B-B14F-4D97-AF65-F5344CB8AC3E}">
        <p14:creationId xmlns:p14="http://schemas.microsoft.com/office/powerpoint/2010/main" val="243417262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152</a:t>
            </a:fld>
            <a:endParaRPr lang="en-GB" dirty="0"/>
          </a:p>
        </p:txBody>
      </p:sp>
    </p:spTree>
    <p:extLst>
      <p:ext uri="{BB962C8B-B14F-4D97-AF65-F5344CB8AC3E}">
        <p14:creationId xmlns:p14="http://schemas.microsoft.com/office/powerpoint/2010/main" val="148134909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153</a:t>
            </a:fld>
            <a:endParaRPr lang="en-GB" dirty="0"/>
          </a:p>
        </p:txBody>
      </p:sp>
    </p:spTree>
    <p:extLst>
      <p:ext uri="{BB962C8B-B14F-4D97-AF65-F5344CB8AC3E}">
        <p14:creationId xmlns:p14="http://schemas.microsoft.com/office/powerpoint/2010/main" val="36564203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154</a:t>
            </a:fld>
            <a:endParaRPr lang="en-GB" dirty="0"/>
          </a:p>
        </p:txBody>
      </p:sp>
    </p:spTree>
    <p:extLst>
      <p:ext uri="{BB962C8B-B14F-4D97-AF65-F5344CB8AC3E}">
        <p14:creationId xmlns:p14="http://schemas.microsoft.com/office/powerpoint/2010/main" val="343537276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155</a:t>
            </a:fld>
            <a:endParaRPr lang="en-GB" dirty="0"/>
          </a:p>
        </p:txBody>
      </p:sp>
    </p:spTree>
    <p:extLst>
      <p:ext uri="{BB962C8B-B14F-4D97-AF65-F5344CB8AC3E}">
        <p14:creationId xmlns:p14="http://schemas.microsoft.com/office/powerpoint/2010/main" val="429271622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156</a:t>
            </a:fld>
            <a:endParaRPr lang="en-GB" dirty="0"/>
          </a:p>
        </p:txBody>
      </p:sp>
    </p:spTree>
    <p:extLst>
      <p:ext uri="{BB962C8B-B14F-4D97-AF65-F5344CB8AC3E}">
        <p14:creationId xmlns:p14="http://schemas.microsoft.com/office/powerpoint/2010/main" val="375620568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157</a:t>
            </a:fld>
            <a:endParaRPr lang="en-GB" dirty="0"/>
          </a:p>
        </p:txBody>
      </p:sp>
    </p:spTree>
    <p:extLst>
      <p:ext uri="{BB962C8B-B14F-4D97-AF65-F5344CB8AC3E}">
        <p14:creationId xmlns:p14="http://schemas.microsoft.com/office/powerpoint/2010/main" val="393108280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158</a:t>
            </a:fld>
            <a:endParaRPr lang="en-GB" dirty="0"/>
          </a:p>
        </p:txBody>
      </p:sp>
    </p:spTree>
    <p:extLst>
      <p:ext uri="{BB962C8B-B14F-4D97-AF65-F5344CB8AC3E}">
        <p14:creationId xmlns:p14="http://schemas.microsoft.com/office/powerpoint/2010/main" val="310321936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159</a:t>
            </a:fld>
            <a:endParaRPr lang="en-GB" dirty="0"/>
          </a:p>
        </p:txBody>
      </p:sp>
    </p:spTree>
    <p:extLst>
      <p:ext uri="{BB962C8B-B14F-4D97-AF65-F5344CB8AC3E}">
        <p14:creationId xmlns:p14="http://schemas.microsoft.com/office/powerpoint/2010/main" val="2140349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extLst>
      <p:ext uri="{BB962C8B-B14F-4D97-AF65-F5344CB8AC3E}">
        <p14:creationId xmlns:p14="http://schemas.microsoft.com/office/powerpoint/2010/main" val="242496323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160</a:t>
            </a:fld>
            <a:endParaRPr lang="en-GB" dirty="0"/>
          </a:p>
        </p:txBody>
      </p:sp>
    </p:spTree>
    <p:extLst>
      <p:ext uri="{BB962C8B-B14F-4D97-AF65-F5344CB8AC3E}">
        <p14:creationId xmlns:p14="http://schemas.microsoft.com/office/powerpoint/2010/main" val="231199866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161</a:t>
            </a:fld>
            <a:endParaRPr lang="en-GB" dirty="0"/>
          </a:p>
        </p:txBody>
      </p:sp>
    </p:spTree>
    <p:extLst>
      <p:ext uri="{BB962C8B-B14F-4D97-AF65-F5344CB8AC3E}">
        <p14:creationId xmlns:p14="http://schemas.microsoft.com/office/powerpoint/2010/main" val="22804890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162</a:t>
            </a:fld>
            <a:endParaRPr lang="en-GB" dirty="0"/>
          </a:p>
        </p:txBody>
      </p:sp>
    </p:spTree>
    <p:extLst>
      <p:ext uri="{BB962C8B-B14F-4D97-AF65-F5344CB8AC3E}">
        <p14:creationId xmlns:p14="http://schemas.microsoft.com/office/powerpoint/2010/main" val="24850503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163</a:t>
            </a:fld>
            <a:endParaRPr lang="en-GB" dirty="0"/>
          </a:p>
        </p:txBody>
      </p:sp>
    </p:spTree>
    <p:extLst>
      <p:ext uri="{BB962C8B-B14F-4D97-AF65-F5344CB8AC3E}">
        <p14:creationId xmlns:p14="http://schemas.microsoft.com/office/powerpoint/2010/main" val="93842557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164</a:t>
            </a:fld>
            <a:endParaRPr lang="en-GB" dirty="0"/>
          </a:p>
        </p:txBody>
      </p:sp>
    </p:spTree>
    <p:extLst>
      <p:ext uri="{BB962C8B-B14F-4D97-AF65-F5344CB8AC3E}">
        <p14:creationId xmlns:p14="http://schemas.microsoft.com/office/powerpoint/2010/main" val="289095922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165</a:t>
            </a:fld>
            <a:endParaRPr lang="en-GB" dirty="0"/>
          </a:p>
        </p:txBody>
      </p:sp>
    </p:spTree>
    <p:extLst>
      <p:ext uri="{BB962C8B-B14F-4D97-AF65-F5344CB8AC3E}">
        <p14:creationId xmlns:p14="http://schemas.microsoft.com/office/powerpoint/2010/main" val="278395320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166</a:t>
            </a:fld>
            <a:endParaRPr lang="en-GB" dirty="0"/>
          </a:p>
        </p:txBody>
      </p:sp>
    </p:spTree>
    <p:extLst>
      <p:ext uri="{BB962C8B-B14F-4D97-AF65-F5344CB8AC3E}">
        <p14:creationId xmlns:p14="http://schemas.microsoft.com/office/powerpoint/2010/main" val="357144919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167</a:t>
            </a:fld>
            <a:endParaRPr lang="en-GB" dirty="0"/>
          </a:p>
        </p:txBody>
      </p:sp>
    </p:spTree>
    <p:extLst>
      <p:ext uri="{BB962C8B-B14F-4D97-AF65-F5344CB8AC3E}">
        <p14:creationId xmlns:p14="http://schemas.microsoft.com/office/powerpoint/2010/main" val="276469451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168</a:t>
            </a:fld>
            <a:endParaRPr lang="en-GB" dirty="0"/>
          </a:p>
        </p:txBody>
      </p:sp>
    </p:spTree>
    <p:extLst>
      <p:ext uri="{BB962C8B-B14F-4D97-AF65-F5344CB8AC3E}">
        <p14:creationId xmlns:p14="http://schemas.microsoft.com/office/powerpoint/2010/main" val="222975993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169</a:t>
            </a:fld>
            <a:endParaRPr lang="en-GB" dirty="0"/>
          </a:p>
        </p:txBody>
      </p:sp>
    </p:spTree>
    <p:extLst>
      <p:ext uri="{BB962C8B-B14F-4D97-AF65-F5344CB8AC3E}">
        <p14:creationId xmlns:p14="http://schemas.microsoft.com/office/powerpoint/2010/main" val="2734198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extLst>
      <p:ext uri="{BB962C8B-B14F-4D97-AF65-F5344CB8AC3E}">
        <p14:creationId xmlns:p14="http://schemas.microsoft.com/office/powerpoint/2010/main" val="29514154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170</a:t>
            </a:fld>
            <a:endParaRPr lang="en-GB" dirty="0"/>
          </a:p>
        </p:txBody>
      </p:sp>
    </p:spTree>
    <p:extLst>
      <p:ext uri="{BB962C8B-B14F-4D97-AF65-F5344CB8AC3E}">
        <p14:creationId xmlns:p14="http://schemas.microsoft.com/office/powerpoint/2010/main" val="52081683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171</a:t>
            </a:fld>
            <a:endParaRPr lang="en-GB" dirty="0"/>
          </a:p>
        </p:txBody>
      </p:sp>
    </p:spTree>
    <p:extLst>
      <p:ext uri="{BB962C8B-B14F-4D97-AF65-F5344CB8AC3E}">
        <p14:creationId xmlns:p14="http://schemas.microsoft.com/office/powerpoint/2010/main" val="294826554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172</a:t>
            </a:fld>
            <a:endParaRPr lang="en-GB" dirty="0"/>
          </a:p>
        </p:txBody>
      </p:sp>
    </p:spTree>
    <p:extLst>
      <p:ext uri="{BB962C8B-B14F-4D97-AF65-F5344CB8AC3E}">
        <p14:creationId xmlns:p14="http://schemas.microsoft.com/office/powerpoint/2010/main" val="6935683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173</a:t>
            </a:fld>
            <a:endParaRPr lang="en-GB" dirty="0"/>
          </a:p>
        </p:txBody>
      </p:sp>
    </p:spTree>
    <p:extLst>
      <p:ext uri="{BB962C8B-B14F-4D97-AF65-F5344CB8AC3E}">
        <p14:creationId xmlns:p14="http://schemas.microsoft.com/office/powerpoint/2010/main" val="49157397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174</a:t>
            </a:fld>
            <a:endParaRPr lang="en-GB" dirty="0"/>
          </a:p>
        </p:txBody>
      </p:sp>
    </p:spTree>
    <p:extLst>
      <p:ext uri="{BB962C8B-B14F-4D97-AF65-F5344CB8AC3E}">
        <p14:creationId xmlns:p14="http://schemas.microsoft.com/office/powerpoint/2010/main" val="37577725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175</a:t>
            </a:fld>
            <a:endParaRPr lang="en-GB" dirty="0"/>
          </a:p>
        </p:txBody>
      </p:sp>
    </p:spTree>
    <p:extLst>
      <p:ext uri="{BB962C8B-B14F-4D97-AF65-F5344CB8AC3E}">
        <p14:creationId xmlns:p14="http://schemas.microsoft.com/office/powerpoint/2010/main" val="15817014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176</a:t>
            </a:fld>
            <a:endParaRPr lang="en-GB" dirty="0"/>
          </a:p>
        </p:txBody>
      </p:sp>
    </p:spTree>
    <p:extLst>
      <p:ext uri="{BB962C8B-B14F-4D97-AF65-F5344CB8AC3E}">
        <p14:creationId xmlns:p14="http://schemas.microsoft.com/office/powerpoint/2010/main" val="388070765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177</a:t>
            </a:fld>
            <a:endParaRPr lang="en-GB" dirty="0"/>
          </a:p>
        </p:txBody>
      </p:sp>
    </p:spTree>
    <p:extLst>
      <p:ext uri="{BB962C8B-B14F-4D97-AF65-F5344CB8AC3E}">
        <p14:creationId xmlns:p14="http://schemas.microsoft.com/office/powerpoint/2010/main" val="521262328"/>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178</a:t>
            </a:fld>
            <a:endParaRPr lang="en-GB" dirty="0"/>
          </a:p>
        </p:txBody>
      </p:sp>
    </p:spTree>
    <p:extLst>
      <p:ext uri="{BB962C8B-B14F-4D97-AF65-F5344CB8AC3E}">
        <p14:creationId xmlns:p14="http://schemas.microsoft.com/office/powerpoint/2010/main" val="33351478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179</a:t>
            </a:fld>
            <a:endParaRPr lang="en-GB" dirty="0"/>
          </a:p>
        </p:txBody>
      </p:sp>
    </p:spTree>
    <p:extLst>
      <p:ext uri="{BB962C8B-B14F-4D97-AF65-F5344CB8AC3E}">
        <p14:creationId xmlns:p14="http://schemas.microsoft.com/office/powerpoint/2010/main" val="899807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extLst>
      <p:ext uri="{BB962C8B-B14F-4D97-AF65-F5344CB8AC3E}">
        <p14:creationId xmlns:p14="http://schemas.microsoft.com/office/powerpoint/2010/main" val="105528756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180</a:t>
            </a:fld>
            <a:endParaRPr lang="en-GB" dirty="0"/>
          </a:p>
        </p:txBody>
      </p:sp>
    </p:spTree>
    <p:extLst>
      <p:ext uri="{BB962C8B-B14F-4D97-AF65-F5344CB8AC3E}">
        <p14:creationId xmlns:p14="http://schemas.microsoft.com/office/powerpoint/2010/main" val="19400141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181</a:t>
            </a:fld>
            <a:endParaRPr lang="en-GB" dirty="0"/>
          </a:p>
        </p:txBody>
      </p:sp>
    </p:spTree>
    <p:extLst>
      <p:ext uri="{BB962C8B-B14F-4D97-AF65-F5344CB8AC3E}">
        <p14:creationId xmlns:p14="http://schemas.microsoft.com/office/powerpoint/2010/main" val="73981562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182</a:t>
            </a:fld>
            <a:endParaRPr lang="en-GB" dirty="0"/>
          </a:p>
        </p:txBody>
      </p:sp>
    </p:spTree>
    <p:extLst>
      <p:ext uri="{BB962C8B-B14F-4D97-AF65-F5344CB8AC3E}">
        <p14:creationId xmlns:p14="http://schemas.microsoft.com/office/powerpoint/2010/main" val="16688429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183</a:t>
            </a:fld>
            <a:endParaRPr lang="en-GB" dirty="0"/>
          </a:p>
        </p:txBody>
      </p:sp>
    </p:spTree>
    <p:extLst>
      <p:ext uri="{BB962C8B-B14F-4D97-AF65-F5344CB8AC3E}">
        <p14:creationId xmlns:p14="http://schemas.microsoft.com/office/powerpoint/2010/main" val="212727282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184</a:t>
            </a:fld>
            <a:endParaRPr lang="en-GB" dirty="0"/>
          </a:p>
        </p:txBody>
      </p:sp>
    </p:spTree>
    <p:extLst>
      <p:ext uri="{BB962C8B-B14F-4D97-AF65-F5344CB8AC3E}">
        <p14:creationId xmlns:p14="http://schemas.microsoft.com/office/powerpoint/2010/main" val="3218824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185</a:t>
            </a:fld>
            <a:endParaRPr lang="en-GB" dirty="0"/>
          </a:p>
        </p:txBody>
      </p:sp>
    </p:spTree>
    <p:extLst>
      <p:ext uri="{BB962C8B-B14F-4D97-AF65-F5344CB8AC3E}">
        <p14:creationId xmlns:p14="http://schemas.microsoft.com/office/powerpoint/2010/main" val="95244181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186</a:t>
            </a:fld>
            <a:endParaRPr lang="en-GB" dirty="0"/>
          </a:p>
        </p:txBody>
      </p:sp>
    </p:spTree>
    <p:extLst>
      <p:ext uri="{BB962C8B-B14F-4D97-AF65-F5344CB8AC3E}">
        <p14:creationId xmlns:p14="http://schemas.microsoft.com/office/powerpoint/2010/main" val="254035847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187</a:t>
            </a:fld>
            <a:endParaRPr lang="en-GB" dirty="0"/>
          </a:p>
        </p:txBody>
      </p:sp>
    </p:spTree>
    <p:extLst>
      <p:ext uri="{BB962C8B-B14F-4D97-AF65-F5344CB8AC3E}">
        <p14:creationId xmlns:p14="http://schemas.microsoft.com/office/powerpoint/2010/main" val="21638947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188</a:t>
            </a:fld>
            <a:endParaRPr lang="en-GB" dirty="0"/>
          </a:p>
        </p:txBody>
      </p:sp>
    </p:spTree>
    <p:extLst>
      <p:ext uri="{BB962C8B-B14F-4D97-AF65-F5344CB8AC3E}">
        <p14:creationId xmlns:p14="http://schemas.microsoft.com/office/powerpoint/2010/main" val="136901842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189</a:t>
            </a:fld>
            <a:endParaRPr lang="en-GB" dirty="0"/>
          </a:p>
        </p:txBody>
      </p:sp>
    </p:spTree>
    <p:extLst>
      <p:ext uri="{BB962C8B-B14F-4D97-AF65-F5344CB8AC3E}">
        <p14:creationId xmlns:p14="http://schemas.microsoft.com/office/powerpoint/2010/main" val="1872293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extLst>
      <p:ext uri="{BB962C8B-B14F-4D97-AF65-F5344CB8AC3E}">
        <p14:creationId xmlns:p14="http://schemas.microsoft.com/office/powerpoint/2010/main" val="426920894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190</a:t>
            </a:fld>
            <a:endParaRPr lang="en-GB" dirty="0"/>
          </a:p>
        </p:txBody>
      </p:sp>
    </p:spTree>
    <p:extLst>
      <p:ext uri="{BB962C8B-B14F-4D97-AF65-F5344CB8AC3E}">
        <p14:creationId xmlns:p14="http://schemas.microsoft.com/office/powerpoint/2010/main" val="119573564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191</a:t>
            </a:fld>
            <a:endParaRPr lang="en-GB" dirty="0"/>
          </a:p>
        </p:txBody>
      </p:sp>
    </p:spTree>
    <p:extLst>
      <p:ext uri="{BB962C8B-B14F-4D97-AF65-F5344CB8AC3E}">
        <p14:creationId xmlns:p14="http://schemas.microsoft.com/office/powerpoint/2010/main" val="337809411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192</a:t>
            </a:fld>
            <a:endParaRPr lang="en-GB" dirty="0"/>
          </a:p>
        </p:txBody>
      </p:sp>
    </p:spTree>
    <p:extLst>
      <p:ext uri="{BB962C8B-B14F-4D97-AF65-F5344CB8AC3E}">
        <p14:creationId xmlns:p14="http://schemas.microsoft.com/office/powerpoint/2010/main" val="176013678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193</a:t>
            </a:fld>
            <a:endParaRPr lang="en-GB" dirty="0"/>
          </a:p>
        </p:txBody>
      </p:sp>
    </p:spTree>
    <p:extLst>
      <p:ext uri="{BB962C8B-B14F-4D97-AF65-F5344CB8AC3E}">
        <p14:creationId xmlns:p14="http://schemas.microsoft.com/office/powerpoint/2010/main" val="64349005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194</a:t>
            </a:fld>
            <a:endParaRPr lang="en-GB" dirty="0"/>
          </a:p>
        </p:txBody>
      </p:sp>
    </p:spTree>
    <p:extLst>
      <p:ext uri="{BB962C8B-B14F-4D97-AF65-F5344CB8AC3E}">
        <p14:creationId xmlns:p14="http://schemas.microsoft.com/office/powerpoint/2010/main" val="15363612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195</a:t>
            </a:fld>
            <a:endParaRPr lang="en-GB" dirty="0"/>
          </a:p>
        </p:txBody>
      </p:sp>
    </p:spTree>
    <p:extLst>
      <p:ext uri="{BB962C8B-B14F-4D97-AF65-F5344CB8AC3E}">
        <p14:creationId xmlns:p14="http://schemas.microsoft.com/office/powerpoint/2010/main" val="223198898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196</a:t>
            </a:fld>
            <a:endParaRPr lang="en-GB" dirty="0"/>
          </a:p>
        </p:txBody>
      </p:sp>
    </p:spTree>
    <p:extLst>
      <p:ext uri="{BB962C8B-B14F-4D97-AF65-F5344CB8AC3E}">
        <p14:creationId xmlns:p14="http://schemas.microsoft.com/office/powerpoint/2010/main" val="23161140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197</a:t>
            </a:fld>
            <a:endParaRPr lang="en-GB" dirty="0"/>
          </a:p>
        </p:txBody>
      </p:sp>
    </p:spTree>
    <p:extLst>
      <p:ext uri="{BB962C8B-B14F-4D97-AF65-F5344CB8AC3E}">
        <p14:creationId xmlns:p14="http://schemas.microsoft.com/office/powerpoint/2010/main" val="89669685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198</a:t>
            </a:fld>
            <a:endParaRPr lang="en-GB" dirty="0"/>
          </a:p>
        </p:txBody>
      </p:sp>
    </p:spTree>
    <p:extLst>
      <p:ext uri="{BB962C8B-B14F-4D97-AF65-F5344CB8AC3E}">
        <p14:creationId xmlns:p14="http://schemas.microsoft.com/office/powerpoint/2010/main" val="106930732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199</a:t>
            </a:fld>
            <a:endParaRPr lang="en-GB" dirty="0"/>
          </a:p>
        </p:txBody>
      </p:sp>
    </p:spTree>
    <p:extLst>
      <p:ext uri="{BB962C8B-B14F-4D97-AF65-F5344CB8AC3E}">
        <p14:creationId xmlns:p14="http://schemas.microsoft.com/office/powerpoint/2010/main" val="1446749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extLst>
      <p:ext uri="{BB962C8B-B14F-4D97-AF65-F5344CB8AC3E}">
        <p14:creationId xmlns:p14="http://schemas.microsoft.com/office/powerpoint/2010/main" val="3538080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extLst>
      <p:ext uri="{BB962C8B-B14F-4D97-AF65-F5344CB8AC3E}">
        <p14:creationId xmlns:p14="http://schemas.microsoft.com/office/powerpoint/2010/main" val="201722708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200</a:t>
            </a:fld>
            <a:endParaRPr lang="en-GB" dirty="0"/>
          </a:p>
        </p:txBody>
      </p:sp>
    </p:spTree>
    <p:extLst>
      <p:ext uri="{BB962C8B-B14F-4D97-AF65-F5344CB8AC3E}">
        <p14:creationId xmlns:p14="http://schemas.microsoft.com/office/powerpoint/2010/main" val="78725365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201</a:t>
            </a:fld>
            <a:endParaRPr lang="en-GB" dirty="0"/>
          </a:p>
        </p:txBody>
      </p:sp>
    </p:spTree>
    <p:extLst>
      <p:ext uri="{BB962C8B-B14F-4D97-AF65-F5344CB8AC3E}">
        <p14:creationId xmlns:p14="http://schemas.microsoft.com/office/powerpoint/2010/main" val="1336405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202</a:t>
            </a:fld>
            <a:endParaRPr lang="en-GB" dirty="0"/>
          </a:p>
        </p:txBody>
      </p:sp>
    </p:spTree>
    <p:extLst>
      <p:ext uri="{BB962C8B-B14F-4D97-AF65-F5344CB8AC3E}">
        <p14:creationId xmlns:p14="http://schemas.microsoft.com/office/powerpoint/2010/main" val="393652634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203</a:t>
            </a:fld>
            <a:endParaRPr lang="en-GB" dirty="0"/>
          </a:p>
        </p:txBody>
      </p:sp>
    </p:spTree>
    <p:extLst>
      <p:ext uri="{BB962C8B-B14F-4D97-AF65-F5344CB8AC3E}">
        <p14:creationId xmlns:p14="http://schemas.microsoft.com/office/powerpoint/2010/main" val="895608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204</a:t>
            </a:fld>
            <a:endParaRPr lang="en-GB" dirty="0"/>
          </a:p>
        </p:txBody>
      </p:sp>
    </p:spTree>
    <p:extLst>
      <p:ext uri="{BB962C8B-B14F-4D97-AF65-F5344CB8AC3E}">
        <p14:creationId xmlns:p14="http://schemas.microsoft.com/office/powerpoint/2010/main" val="85364382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205</a:t>
            </a:fld>
            <a:endParaRPr lang="en-GB" dirty="0"/>
          </a:p>
        </p:txBody>
      </p:sp>
    </p:spTree>
    <p:extLst>
      <p:ext uri="{BB962C8B-B14F-4D97-AF65-F5344CB8AC3E}">
        <p14:creationId xmlns:p14="http://schemas.microsoft.com/office/powerpoint/2010/main" val="188456683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206</a:t>
            </a:fld>
            <a:endParaRPr lang="en-GB" dirty="0"/>
          </a:p>
        </p:txBody>
      </p:sp>
    </p:spTree>
    <p:extLst>
      <p:ext uri="{BB962C8B-B14F-4D97-AF65-F5344CB8AC3E}">
        <p14:creationId xmlns:p14="http://schemas.microsoft.com/office/powerpoint/2010/main" val="86417698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207</a:t>
            </a:fld>
            <a:endParaRPr lang="en-GB" dirty="0"/>
          </a:p>
        </p:txBody>
      </p:sp>
    </p:spTree>
    <p:extLst>
      <p:ext uri="{BB962C8B-B14F-4D97-AF65-F5344CB8AC3E}">
        <p14:creationId xmlns:p14="http://schemas.microsoft.com/office/powerpoint/2010/main" val="143242079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208</a:t>
            </a:fld>
            <a:endParaRPr lang="en-GB" dirty="0"/>
          </a:p>
        </p:txBody>
      </p:sp>
    </p:spTree>
    <p:extLst>
      <p:ext uri="{BB962C8B-B14F-4D97-AF65-F5344CB8AC3E}">
        <p14:creationId xmlns:p14="http://schemas.microsoft.com/office/powerpoint/2010/main" val="2520258407"/>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209</a:t>
            </a:fld>
            <a:endParaRPr lang="en-GB" dirty="0"/>
          </a:p>
        </p:txBody>
      </p:sp>
    </p:spTree>
    <p:extLst>
      <p:ext uri="{BB962C8B-B14F-4D97-AF65-F5344CB8AC3E}">
        <p14:creationId xmlns:p14="http://schemas.microsoft.com/office/powerpoint/2010/main" val="1816349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extLst>
      <p:ext uri="{BB962C8B-B14F-4D97-AF65-F5344CB8AC3E}">
        <p14:creationId xmlns:p14="http://schemas.microsoft.com/office/powerpoint/2010/main" val="257529519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210</a:t>
            </a:fld>
            <a:endParaRPr lang="en-GB" dirty="0"/>
          </a:p>
        </p:txBody>
      </p:sp>
    </p:spTree>
    <p:extLst>
      <p:ext uri="{BB962C8B-B14F-4D97-AF65-F5344CB8AC3E}">
        <p14:creationId xmlns:p14="http://schemas.microsoft.com/office/powerpoint/2010/main" val="3419128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extLst>
      <p:ext uri="{BB962C8B-B14F-4D97-AF65-F5344CB8AC3E}">
        <p14:creationId xmlns:p14="http://schemas.microsoft.com/office/powerpoint/2010/main" val="3729615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extLst>
      <p:ext uri="{BB962C8B-B14F-4D97-AF65-F5344CB8AC3E}">
        <p14:creationId xmlns:p14="http://schemas.microsoft.com/office/powerpoint/2010/main" val="21238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extLst>
      <p:ext uri="{BB962C8B-B14F-4D97-AF65-F5344CB8AC3E}">
        <p14:creationId xmlns:p14="http://schemas.microsoft.com/office/powerpoint/2010/main" val="3472303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extLst>
      <p:ext uri="{BB962C8B-B14F-4D97-AF65-F5344CB8AC3E}">
        <p14:creationId xmlns:p14="http://schemas.microsoft.com/office/powerpoint/2010/main" val="387036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extLst>
      <p:ext uri="{BB962C8B-B14F-4D97-AF65-F5344CB8AC3E}">
        <p14:creationId xmlns:p14="http://schemas.microsoft.com/office/powerpoint/2010/main" val="1037075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27</a:t>
            </a:fld>
            <a:endParaRPr lang="en-GB" dirty="0"/>
          </a:p>
        </p:txBody>
      </p:sp>
    </p:spTree>
    <p:extLst>
      <p:ext uri="{BB962C8B-B14F-4D97-AF65-F5344CB8AC3E}">
        <p14:creationId xmlns:p14="http://schemas.microsoft.com/office/powerpoint/2010/main" val="3646954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28</a:t>
            </a:fld>
            <a:endParaRPr lang="en-GB" dirty="0"/>
          </a:p>
        </p:txBody>
      </p:sp>
    </p:spTree>
    <p:extLst>
      <p:ext uri="{BB962C8B-B14F-4D97-AF65-F5344CB8AC3E}">
        <p14:creationId xmlns:p14="http://schemas.microsoft.com/office/powerpoint/2010/main" val="3385382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29</a:t>
            </a:fld>
            <a:endParaRPr lang="en-GB" dirty="0"/>
          </a:p>
        </p:txBody>
      </p:sp>
    </p:spTree>
    <p:extLst>
      <p:ext uri="{BB962C8B-B14F-4D97-AF65-F5344CB8AC3E}">
        <p14:creationId xmlns:p14="http://schemas.microsoft.com/office/powerpoint/2010/main" val="396514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extLst>
      <p:ext uri="{BB962C8B-B14F-4D97-AF65-F5344CB8AC3E}">
        <p14:creationId xmlns:p14="http://schemas.microsoft.com/office/powerpoint/2010/main" val="3267831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30</a:t>
            </a:fld>
            <a:endParaRPr lang="en-GB" dirty="0"/>
          </a:p>
        </p:txBody>
      </p:sp>
    </p:spTree>
    <p:extLst>
      <p:ext uri="{BB962C8B-B14F-4D97-AF65-F5344CB8AC3E}">
        <p14:creationId xmlns:p14="http://schemas.microsoft.com/office/powerpoint/2010/main" val="80644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31</a:t>
            </a:fld>
            <a:endParaRPr lang="en-GB" dirty="0"/>
          </a:p>
        </p:txBody>
      </p:sp>
    </p:spTree>
    <p:extLst>
      <p:ext uri="{BB962C8B-B14F-4D97-AF65-F5344CB8AC3E}">
        <p14:creationId xmlns:p14="http://schemas.microsoft.com/office/powerpoint/2010/main" val="56341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32</a:t>
            </a:fld>
            <a:endParaRPr lang="en-GB" dirty="0"/>
          </a:p>
        </p:txBody>
      </p:sp>
    </p:spTree>
    <p:extLst>
      <p:ext uri="{BB962C8B-B14F-4D97-AF65-F5344CB8AC3E}">
        <p14:creationId xmlns:p14="http://schemas.microsoft.com/office/powerpoint/2010/main" val="3350052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33</a:t>
            </a:fld>
            <a:endParaRPr lang="en-GB" dirty="0"/>
          </a:p>
        </p:txBody>
      </p:sp>
    </p:spTree>
    <p:extLst>
      <p:ext uri="{BB962C8B-B14F-4D97-AF65-F5344CB8AC3E}">
        <p14:creationId xmlns:p14="http://schemas.microsoft.com/office/powerpoint/2010/main" val="4280767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34</a:t>
            </a:fld>
            <a:endParaRPr lang="en-GB" dirty="0"/>
          </a:p>
        </p:txBody>
      </p:sp>
    </p:spTree>
    <p:extLst>
      <p:ext uri="{BB962C8B-B14F-4D97-AF65-F5344CB8AC3E}">
        <p14:creationId xmlns:p14="http://schemas.microsoft.com/office/powerpoint/2010/main" val="2393175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35</a:t>
            </a:fld>
            <a:endParaRPr lang="en-GB" dirty="0"/>
          </a:p>
        </p:txBody>
      </p:sp>
    </p:spTree>
    <p:extLst>
      <p:ext uri="{BB962C8B-B14F-4D97-AF65-F5344CB8AC3E}">
        <p14:creationId xmlns:p14="http://schemas.microsoft.com/office/powerpoint/2010/main" val="30330537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36</a:t>
            </a:fld>
            <a:endParaRPr lang="en-GB" dirty="0"/>
          </a:p>
        </p:txBody>
      </p:sp>
    </p:spTree>
    <p:extLst>
      <p:ext uri="{BB962C8B-B14F-4D97-AF65-F5344CB8AC3E}">
        <p14:creationId xmlns:p14="http://schemas.microsoft.com/office/powerpoint/2010/main" val="1771514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37</a:t>
            </a:fld>
            <a:endParaRPr lang="en-GB" dirty="0"/>
          </a:p>
        </p:txBody>
      </p:sp>
    </p:spTree>
    <p:extLst>
      <p:ext uri="{BB962C8B-B14F-4D97-AF65-F5344CB8AC3E}">
        <p14:creationId xmlns:p14="http://schemas.microsoft.com/office/powerpoint/2010/main" val="189444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38</a:t>
            </a:fld>
            <a:endParaRPr lang="en-GB" dirty="0"/>
          </a:p>
        </p:txBody>
      </p:sp>
    </p:spTree>
    <p:extLst>
      <p:ext uri="{BB962C8B-B14F-4D97-AF65-F5344CB8AC3E}">
        <p14:creationId xmlns:p14="http://schemas.microsoft.com/office/powerpoint/2010/main" val="29860660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39</a:t>
            </a:fld>
            <a:endParaRPr lang="en-GB" dirty="0"/>
          </a:p>
        </p:txBody>
      </p:sp>
    </p:spTree>
    <p:extLst>
      <p:ext uri="{BB962C8B-B14F-4D97-AF65-F5344CB8AC3E}">
        <p14:creationId xmlns:p14="http://schemas.microsoft.com/office/powerpoint/2010/main" val="322593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extLst>
      <p:ext uri="{BB962C8B-B14F-4D97-AF65-F5344CB8AC3E}">
        <p14:creationId xmlns:p14="http://schemas.microsoft.com/office/powerpoint/2010/main" val="3894358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40</a:t>
            </a:fld>
            <a:endParaRPr lang="en-GB" dirty="0"/>
          </a:p>
        </p:txBody>
      </p:sp>
    </p:spTree>
    <p:extLst>
      <p:ext uri="{BB962C8B-B14F-4D97-AF65-F5344CB8AC3E}">
        <p14:creationId xmlns:p14="http://schemas.microsoft.com/office/powerpoint/2010/main" val="2428822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41</a:t>
            </a:fld>
            <a:endParaRPr lang="en-GB" dirty="0"/>
          </a:p>
        </p:txBody>
      </p:sp>
    </p:spTree>
    <p:extLst>
      <p:ext uri="{BB962C8B-B14F-4D97-AF65-F5344CB8AC3E}">
        <p14:creationId xmlns:p14="http://schemas.microsoft.com/office/powerpoint/2010/main" val="3670344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42</a:t>
            </a:fld>
            <a:endParaRPr lang="en-GB" dirty="0"/>
          </a:p>
        </p:txBody>
      </p:sp>
    </p:spTree>
    <p:extLst>
      <p:ext uri="{BB962C8B-B14F-4D97-AF65-F5344CB8AC3E}">
        <p14:creationId xmlns:p14="http://schemas.microsoft.com/office/powerpoint/2010/main" val="1785320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43</a:t>
            </a:fld>
            <a:endParaRPr lang="en-GB" dirty="0"/>
          </a:p>
        </p:txBody>
      </p:sp>
    </p:spTree>
    <p:extLst>
      <p:ext uri="{BB962C8B-B14F-4D97-AF65-F5344CB8AC3E}">
        <p14:creationId xmlns:p14="http://schemas.microsoft.com/office/powerpoint/2010/main" val="2682681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44</a:t>
            </a:fld>
            <a:endParaRPr lang="en-GB" dirty="0"/>
          </a:p>
        </p:txBody>
      </p:sp>
    </p:spTree>
    <p:extLst>
      <p:ext uri="{BB962C8B-B14F-4D97-AF65-F5344CB8AC3E}">
        <p14:creationId xmlns:p14="http://schemas.microsoft.com/office/powerpoint/2010/main" val="1707733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45</a:t>
            </a:fld>
            <a:endParaRPr lang="en-GB" dirty="0"/>
          </a:p>
        </p:txBody>
      </p:sp>
    </p:spTree>
    <p:extLst>
      <p:ext uri="{BB962C8B-B14F-4D97-AF65-F5344CB8AC3E}">
        <p14:creationId xmlns:p14="http://schemas.microsoft.com/office/powerpoint/2010/main" val="28283824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46</a:t>
            </a:fld>
            <a:endParaRPr lang="en-GB" dirty="0"/>
          </a:p>
        </p:txBody>
      </p:sp>
    </p:spTree>
    <p:extLst>
      <p:ext uri="{BB962C8B-B14F-4D97-AF65-F5344CB8AC3E}">
        <p14:creationId xmlns:p14="http://schemas.microsoft.com/office/powerpoint/2010/main" val="37108013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47</a:t>
            </a:fld>
            <a:endParaRPr lang="en-GB" dirty="0"/>
          </a:p>
        </p:txBody>
      </p:sp>
    </p:spTree>
    <p:extLst>
      <p:ext uri="{BB962C8B-B14F-4D97-AF65-F5344CB8AC3E}">
        <p14:creationId xmlns:p14="http://schemas.microsoft.com/office/powerpoint/2010/main" val="12031725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48</a:t>
            </a:fld>
            <a:endParaRPr lang="en-GB" dirty="0"/>
          </a:p>
        </p:txBody>
      </p:sp>
    </p:spTree>
    <p:extLst>
      <p:ext uri="{BB962C8B-B14F-4D97-AF65-F5344CB8AC3E}">
        <p14:creationId xmlns:p14="http://schemas.microsoft.com/office/powerpoint/2010/main" val="42223449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49</a:t>
            </a:fld>
            <a:endParaRPr lang="en-GB" dirty="0"/>
          </a:p>
        </p:txBody>
      </p:sp>
    </p:spTree>
    <p:extLst>
      <p:ext uri="{BB962C8B-B14F-4D97-AF65-F5344CB8AC3E}">
        <p14:creationId xmlns:p14="http://schemas.microsoft.com/office/powerpoint/2010/main" val="203792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extLst>
      <p:ext uri="{BB962C8B-B14F-4D97-AF65-F5344CB8AC3E}">
        <p14:creationId xmlns:p14="http://schemas.microsoft.com/office/powerpoint/2010/main" val="1650341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50</a:t>
            </a:fld>
            <a:endParaRPr lang="en-GB" dirty="0"/>
          </a:p>
        </p:txBody>
      </p:sp>
    </p:spTree>
    <p:extLst>
      <p:ext uri="{BB962C8B-B14F-4D97-AF65-F5344CB8AC3E}">
        <p14:creationId xmlns:p14="http://schemas.microsoft.com/office/powerpoint/2010/main" val="848246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51</a:t>
            </a:fld>
            <a:endParaRPr lang="en-GB" dirty="0"/>
          </a:p>
        </p:txBody>
      </p:sp>
    </p:spTree>
    <p:extLst>
      <p:ext uri="{BB962C8B-B14F-4D97-AF65-F5344CB8AC3E}">
        <p14:creationId xmlns:p14="http://schemas.microsoft.com/office/powerpoint/2010/main" val="5094390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52</a:t>
            </a:fld>
            <a:endParaRPr lang="en-GB" dirty="0"/>
          </a:p>
        </p:txBody>
      </p:sp>
    </p:spTree>
    <p:extLst>
      <p:ext uri="{BB962C8B-B14F-4D97-AF65-F5344CB8AC3E}">
        <p14:creationId xmlns:p14="http://schemas.microsoft.com/office/powerpoint/2010/main" val="504490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53</a:t>
            </a:fld>
            <a:endParaRPr lang="en-GB" dirty="0"/>
          </a:p>
        </p:txBody>
      </p:sp>
    </p:spTree>
    <p:extLst>
      <p:ext uri="{BB962C8B-B14F-4D97-AF65-F5344CB8AC3E}">
        <p14:creationId xmlns:p14="http://schemas.microsoft.com/office/powerpoint/2010/main" val="168973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54</a:t>
            </a:fld>
            <a:endParaRPr lang="en-GB" dirty="0"/>
          </a:p>
        </p:txBody>
      </p:sp>
    </p:spTree>
    <p:extLst>
      <p:ext uri="{BB962C8B-B14F-4D97-AF65-F5344CB8AC3E}">
        <p14:creationId xmlns:p14="http://schemas.microsoft.com/office/powerpoint/2010/main" val="25656882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55</a:t>
            </a:fld>
            <a:endParaRPr lang="en-GB" dirty="0"/>
          </a:p>
        </p:txBody>
      </p:sp>
    </p:spTree>
    <p:extLst>
      <p:ext uri="{BB962C8B-B14F-4D97-AF65-F5344CB8AC3E}">
        <p14:creationId xmlns:p14="http://schemas.microsoft.com/office/powerpoint/2010/main" val="4233503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56</a:t>
            </a:fld>
            <a:endParaRPr lang="en-GB" dirty="0"/>
          </a:p>
        </p:txBody>
      </p:sp>
    </p:spTree>
    <p:extLst>
      <p:ext uri="{BB962C8B-B14F-4D97-AF65-F5344CB8AC3E}">
        <p14:creationId xmlns:p14="http://schemas.microsoft.com/office/powerpoint/2010/main" val="407835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57</a:t>
            </a:fld>
            <a:endParaRPr lang="en-GB" dirty="0"/>
          </a:p>
        </p:txBody>
      </p:sp>
    </p:spTree>
    <p:extLst>
      <p:ext uri="{BB962C8B-B14F-4D97-AF65-F5344CB8AC3E}">
        <p14:creationId xmlns:p14="http://schemas.microsoft.com/office/powerpoint/2010/main" val="7226328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58</a:t>
            </a:fld>
            <a:endParaRPr lang="en-GB" dirty="0"/>
          </a:p>
        </p:txBody>
      </p:sp>
    </p:spTree>
    <p:extLst>
      <p:ext uri="{BB962C8B-B14F-4D97-AF65-F5344CB8AC3E}">
        <p14:creationId xmlns:p14="http://schemas.microsoft.com/office/powerpoint/2010/main" val="27756141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59</a:t>
            </a:fld>
            <a:endParaRPr lang="en-GB" dirty="0"/>
          </a:p>
        </p:txBody>
      </p:sp>
    </p:spTree>
    <p:extLst>
      <p:ext uri="{BB962C8B-B14F-4D97-AF65-F5344CB8AC3E}">
        <p14:creationId xmlns:p14="http://schemas.microsoft.com/office/powerpoint/2010/main" val="3107443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extLst>
      <p:ext uri="{BB962C8B-B14F-4D97-AF65-F5344CB8AC3E}">
        <p14:creationId xmlns:p14="http://schemas.microsoft.com/office/powerpoint/2010/main" val="27787603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60</a:t>
            </a:fld>
            <a:endParaRPr lang="en-GB" dirty="0"/>
          </a:p>
        </p:txBody>
      </p:sp>
    </p:spTree>
    <p:extLst>
      <p:ext uri="{BB962C8B-B14F-4D97-AF65-F5344CB8AC3E}">
        <p14:creationId xmlns:p14="http://schemas.microsoft.com/office/powerpoint/2010/main" val="3248165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61</a:t>
            </a:fld>
            <a:endParaRPr lang="en-GB" dirty="0"/>
          </a:p>
        </p:txBody>
      </p:sp>
    </p:spTree>
    <p:extLst>
      <p:ext uri="{BB962C8B-B14F-4D97-AF65-F5344CB8AC3E}">
        <p14:creationId xmlns:p14="http://schemas.microsoft.com/office/powerpoint/2010/main" val="183895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62</a:t>
            </a:fld>
            <a:endParaRPr lang="en-GB" dirty="0"/>
          </a:p>
        </p:txBody>
      </p:sp>
    </p:spTree>
    <p:extLst>
      <p:ext uri="{BB962C8B-B14F-4D97-AF65-F5344CB8AC3E}">
        <p14:creationId xmlns:p14="http://schemas.microsoft.com/office/powerpoint/2010/main" val="17934850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63</a:t>
            </a:fld>
            <a:endParaRPr lang="en-GB" dirty="0"/>
          </a:p>
        </p:txBody>
      </p:sp>
    </p:spTree>
    <p:extLst>
      <p:ext uri="{BB962C8B-B14F-4D97-AF65-F5344CB8AC3E}">
        <p14:creationId xmlns:p14="http://schemas.microsoft.com/office/powerpoint/2010/main" val="2320157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64</a:t>
            </a:fld>
            <a:endParaRPr lang="en-GB" dirty="0"/>
          </a:p>
        </p:txBody>
      </p:sp>
    </p:spTree>
    <p:extLst>
      <p:ext uri="{BB962C8B-B14F-4D97-AF65-F5344CB8AC3E}">
        <p14:creationId xmlns:p14="http://schemas.microsoft.com/office/powerpoint/2010/main" val="4199597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65</a:t>
            </a:fld>
            <a:endParaRPr lang="en-GB" dirty="0"/>
          </a:p>
        </p:txBody>
      </p:sp>
    </p:spTree>
    <p:extLst>
      <p:ext uri="{BB962C8B-B14F-4D97-AF65-F5344CB8AC3E}">
        <p14:creationId xmlns:p14="http://schemas.microsoft.com/office/powerpoint/2010/main" val="1702541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66</a:t>
            </a:fld>
            <a:endParaRPr lang="en-GB" dirty="0"/>
          </a:p>
        </p:txBody>
      </p:sp>
    </p:spTree>
    <p:extLst>
      <p:ext uri="{BB962C8B-B14F-4D97-AF65-F5344CB8AC3E}">
        <p14:creationId xmlns:p14="http://schemas.microsoft.com/office/powerpoint/2010/main" val="39762988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67</a:t>
            </a:fld>
            <a:endParaRPr lang="en-GB" dirty="0"/>
          </a:p>
        </p:txBody>
      </p:sp>
    </p:spTree>
    <p:extLst>
      <p:ext uri="{BB962C8B-B14F-4D97-AF65-F5344CB8AC3E}">
        <p14:creationId xmlns:p14="http://schemas.microsoft.com/office/powerpoint/2010/main" val="40096343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68</a:t>
            </a:fld>
            <a:endParaRPr lang="en-GB" dirty="0"/>
          </a:p>
        </p:txBody>
      </p:sp>
    </p:spTree>
    <p:extLst>
      <p:ext uri="{BB962C8B-B14F-4D97-AF65-F5344CB8AC3E}">
        <p14:creationId xmlns:p14="http://schemas.microsoft.com/office/powerpoint/2010/main" val="907089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69</a:t>
            </a:fld>
            <a:endParaRPr lang="en-GB" dirty="0"/>
          </a:p>
        </p:txBody>
      </p:sp>
    </p:spTree>
    <p:extLst>
      <p:ext uri="{BB962C8B-B14F-4D97-AF65-F5344CB8AC3E}">
        <p14:creationId xmlns:p14="http://schemas.microsoft.com/office/powerpoint/2010/main" val="81201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extLst>
      <p:ext uri="{BB962C8B-B14F-4D97-AF65-F5344CB8AC3E}">
        <p14:creationId xmlns:p14="http://schemas.microsoft.com/office/powerpoint/2010/main" val="38453947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70</a:t>
            </a:fld>
            <a:endParaRPr lang="en-GB" dirty="0"/>
          </a:p>
        </p:txBody>
      </p:sp>
    </p:spTree>
    <p:extLst>
      <p:ext uri="{BB962C8B-B14F-4D97-AF65-F5344CB8AC3E}">
        <p14:creationId xmlns:p14="http://schemas.microsoft.com/office/powerpoint/2010/main" val="989364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71</a:t>
            </a:fld>
            <a:endParaRPr lang="en-GB" dirty="0"/>
          </a:p>
        </p:txBody>
      </p:sp>
    </p:spTree>
    <p:extLst>
      <p:ext uri="{BB962C8B-B14F-4D97-AF65-F5344CB8AC3E}">
        <p14:creationId xmlns:p14="http://schemas.microsoft.com/office/powerpoint/2010/main" val="24573006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72</a:t>
            </a:fld>
            <a:endParaRPr lang="en-GB" dirty="0"/>
          </a:p>
        </p:txBody>
      </p:sp>
    </p:spTree>
    <p:extLst>
      <p:ext uri="{BB962C8B-B14F-4D97-AF65-F5344CB8AC3E}">
        <p14:creationId xmlns:p14="http://schemas.microsoft.com/office/powerpoint/2010/main" val="8644083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73</a:t>
            </a:fld>
            <a:endParaRPr lang="en-GB" dirty="0"/>
          </a:p>
        </p:txBody>
      </p:sp>
    </p:spTree>
    <p:extLst>
      <p:ext uri="{BB962C8B-B14F-4D97-AF65-F5344CB8AC3E}">
        <p14:creationId xmlns:p14="http://schemas.microsoft.com/office/powerpoint/2010/main" val="19341639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74</a:t>
            </a:fld>
            <a:endParaRPr lang="en-GB" dirty="0"/>
          </a:p>
        </p:txBody>
      </p:sp>
    </p:spTree>
    <p:extLst>
      <p:ext uri="{BB962C8B-B14F-4D97-AF65-F5344CB8AC3E}">
        <p14:creationId xmlns:p14="http://schemas.microsoft.com/office/powerpoint/2010/main" val="5017140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75</a:t>
            </a:fld>
            <a:endParaRPr lang="en-GB" dirty="0"/>
          </a:p>
        </p:txBody>
      </p:sp>
    </p:spTree>
    <p:extLst>
      <p:ext uri="{BB962C8B-B14F-4D97-AF65-F5344CB8AC3E}">
        <p14:creationId xmlns:p14="http://schemas.microsoft.com/office/powerpoint/2010/main" val="39749258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76</a:t>
            </a:fld>
            <a:endParaRPr lang="en-GB" dirty="0"/>
          </a:p>
        </p:txBody>
      </p:sp>
    </p:spTree>
    <p:extLst>
      <p:ext uri="{BB962C8B-B14F-4D97-AF65-F5344CB8AC3E}">
        <p14:creationId xmlns:p14="http://schemas.microsoft.com/office/powerpoint/2010/main" val="386508003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77</a:t>
            </a:fld>
            <a:endParaRPr lang="en-GB" dirty="0"/>
          </a:p>
        </p:txBody>
      </p:sp>
    </p:spTree>
    <p:extLst>
      <p:ext uri="{BB962C8B-B14F-4D97-AF65-F5344CB8AC3E}">
        <p14:creationId xmlns:p14="http://schemas.microsoft.com/office/powerpoint/2010/main" val="21490117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78</a:t>
            </a:fld>
            <a:endParaRPr lang="en-GB" dirty="0"/>
          </a:p>
        </p:txBody>
      </p:sp>
    </p:spTree>
    <p:extLst>
      <p:ext uri="{BB962C8B-B14F-4D97-AF65-F5344CB8AC3E}">
        <p14:creationId xmlns:p14="http://schemas.microsoft.com/office/powerpoint/2010/main" val="14124435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79</a:t>
            </a:fld>
            <a:endParaRPr lang="en-GB" dirty="0"/>
          </a:p>
        </p:txBody>
      </p:sp>
    </p:spTree>
    <p:extLst>
      <p:ext uri="{BB962C8B-B14F-4D97-AF65-F5344CB8AC3E}">
        <p14:creationId xmlns:p14="http://schemas.microsoft.com/office/powerpoint/2010/main" val="3862005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extLst>
      <p:ext uri="{BB962C8B-B14F-4D97-AF65-F5344CB8AC3E}">
        <p14:creationId xmlns:p14="http://schemas.microsoft.com/office/powerpoint/2010/main" val="16338061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80</a:t>
            </a:fld>
            <a:endParaRPr lang="en-GB" dirty="0"/>
          </a:p>
        </p:txBody>
      </p:sp>
    </p:spTree>
    <p:extLst>
      <p:ext uri="{BB962C8B-B14F-4D97-AF65-F5344CB8AC3E}">
        <p14:creationId xmlns:p14="http://schemas.microsoft.com/office/powerpoint/2010/main" val="1995717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81</a:t>
            </a:fld>
            <a:endParaRPr lang="en-GB" dirty="0"/>
          </a:p>
        </p:txBody>
      </p:sp>
    </p:spTree>
    <p:extLst>
      <p:ext uri="{BB962C8B-B14F-4D97-AF65-F5344CB8AC3E}">
        <p14:creationId xmlns:p14="http://schemas.microsoft.com/office/powerpoint/2010/main" val="35403167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82</a:t>
            </a:fld>
            <a:endParaRPr lang="en-GB" dirty="0"/>
          </a:p>
        </p:txBody>
      </p:sp>
    </p:spTree>
    <p:extLst>
      <p:ext uri="{BB962C8B-B14F-4D97-AF65-F5344CB8AC3E}">
        <p14:creationId xmlns:p14="http://schemas.microsoft.com/office/powerpoint/2010/main" val="17426847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83</a:t>
            </a:fld>
            <a:endParaRPr lang="en-GB" dirty="0"/>
          </a:p>
        </p:txBody>
      </p:sp>
    </p:spTree>
    <p:extLst>
      <p:ext uri="{BB962C8B-B14F-4D97-AF65-F5344CB8AC3E}">
        <p14:creationId xmlns:p14="http://schemas.microsoft.com/office/powerpoint/2010/main" val="33813874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84</a:t>
            </a:fld>
            <a:endParaRPr lang="en-GB" dirty="0"/>
          </a:p>
        </p:txBody>
      </p:sp>
    </p:spTree>
    <p:extLst>
      <p:ext uri="{BB962C8B-B14F-4D97-AF65-F5344CB8AC3E}">
        <p14:creationId xmlns:p14="http://schemas.microsoft.com/office/powerpoint/2010/main" val="6331331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85</a:t>
            </a:fld>
            <a:endParaRPr lang="en-GB" dirty="0"/>
          </a:p>
        </p:txBody>
      </p:sp>
    </p:spTree>
    <p:extLst>
      <p:ext uri="{BB962C8B-B14F-4D97-AF65-F5344CB8AC3E}">
        <p14:creationId xmlns:p14="http://schemas.microsoft.com/office/powerpoint/2010/main" val="33033427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86</a:t>
            </a:fld>
            <a:endParaRPr lang="en-GB" dirty="0"/>
          </a:p>
        </p:txBody>
      </p:sp>
    </p:spTree>
    <p:extLst>
      <p:ext uri="{BB962C8B-B14F-4D97-AF65-F5344CB8AC3E}">
        <p14:creationId xmlns:p14="http://schemas.microsoft.com/office/powerpoint/2010/main" val="31743237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87</a:t>
            </a:fld>
            <a:endParaRPr lang="en-GB" dirty="0"/>
          </a:p>
        </p:txBody>
      </p:sp>
    </p:spTree>
    <p:extLst>
      <p:ext uri="{BB962C8B-B14F-4D97-AF65-F5344CB8AC3E}">
        <p14:creationId xmlns:p14="http://schemas.microsoft.com/office/powerpoint/2010/main" val="6685809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88</a:t>
            </a:fld>
            <a:endParaRPr lang="en-GB" dirty="0"/>
          </a:p>
        </p:txBody>
      </p:sp>
    </p:spTree>
    <p:extLst>
      <p:ext uri="{BB962C8B-B14F-4D97-AF65-F5344CB8AC3E}">
        <p14:creationId xmlns:p14="http://schemas.microsoft.com/office/powerpoint/2010/main" val="22962858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89</a:t>
            </a:fld>
            <a:endParaRPr lang="en-GB" dirty="0"/>
          </a:p>
        </p:txBody>
      </p:sp>
    </p:spTree>
    <p:extLst>
      <p:ext uri="{BB962C8B-B14F-4D97-AF65-F5344CB8AC3E}">
        <p14:creationId xmlns:p14="http://schemas.microsoft.com/office/powerpoint/2010/main" val="2556440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extLst>
      <p:ext uri="{BB962C8B-B14F-4D97-AF65-F5344CB8AC3E}">
        <p14:creationId xmlns:p14="http://schemas.microsoft.com/office/powerpoint/2010/main" val="16114419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90</a:t>
            </a:fld>
            <a:endParaRPr lang="en-GB" dirty="0"/>
          </a:p>
        </p:txBody>
      </p:sp>
    </p:spTree>
    <p:extLst>
      <p:ext uri="{BB962C8B-B14F-4D97-AF65-F5344CB8AC3E}">
        <p14:creationId xmlns:p14="http://schemas.microsoft.com/office/powerpoint/2010/main" val="335125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91</a:t>
            </a:fld>
            <a:endParaRPr lang="en-GB" dirty="0"/>
          </a:p>
        </p:txBody>
      </p:sp>
    </p:spTree>
    <p:extLst>
      <p:ext uri="{BB962C8B-B14F-4D97-AF65-F5344CB8AC3E}">
        <p14:creationId xmlns:p14="http://schemas.microsoft.com/office/powerpoint/2010/main" val="4229007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92</a:t>
            </a:fld>
            <a:endParaRPr lang="en-GB" dirty="0"/>
          </a:p>
        </p:txBody>
      </p:sp>
    </p:spTree>
    <p:extLst>
      <p:ext uri="{BB962C8B-B14F-4D97-AF65-F5344CB8AC3E}">
        <p14:creationId xmlns:p14="http://schemas.microsoft.com/office/powerpoint/2010/main" val="40593357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93</a:t>
            </a:fld>
            <a:endParaRPr lang="en-GB" dirty="0"/>
          </a:p>
        </p:txBody>
      </p:sp>
    </p:spTree>
    <p:extLst>
      <p:ext uri="{BB962C8B-B14F-4D97-AF65-F5344CB8AC3E}">
        <p14:creationId xmlns:p14="http://schemas.microsoft.com/office/powerpoint/2010/main" val="345166842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94</a:t>
            </a:fld>
            <a:endParaRPr lang="en-GB" dirty="0"/>
          </a:p>
        </p:txBody>
      </p:sp>
    </p:spTree>
    <p:extLst>
      <p:ext uri="{BB962C8B-B14F-4D97-AF65-F5344CB8AC3E}">
        <p14:creationId xmlns:p14="http://schemas.microsoft.com/office/powerpoint/2010/main" val="24411920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95</a:t>
            </a:fld>
            <a:endParaRPr lang="en-GB" dirty="0"/>
          </a:p>
        </p:txBody>
      </p:sp>
    </p:spTree>
    <p:extLst>
      <p:ext uri="{BB962C8B-B14F-4D97-AF65-F5344CB8AC3E}">
        <p14:creationId xmlns:p14="http://schemas.microsoft.com/office/powerpoint/2010/main" val="4783536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96</a:t>
            </a:fld>
            <a:endParaRPr lang="en-GB" dirty="0"/>
          </a:p>
        </p:txBody>
      </p:sp>
    </p:spTree>
    <p:extLst>
      <p:ext uri="{BB962C8B-B14F-4D97-AF65-F5344CB8AC3E}">
        <p14:creationId xmlns:p14="http://schemas.microsoft.com/office/powerpoint/2010/main" val="7214239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97</a:t>
            </a:fld>
            <a:endParaRPr lang="en-GB" dirty="0"/>
          </a:p>
        </p:txBody>
      </p:sp>
    </p:spTree>
    <p:extLst>
      <p:ext uri="{BB962C8B-B14F-4D97-AF65-F5344CB8AC3E}">
        <p14:creationId xmlns:p14="http://schemas.microsoft.com/office/powerpoint/2010/main" val="7098887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98</a:t>
            </a:fld>
            <a:endParaRPr lang="en-GB" dirty="0"/>
          </a:p>
        </p:txBody>
      </p:sp>
    </p:spTree>
    <p:extLst>
      <p:ext uri="{BB962C8B-B14F-4D97-AF65-F5344CB8AC3E}">
        <p14:creationId xmlns:p14="http://schemas.microsoft.com/office/powerpoint/2010/main" val="9088979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99</a:t>
            </a:fld>
            <a:endParaRPr lang="en-GB" dirty="0"/>
          </a:p>
        </p:txBody>
      </p:sp>
    </p:spTree>
    <p:extLst>
      <p:ext uri="{BB962C8B-B14F-4D97-AF65-F5344CB8AC3E}">
        <p14:creationId xmlns:p14="http://schemas.microsoft.com/office/powerpoint/2010/main" val="1103793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7.xml"/><Relationship Id="rId5" Type="http://schemas.openxmlformats.org/officeDocument/2006/relationships/slide" Target="../slides/slide113.xml"/><Relationship Id="rId4" Type="http://schemas.openxmlformats.org/officeDocument/2006/relationships/slide" Target="../slides/slide62.xml"/></Relationships>
</file>

<file path=ppt/slideLayouts/_rels/slideLayout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0.xml"/><Relationship Id="rId5" Type="http://schemas.openxmlformats.org/officeDocument/2006/relationships/slide" Target="../slides/slide104.xml"/><Relationship Id="rId4" Type="http://schemas.openxmlformats.org/officeDocument/2006/relationships/slide" Target="../slides/slide62.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slide" Target="../slides/slide170.xml"/><Relationship Id="rId5" Type="http://schemas.openxmlformats.org/officeDocument/2006/relationships/slide" Target="../slides/slide104.xml"/><Relationship Id="rId4" Type="http://schemas.openxmlformats.org/officeDocument/2006/relationships/slide" Target="../slides/slide6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35496" y="44624"/>
            <a:ext cx="7382054"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5" name="Content Placeholder 1"/>
          <p:cNvSpPr txBox="1">
            <a:spLocks/>
          </p:cNvSpPr>
          <p:nvPr/>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10" name="Round Same Side Corner Rectangle 9">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13 - Probability</a:t>
            </a:r>
            <a:endParaRPr lang="en-GB" sz="1200" b="1" dirty="0">
              <a:latin typeface="Arial" panose="020B0604020202020204" pitchFamily="34" charset="0"/>
              <a:cs typeface="Arial" panose="020B0604020202020204" pitchFamily="34" charset="0"/>
            </a:endParaRPr>
          </a:p>
        </p:txBody>
      </p:sp>
      <p:sp>
        <p:nvSpPr>
          <p:cNvPr id="11" name="Round Same Side Corner Rectangle 10">
            <a:hlinkClick r:id="rId4" action="ppaction://hlinksldjump"/>
          </p:cNvPr>
          <p:cNvSpPr/>
          <p:nvPr userDrawn="1"/>
        </p:nvSpPr>
        <p:spPr>
          <a:xfrm>
            <a:off x="1362093" y="692696"/>
            <a:ext cx="21758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14 – Multiplicative Reasoning</a:t>
            </a:r>
            <a:endParaRPr lang="en-GB" sz="1200" b="1" dirty="0">
              <a:latin typeface="Arial" panose="020B0604020202020204" pitchFamily="34" charset="0"/>
              <a:cs typeface="Arial" panose="020B0604020202020204" pitchFamily="34" charset="0"/>
            </a:endParaRPr>
          </a:p>
        </p:txBody>
      </p:sp>
      <p:sp>
        <p:nvSpPr>
          <p:cNvPr id="17" name="Round Same Side Corner Rectangle 16">
            <a:hlinkClick r:id="rId5" action="ppaction://hlinksldjump"/>
          </p:cNvPr>
          <p:cNvSpPr/>
          <p:nvPr userDrawn="1"/>
        </p:nvSpPr>
        <p:spPr>
          <a:xfrm>
            <a:off x="3583968" y="692696"/>
            <a:ext cx="13740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15 - Constructions</a:t>
            </a:r>
            <a:endParaRPr lang="en-GB" sz="1200" b="1" dirty="0">
              <a:latin typeface="Arial" panose="020B0604020202020204" pitchFamily="34" charset="0"/>
              <a:cs typeface="Arial" panose="020B0604020202020204" pitchFamily="34" charset="0"/>
            </a:endParaRPr>
          </a:p>
        </p:txBody>
      </p:sp>
      <p:sp>
        <p:nvSpPr>
          <p:cNvPr id="18" name="Round Same Side Corner Rectangle 17">
            <a:hlinkClick r:id="rId6" action="ppaction://hlinksldjump"/>
          </p:cNvPr>
          <p:cNvSpPr/>
          <p:nvPr userDrawn="1"/>
        </p:nvSpPr>
        <p:spPr>
          <a:xfrm>
            <a:off x="5004048" y="692696"/>
            <a:ext cx="187220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16 – Quadratic</a:t>
            </a:r>
            <a:r>
              <a:rPr lang="en-GB" sz="1200" b="1" baseline="0" dirty="0" smtClean="0">
                <a:latin typeface="Arial" panose="020B0604020202020204" pitchFamily="34" charset="0"/>
                <a:cs typeface="Arial" panose="020B0604020202020204" pitchFamily="34" charset="0"/>
              </a:rPr>
              <a:t> Equations</a:t>
            </a:r>
            <a:endParaRPr lang="en-GB" sz="1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5580112" y="1225296"/>
            <a:ext cx="3200036" cy="5328592"/>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Same Side Corner Rectangle 11">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13 - Probability</a:t>
            </a:r>
            <a:endParaRPr lang="en-GB" sz="1200" b="1" dirty="0">
              <a:latin typeface="Arial" panose="020B0604020202020204" pitchFamily="34" charset="0"/>
              <a:cs typeface="Arial" panose="020B0604020202020204" pitchFamily="34" charset="0"/>
            </a:endParaRPr>
          </a:p>
        </p:txBody>
      </p:sp>
      <p:sp>
        <p:nvSpPr>
          <p:cNvPr id="13" name="Round Same Side Corner Rectangle 12">
            <a:hlinkClick r:id="rId4" action="ppaction://hlinksldjump"/>
          </p:cNvPr>
          <p:cNvSpPr/>
          <p:nvPr userDrawn="1"/>
        </p:nvSpPr>
        <p:spPr>
          <a:xfrm>
            <a:off x="1362093" y="692696"/>
            <a:ext cx="21758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14 – Multiplicative Reasoning</a:t>
            </a:r>
            <a:endParaRPr lang="en-GB" sz="1200" b="1" dirty="0">
              <a:latin typeface="Arial" panose="020B0604020202020204" pitchFamily="34" charset="0"/>
              <a:cs typeface="Arial" panose="020B0604020202020204" pitchFamily="34" charset="0"/>
            </a:endParaRPr>
          </a:p>
        </p:txBody>
      </p:sp>
      <p:sp>
        <p:nvSpPr>
          <p:cNvPr id="14" name="Round Same Side Corner Rectangle 13">
            <a:hlinkClick r:id="rId5" action="ppaction://hlinksldjump"/>
          </p:cNvPr>
          <p:cNvSpPr/>
          <p:nvPr userDrawn="1"/>
        </p:nvSpPr>
        <p:spPr>
          <a:xfrm>
            <a:off x="3583968" y="692696"/>
            <a:ext cx="13740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15 - Constructions</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rId6" action="ppaction://hlinksldjump"/>
          </p:cNvPr>
          <p:cNvSpPr/>
          <p:nvPr userDrawn="1"/>
        </p:nvSpPr>
        <p:spPr>
          <a:xfrm>
            <a:off x="5004048" y="692696"/>
            <a:ext cx="187220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16 – Quadratic</a:t>
            </a:r>
            <a:r>
              <a:rPr lang="en-GB" sz="1200" b="1" baseline="0" dirty="0" smtClean="0">
                <a:latin typeface="Arial" panose="020B0604020202020204" pitchFamily="34" charset="0"/>
                <a:cs typeface="Arial" panose="020B0604020202020204" pitchFamily="34" charset="0"/>
              </a:rPr>
              <a:t> Equations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15177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LO1 1-7">
    <p:spTree>
      <p:nvGrpSpPr>
        <p:cNvPr id="1" name=""/>
        <p:cNvGrpSpPr/>
        <p:nvPr/>
      </p:nvGrpSpPr>
      <p:grpSpPr>
        <a:xfrm>
          <a:off x="0" y="0"/>
          <a:ext cx="0" cy="0"/>
          <a:chOff x="0" y="0"/>
          <a:chExt cx="0" cy="0"/>
        </a:xfrm>
      </p:grpSpPr>
      <p:sp>
        <p:nvSpPr>
          <p:cNvPr id="19" name="Content Placeholder 1"/>
          <p:cNvSpPr txBox="1">
            <a:spLocks/>
          </p:cNvSpPr>
          <p:nvPr userDrawn="1"/>
        </p:nvSpPr>
        <p:spPr>
          <a:xfrm>
            <a:off x="99491" y="1065699"/>
            <a:ext cx="8890554" cy="5675669"/>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4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6" name="Title 5"/>
          <p:cNvSpPr>
            <a:spLocks noGrp="1"/>
          </p:cNvSpPr>
          <p:nvPr>
            <p:ph type="title"/>
          </p:nvPr>
        </p:nvSpPr>
        <p:spPr>
          <a:xfrm>
            <a:off x="35496" y="44624"/>
            <a:ext cx="7560840" cy="648072"/>
          </a:xfrm>
        </p:spPr>
        <p:txBody>
          <a:bodyPr rtlCol="0"/>
          <a:lstStyle>
            <a:lvl1pPr>
              <a:defRPr>
                <a:latin typeface="Calibri" pitchFamily="34" charset="0"/>
                <a:cs typeface="Calibri" pitchFamily="34" charset="0"/>
              </a:defRPr>
            </a:lvl1pPr>
            <a:extLst/>
          </a:lstStyle>
          <a:p>
            <a:r>
              <a:rPr kumimoji="0" lang="en-US" dirty="0" smtClean="0"/>
              <a:t>Click to edit Master title style</a:t>
            </a:r>
            <a:endParaRPr kumimoji="0"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40352" y="43840"/>
            <a:ext cx="1368152" cy="1002913"/>
          </a:xfrm>
          <a:prstGeom prst="rect">
            <a:avLst/>
          </a:prstGeom>
        </p:spPr>
      </p:pic>
      <p:sp>
        <p:nvSpPr>
          <p:cNvPr id="11" name="Rectangle 10"/>
          <p:cNvSpPr/>
          <p:nvPr userDrawn="1"/>
        </p:nvSpPr>
        <p:spPr>
          <a:xfrm>
            <a:off x="179512" y="1142026"/>
            <a:ext cx="8712968" cy="5527334"/>
          </a:xfrm>
          <a:prstGeom prst="rect">
            <a:avLst/>
          </a:prstGeom>
          <a:solidFill>
            <a:srgbClr val="DFF9E8"/>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a:hlinkClick r:id="rId3" action="ppaction://hlinksldjump"/>
          </p:cNvPr>
          <p:cNvSpPr/>
          <p:nvPr userDrawn="1"/>
        </p:nvSpPr>
        <p:spPr>
          <a:xfrm>
            <a:off x="124273" y="692696"/>
            <a:ext cx="119177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13 - Probability</a:t>
            </a:r>
            <a:endParaRPr lang="en-GB" sz="1200" b="1" dirty="0">
              <a:latin typeface="Arial" panose="020B0604020202020204" pitchFamily="34" charset="0"/>
              <a:cs typeface="Arial" panose="020B0604020202020204" pitchFamily="34" charset="0"/>
            </a:endParaRPr>
          </a:p>
        </p:txBody>
      </p:sp>
      <p:sp>
        <p:nvSpPr>
          <p:cNvPr id="16" name="Round Same Side Corner Rectangle 15">
            <a:hlinkClick r:id="rId4" action="ppaction://hlinksldjump"/>
          </p:cNvPr>
          <p:cNvSpPr/>
          <p:nvPr userDrawn="1"/>
        </p:nvSpPr>
        <p:spPr>
          <a:xfrm>
            <a:off x="1362093" y="692696"/>
            <a:ext cx="2175831"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14 – Multiplicative Reasoning</a:t>
            </a:r>
            <a:endParaRPr lang="en-GB" sz="1200" b="1" dirty="0">
              <a:latin typeface="Arial" panose="020B0604020202020204" pitchFamily="34" charset="0"/>
              <a:cs typeface="Arial" panose="020B0604020202020204" pitchFamily="34" charset="0"/>
            </a:endParaRPr>
          </a:p>
        </p:txBody>
      </p:sp>
      <p:sp>
        <p:nvSpPr>
          <p:cNvPr id="18" name="Round Same Side Corner Rectangle 17">
            <a:hlinkClick r:id="rId5" action="ppaction://hlinksldjump"/>
          </p:cNvPr>
          <p:cNvSpPr/>
          <p:nvPr userDrawn="1"/>
        </p:nvSpPr>
        <p:spPr>
          <a:xfrm>
            <a:off x="3583968" y="692696"/>
            <a:ext cx="1374036"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15 - Constructions</a:t>
            </a:r>
            <a:endParaRPr lang="en-GB" sz="1200" b="1" dirty="0">
              <a:latin typeface="Arial" panose="020B0604020202020204" pitchFamily="34" charset="0"/>
              <a:cs typeface="Arial" panose="020B0604020202020204" pitchFamily="34" charset="0"/>
            </a:endParaRPr>
          </a:p>
        </p:txBody>
      </p:sp>
      <p:sp>
        <p:nvSpPr>
          <p:cNvPr id="20" name="Round Same Side Corner Rectangle 19">
            <a:hlinkClick r:id="rId6" action="ppaction://hlinksldjump"/>
          </p:cNvPr>
          <p:cNvSpPr/>
          <p:nvPr userDrawn="1"/>
        </p:nvSpPr>
        <p:spPr>
          <a:xfrm>
            <a:off x="5004048" y="692696"/>
            <a:ext cx="1872208" cy="357190"/>
          </a:xfrm>
          <a:prstGeom prst="round2SameRect">
            <a:avLst/>
          </a:prstGeom>
          <a:gradFill>
            <a:gsLst>
              <a:gs pos="0">
                <a:srgbClr val="6F2927"/>
              </a:gs>
              <a:gs pos="54000">
                <a:schemeClr val="accent2">
                  <a:lumMod val="75000"/>
                </a:schemeClr>
              </a:gs>
              <a:gs pos="83000">
                <a:schemeClr val="accent2">
                  <a:lumMod val="60000"/>
                  <a:lumOff val="40000"/>
                </a:schemeClr>
              </a:gs>
              <a:gs pos="100000">
                <a:schemeClr val="accent2">
                  <a:lumMod val="40000"/>
                  <a:lumOff val="6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GB" sz="1200" b="1" dirty="0" smtClean="0">
                <a:latin typeface="Arial" panose="020B0604020202020204" pitchFamily="34" charset="0"/>
                <a:cs typeface="Arial" panose="020B0604020202020204" pitchFamily="34" charset="0"/>
              </a:rPr>
              <a:t>16 – Quadratic</a:t>
            </a:r>
            <a:r>
              <a:rPr lang="en-GB" sz="1200" b="1" baseline="0" dirty="0" smtClean="0">
                <a:latin typeface="Arial" panose="020B0604020202020204" pitchFamily="34" charset="0"/>
                <a:cs typeface="Arial" panose="020B0604020202020204" pitchFamily="34" charset="0"/>
              </a:rPr>
              <a:t> Equations</a:t>
            </a:r>
            <a:endParaRPr lang="en-GB"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1678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6" cstate="print">
              <a:alphaModFix amt="50000"/>
              <a:extLst>
                <a:ext uri="{28A0092B-C50C-407E-A947-70E740481C1C}">
                  <a14:useLocalDpi xmlns:a14="http://schemas.microsoft.com/office/drawing/2010/main" val="0"/>
                </a:ext>
              </a:extLst>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07" r:id="rId1"/>
    <p:sldLayoutId id="2147483711" r:id="rId2"/>
    <p:sldLayoutId id="2147483715" r:id="rId3"/>
    <p:sldLayoutId id="2147483716" r:id="rId4"/>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3.emf"/></Relationships>
</file>

<file path=ppt/slides/_rels/slide1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5.png"/><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11.png"/></Relationships>
</file>

<file path=ppt/slides/_rels/slide1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5.png"/></Relationships>
</file>

<file path=ppt/slides/_rels/slide1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1.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5.png"/></Relationships>
</file>

<file path=ppt/slides/_rels/slide1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1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8.png"/><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image" Target="../media/image77.emf"/><Relationship Id="rId5" Type="http://schemas.openxmlformats.org/officeDocument/2006/relationships/image" Target="../media/image76.png"/><Relationship Id="rId4" Type="http://schemas.openxmlformats.org/officeDocument/2006/relationships/image" Target="../media/image75.emf"/></Relationships>
</file>

<file path=ppt/slides/_rels/slide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CiDA%20-%20Unit%2002%20-%20LO1%20-%20Getting%20Organised.pptx" TargetMode="External"/><Relationship Id="rId7"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81.emf"/><Relationship Id="rId5" Type="http://schemas.openxmlformats.org/officeDocument/2006/relationships/image" Target="../media/image80.emf"/><Relationship Id="rId4" Type="http://schemas.openxmlformats.org/officeDocument/2006/relationships/image" Target="../media/image79.emf"/></Relationships>
</file>

<file path=ppt/slides/_rels/slide11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1.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8.png"/></Relationships>
</file>

<file path=ppt/slides/_rels/slide1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6.png"/></Relationships>
</file>

<file path=ppt/slides/_rels/slide1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86.png"/></Relationships>
</file>

<file path=ppt/slides/_rels/slide1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86.png"/></Relationships>
</file>

<file path=ppt/slides/_rels/slide1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7.xml"/><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86.png"/></Relationships>
</file>

<file path=ppt/slides/_rels/slide1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1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1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1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1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100.emf"/></Relationships>
</file>

<file path=ppt/slides/_rels/slide1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image" Target="../media/image78.png"/><Relationship Id="rId4" Type="http://schemas.openxmlformats.org/officeDocument/2006/relationships/image" Target="../media/image101.png"/></Relationships>
</file>

<file path=ppt/slides/_rels/slide1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4.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102.emf"/></Relationships>
</file>

<file path=ppt/slides/_rels/slide1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6.xml"/><Relationship Id="rId1" Type="http://schemas.openxmlformats.org/officeDocument/2006/relationships/slideLayout" Target="../slideLayouts/slideLayout3.xml"/><Relationship Id="rId5" Type="http://schemas.openxmlformats.org/officeDocument/2006/relationships/image" Target="../media/image103.emf"/><Relationship Id="rId4" Type="http://schemas.openxmlformats.org/officeDocument/2006/relationships/image" Target="../media/image86.png"/></Relationships>
</file>

<file path=ppt/slides/_rels/slide1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7.xml"/><Relationship Id="rId1" Type="http://schemas.openxmlformats.org/officeDocument/2006/relationships/slideLayout" Target="../slideLayouts/slideLayout4.xml"/><Relationship Id="rId5" Type="http://schemas.openxmlformats.org/officeDocument/2006/relationships/image" Target="../media/image104.png"/><Relationship Id="rId4" Type="http://schemas.openxmlformats.org/officeDocument/2006/relationships/image" Target="../media/image86.png"/></Relationships>
</file>

<file path=ppt/slides/_rels/slide1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11.png"/></Relationships>
</file>

<file path=ppt/slides/_rels/slide1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105.emf"/></Relationships>
</file>

<file path=ppt/slides/_rels/slide1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1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5.xml"/><Relationship Id="rId1" Type="http://schemas.openxmlformats.org/officeDocument/2006/relationships/slideLayout" Target="../slideLayouts/slideLayout4.xml"/><Relationship Id="rId6" Type="http://schemas.openxmlformats.org/officeDocument/2006/relationships/image" Target="../media/image86.png"/><Relationship Id="rId5" Type="http://schemas.openxmlformats.org/officeDocument/2006/relationships/image" Target="../media/image111.png"/><Relationship Id="rId4" Type="http://schemas.openxmlformats.org/officeDocument/2006/relationships/image" Target="../media/image110.png"/></Relationships>
</file>

<file path=ppt/slides/_rels/slide1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6.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5" Type="http://schemas.openxmlformats.org/officeDocument/2006/relationships/image" Target="../media/image115.emf"/><Relationship Id="rId4" Type="http://schemas.openxmlformats.org/officeDocument/2006/relationships/image" Target="../media/image112.png"/></Relationships>
</file>

<file path=ppt/slides/_rels/slide1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emf"/><Relationship Id="rId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5.emf"/><Relationship Id="rId5" Type="http://schemas.openxmlformats.org/officeDocument/2006/relationships/image" Target="../media/image11.png"/><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0.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118.png"/><Relationship Id="rId4" Type="http://schemas.openxmlformats.org/officeDocument/2006/relationships/image" Target="../media/image112.png"/></Relationships>
</file>

<file path=ppt/slides/_rels/slide1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1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120.emf"/></Relationships>
</file>

<file path=ppt/slides/_rels/slide1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121.png"/></Relationships>
</file>

<file path=ppt/slides/_rels/slide1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7.xml"/><Relationship Id="rId1" Type="http://schemas.openxmlformats.org/officeDocument/2006/relationships/slideLayout" Target="../slideLayouts/slideLayout3.xml"/><Relationship Id="rId4" Type="http://schemas.openxmlformats.org/officeDocument/2006/relationships/image" Target="../media/image122.emf"/></Relationships>
</file>

<file path=ppt/slides/_rels/slide1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123.png"/><Relationship Id="rId4" Type="http://schemas.openxmlformats.org/officeDocument/2006/relationships/image" Target="../media/image112.png"/></Relationships>
</file>

<file path=ppt/slides/_rels/slide1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49.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emf"/><Relationship Id="rId5" Type="http://schemas.openxmlformats.org/officeDocument/2006/relationships/image" Target="../media/image14.emf"/><Relationship Id="rId4" Type="http://schemas.openxmlformats.org/officeDocument/2006/relationships/image" Target="../media/image11.png"/></Relationships>
</file>

<file path=ppt/slides/_rels/slide1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0.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25.png"/></Relationships>
</file>

<file path=ppt/slides/_rels/slide1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1.xml"/><Relationship Id="rId1" Type="http://schemas.openxmlformats.org/officeDocument/2006/relationships/slideLayout" Target="../slideLayouts/slideLayout3.xml"/><Relationship Id="rId5" Type="http://schemas.openxmlformats.org/officeDocument/2006/relationships/image" Target="../media/image126.png"/><Relationship Id="rId4" Type="http://schemas.openxmlformats.org/officeDocument/2006/relationships/image" Target="../media/image112.png"/></Relationships>
</file>

<file path=ppt/slides/_rels/slide1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86.png"/><Relationship Id="rId2" Type="http://schemas.openxmlformats.org/officeDocument/2006/relationships/notesSlide" Target="../notesSlides/notesSlide152.xml"/><Relationship Id="rId1" Type="http://schemas.openxmlformats.org/officeDocument/2006/relationships/slideLayout" Target="../slideLayouts/slideLayout3.xml"/><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69.png"/></Relationships>
</file>

<file path=ppt/slides/_rels/slide1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129.emf"/><Relationship Id="rId4" Type="http://schemas.openxmlformats.org/officeDocument/2006/relationships/image" Target="../media/image86.png"/></Relationships>
</file>

<file path=ppt/slides/_rels/slide1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4.xml"/><Relationship Id="rId1" Type="http://schemas.openxmlformats.org/officeDocument/2006/relationships/slideLayout" Target="../slideLayouts/slideLayout3.xml"/><Relationship Id="rId5" Type="http://schemas.openxmlformats.org/officeDocument/2006/relationships/image" Target="../media/image131.png"/><Relationship Id="rId4" Type="http://schemas.openxmlformats.org/officeDocument/2006/relationships/image" Target="../media/image130.png"/></Relationships>
</file>

<file path=ppt/slides/_rels/slide1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7.xml"/><Relationship Id="rId1" Type="http://schemas.openxmlformats.org/officeDocument/2006/relationships/slideLayout" Target="../slideLayouts/slideLayout3.xml"/><Relationship Id="rId5" Type="http://schemas.openxmlformats.org/officeDocument/2006/relationships/image" Target="../media/image132.png"/><Relationship Id="rId4" Type="http://schemas.openxmlformats.org/officeDocument/2006/relationships/image" Target="../media/image78.png"/></Relationships>
</file>

<file path=ppt/slides/_rels/slide1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8.xml"/><Relationship Id="rId1" Type="http://schemas.openxmlformats.org/officeDocument/2006/relationships/slideLayout" Target="../slideLayouts/slideLayout3.xml"/><Relationship Id="rId5" Type="http://schemas.openxmlformats.org/officeDocument/2006/relationships/image" Target="../media/image133.png"/><Relationship Id="rId4" Type="http://schemas.openxmlformats.org/officeDocument/2006/relationships/image" Target="../media/image112.png"/></Relationships>
</file>

<file path=ppt/slides/_rels/slide1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59.xml"/><Relationship Id="rId1" Type="http://schemas.openxmlformats.org/officeDocument/2006/relationships/slideLayout" Target="../slideLayouts/slideLayout4.xml"/><Relationship Id="rId5" Type="http://schemas.openxmlformats.org/officeDocument/2006/relationships/image" Target="../media/image112.png"/><Relationship Id="rId4" Type="http://schemas.openxmlformats.org/officeDocument/2006/relationships/image" Target="../media/image134.png"/></Relationships>
</file>

<file path=ppt/slides/_rels/slide1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0.xml"/><Relationship Id="rId1" Type="http://schemas.openxmlformats.org/officeDocument/2006/relationships/slideLayout" Target="../slideLayouts/slideLayout3.xml"/><Relationship Id="rId5" Type="http://schemas.openxmlformats.org/officeDocument/2006/relationships/image" Target="../media/image135.png"/><Relationship Id="rId4" Type="http://schemas.openxmlformats.org/officeDocument/2006/relationships/image" Target="../media/image78.png"/></Relationships>
</file>

<file path=ppt/slides/_rels/slide1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1.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136.png"/></Relationships>
</file>

<file path=ppt/slides/_rels/slide1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2.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3.xml"/><Relationship Id="rId1" Type="http://schemas.openxmlformats.org/officeDocument/2006/relationships/slideLayout" Target="../slideLayouts/slideLayout3.xml"/><Relationship Id="rId5" Type="http://schemas.openxmlformats.org/officeDocument/2006/relationships/image" Target="../media/image137.png"/><Relationship Id="rId4" Type="http://schemas.openxmlformats.org/officeDocument/2006/relationships/image" Target="../media/image86.png"/></Relationships>
</file>

<file path=ppt/slides/_rels/slide1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1310.png"/></Relationships>
</file>

<file path=ppt/slides/_rels/slide1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6.xml"/><Relationship Id="rId1" Type="http://schemas.openxmlformats.org/officeDocument/2006/relationships/slideLayout" Target="../slideLayouts/slideLayout4.xml"/><Relationship Id="rId4" Type="http://schemas.openxmlformats.org/officeDocument/2006/relationships/image" Target="../media/image138.emf"/></Relationships>
</file>

<file path=ppt/slides/_rels/slide1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78.png"/><Relationship Id="rId2" Type="http://schemas.openxmlformats.org/officeDocument/2006/relationships/notesSlide" Target="../notesSlides/notesSlide170.xml"/><Relationship Id="rId1" Type="http://schemas.openxmlformats.org/officeDocument/2006/relationships/slideLayout" Target="../slideLayouts/slideLayout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1.xml"/><Relationship Id="rId1" Type="http://schemas.openxmlformats.org/officeDocument/2006/relationships/slideLayout" Target="../slideLayouts/slideLayout3.xml"/><Relationship Id="rId4" Type="http://schemas.openxmlformats.org/officeDocument/2006/relationships/image" Target="../media/image142.png"/></Relationships>
</file>

<file path=ppt/slides/_rels/slide1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2.xml"/><Relationship Id="rId1" Type="http://schemas.openxmlformats.org/officeDocument/2006/relationships/slideLayout" Target="../slideLayouts/slideLayout3.xml"/><Relationship Id="rId5" Type="http://schemas.openxmlformats.org/officeDocument/2006/relationships/image" Target="../media/image112.png"/><Relationship Id="rId4" Type="http://schemas.openxmlformats.org/officeDocument/2006/relationships/image" Target="../media/image143.emf"/></Relationships>
</file>

<file path=ppt/slides/_rels/slide1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3.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4.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112.png"/></Relationships>
</file>

<file path=ppt/slides/_rels/slide1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5.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112.png"/></Relationships>
</file>

<file path=ppt/slides/_rels/slide1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6.xml"/><Relationship Id="rId1" Type="http://schemas.openxmlformats.org/officeDocument/2006/relationships/slideLayout" Target="../slideLayouts/slideLayout3.xml"/><Relationship Id="rId5" Type="http://schemas.openxmlformats.org/officeDocument/2006/relationships/image" Target="../media/image144.png"/><Relationship Id="rId4" Type="http://schemas.openxmlformats.org/officeDocument/2006/relationships/image" Target="../media/image112.png"/></Relationships>
</file>

<file path=ppt/slides/_rels/slide1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7.xml"/><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112.png"/></Relationships>
</file>

<file path=ppt/slides/_rels/slide1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79.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0.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1.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2.xml"/><Relationship Id="rId1" Type="http://schemas.openxmlformats.org/officeDocument/2006/relationships/slideLayout" Target="../slideLayouts/slideLayout3.xml"/><Relationship Id="rId6" Type="http://schemas.openxmlformats.org/officeDocument/2006/relationships/image" Target="../media/image149.emf"/><Relationship Id="rId5" Type="http://schemas.openxmlformats.org/officeDocument/2006/relationships/image" Target="../media/image148.emf"/><Relationship Id="rId4" Type="http://schemas.openxmlformats.org/officeDocument/2006/relationships/image" Target="../media/image147.emf"/></Relationships>
</file>

<file path=ppt/slides/_rels/slide1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3.xml"/><Relationship Id="rId1" Type="http://schemas.openxmlformats.org/officeDocument/2006/relationships/slideLayout" Target="../slideLayouts/slideLayout4.xml"/><Relationship Id="rId4" Type="http://schemas.openxmlformats.org/officeDocument/2006/relationships/image" Target="../media/image150.emf"/></Relationships>
</file>

<file path=ppt/slides/_rels/slide1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4.xml"/><Relationship Id="rId1" Type="http://schemas.openxmlformats.org/officeDocument/2006/relationships/slideLayout" Target="../slideLayouts/slideLayout4.xml"/><Relationship Id="rId5" Type="http://schemas.openxmlformats.org/officeDocument/2006/relationships/image" Target="../media/image151.png"/><Relationship Id="rId4" Type="http://schemas.openxmlformats.org/officeDocument/2006/relationships/image" Target="../media/image112.png"/></Relationships>
</file>

<file path=ppt/slides/_rels/slide1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5.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6.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7.xml"/><Relationship Id="rId1" Type="http://schemas.openxmlformats.org/officeDocument/2006/relationships/slideLayout" Target="../slideLayouts/slideLayout3.xml"/><Relationship Id="rId5" Type="http://schemas.openxmlformats.org/officeDocument/2006/relationships/image" Target="../media/image152.emf"/><Relationship Id="rId4" Type="http://schemas.openxmlformats.org/officeDocument/2006/relationships/image" Target="../media/image112.png"/></Relationships>
</file>

<file path=ppt/slides/_rels/slide1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7" Type="http://schemas.openxmlformats.org/officeDocument/2006/relationships/image" Target="../media/image155.emf"/><Relationship Id="rId2" Type="http://schemas.openxmlformats.org/officeDocument/2006/relationships/notesSlide" Target="../notesSlides/notesSlide188.xml"/><Relationship Id="rId1" Type="http://schemas.openxmlformats.org/officeDocument/2006/relationships/slideLayout" Target="../slideLayouts/slideLayout4.xml"/><Relationship Id="rId6" Type="http://schemas.openxmlformats.org/officeDocument/2006/relationships/image" Target="../media/image154.emf"/><Relationship Id="rId5" Type="http://schemas.openxmlformats.org/officeDocument/2006/relationships/image" Target="../media/image153.emf"/><Relationship Id="rId4" Type="http://schemas.openxmlformats.org/officeDocument/2006/relationships/image" Target="../media/image112.png"/></Relationships>
</file>

<file path=ppt/slides/_rels/slide1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89.xml"/><Relationship Id="rId1" Type="http://schemas.openxmlformats.org/officeDocument/2006/relationships/slideLayout" Target="../slideLayouts/slideLayout4.xml"/><Relationship Id="rId6" Type="http://schemas.openxmlformats.org/officeDocument/2006/relationships/image" Target="../media/image146.png"/><Relationship Id="rId5" Type="http://schemas.openxmlformats.org/officeDocument/2006/relationships/image" Target="../media/image157.emf"/><Relationship Id="rId4" Type="http://schemas.openxmlformats.org/officeDocument/2006/relationships/image" Target="../media/image156.emf"/></Relationships>
</file>

<file path=ppt/slides/_rels/slide1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0.emf"/><Relationship Id="rId4" Type="http://schemas.openxmlformats.org/officeDocument/2006/relationships/image" Target="../media/image19.emf"/></Relationships>
</file>

<file path=ppt/slides/_rels/slide1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0.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1.xml"/><Relationship Id="rId1" Type="http://schemas.openxmlformats.org/officeDocument/2006/relationships/slideLayout" Target="../slideLayouts/slideLayout3.xml"/><Relationship Id="rId5" Type="http://schemas.openxmlformats.org/officeDocument/2006/relationships/image" Target="../media/image158.emf"/><Relationship Id="rId4" Type="http://schemas.openxmlformats.org/officeDocument/2006/relationships/image" Target="../media/image112.png"/></Relationships>
</file>

<file path=ppt/slides/_rels/slide1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2.xml"/><Relationship Id="rId1" Type="http://schemas.openxmlformats.org/officeDocument/2006/relationships/slideLayout" Target="../slideLayouts/slideLayout4.xml"/><Relationship Id="rId4" Type="http://schemas.openxmlformats.org/officeDocument/2006/relationships/image" Target="../media/image146.png"/></Relationships>
</file>

<file path=ppt/slides/_rels/slide1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3.xml"/><Relationship Id="rId1" Type="http://schemas.openxmlformats.org/officeDocument/2006/relationships/slideLayout" Target="../slideLayouts/slideLayout3.xml"/><Relationship Id="rId5" Type="http://schemas.openxmlformats.org/officeDocument/2006/relationships/image" Target="../media/image159.emf"/><Relationship Id="rId4" Type="http://schemas.openxmlformats.org/officeDocument/2006/relationships/image" Target="../media/image112.png"/></Relationships>
</file>

<file path=ppt/slides/_rels/slide1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4.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 Id="rId5" Type="http://schemas.openxmlformats.org/officeDocument/2006/relationships/image" Target="../media/image160.emf"/><Relationship Id="rId4" Type="http://schemas.openxmlformats.org/officeDocument/2006/relationships/image" Target="../media/image146.png"/></Relationships>
</file>

<file path=ppt/slides/_rels/slide1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6.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1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7.xml"/><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61.png"/><Relationship Id="rId4" Type="http://schemas.openxmlformats.org/officeDocument/2006/relationships/image" Target="../media/image146.png"/></Relationships>
</file>

<file path=ppt/slides/_rels/slide1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8.xml"/><Relationship Id="rId1" Type="http://schemas.openxmlformats.org/officeDocument/2006/relationships/slideLayout" Target="../slideLayouts/slideLayout3.xml"/><Relationship Id="rId5" Type="http://schemas.openxmlformats.org/officeDocument/2006/relationships/image" Target="../media/image146.png"/><Relationship Id="rId4" Type="http://schemas.openxmlformats.org/officeDocument/2006/relationships/image" Target="../media/image112.png"/></Relationships>
</file>

<file path=ppt/slides/_rels/slide1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199.xml"/><Relationship Id="rId1" Type="http://schemas.openxmlformats.org/officeDocument/2006/relationships/slideLayout" Target="../slideLayouts/slideLayout3.xml"/><Relationship Id="rId6" Type="http://schemas.openxmlformats.org/officeDocument/2006/relationships/image" Target="../media/image146.png"/><Relationship Id="rId5" Type="http://schemas.openxmlformats.org/officeDocument/2006/relationships/image" Target="../media/image72.png"/><Relationship Id="rId4" Type="http://schemas.openxmlformats.org/officeDocument/2006/relationships/image" Target="../media/image112.png"/></Relationships>
</file>

<file path=ppt/slides/_rels/slide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11.png"/></Relationships>
</file>

<file path=ppt/slides/_rels/slide20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0.xml"/><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20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1.xml"/><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20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164.emf"/></Relationships>
</file>

<file path=ppt/slides/_rels/slide20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5.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0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20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7.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20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8.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20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09.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2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emf"/></Relationships>
</file>

<file path=ppt/slides/_rels/slide21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10.xml"/><Relationship Id="rId1" Type="http://schemas.openxmlformats.org/officeDocument/2006/relationships/slideLayout" Target="../slideLayouts/slideLayout3.xml"/><Relationship Id="rId4" Type="http://schemas.openxmlformats.org/officeDocument/2006/relationships/image" Target="../media/image146.png"/></Relationships>
</file>

<file path=ppt/slides/_rels/slide2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4.emf"/></Relationships>
</file>

<file path=ppt/slides/_rels/slide2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29.emf"/><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1.emf"/><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CiDA%20-%20Unit%2002%20-%20LO1%20-%20Getting%20Organised.pptx"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emf"/></Relationships>
</file>

<file path=ppt/slides/_rels/slide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510.png"/></Relationships>
</file>

<file path=ppt/slides/_rels/slide5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520.png"/></Relationships>
</file>

<file path=ppt/slides/_rels/slide5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53.emf"/><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emf"/></Relationships>
</file>

<file path=ppt/slides/_rels/slide6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56.emf"/><Relationship Id="rId4" Type="http://schemas.openxmlformats.org/officeDocument/2006/relationships/image" Target="../media/image39.png"/></Relationships>
</file>

<file path=ppt/slides/_rels/slide7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7.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1.png"/></Relationships>
</file>

<file path=ppt/slides/_rels/slide7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8.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59.emf"/><Relationship Id="rId5" Type="http://schemas.openxmlformats.org/officeDocument/2006/relationships/image" Target="../media/image5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8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60.emf"/></Relationships>
</file>

<file path=ppt/slides/_rels/slide8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61.emf"/><Relationship Id="rId4" Type="http://schemas.openxmlformats.org/officeDocument/2006/relationships/image" Target="../media/image11.png"/></Relationships>
</file>

<file path=ppt/slides/_rels/slide8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11.png"/></Relationships>
</file>

<file path=ppt/slides/_rels/slide8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emf"/></Relationships>
</file>

<file path=ppt/slides/_rels/slide90.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91.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2.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2.xml"/><Relationship Id="rId1" Type="http://schemas.openxmlformats.org/officeDocument/2006/relationships/slideLayout" Target="../slideLayouts/slideLayout3.xml"/><Relationship Id="rId6" Type="http://schemas.openxmlformats.org/officeDocument/2006/relationships/image" Target="../media/image62.emf"/><Relationship Id="rId5" Type="http://schemas.openxmlformats.org/officeDocument/2006/relationships/image" Target="../media/image11.png"/><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96.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8.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99.xml.rels><?xml version="1.0" encoding="UTF-8" standalone="yes"?>
<Relationships xmlns="http://schemas.openxmlformats.org/package/2006/relationships"><Relationship Id="rId3" Type="http://schemas.openxmlformats.org/officeDocument/2006/relationships/hyperlink" Target="CiDA%20-%20Unit%2002%20-%20LO1%20-%20Getting%20Organised.pptx" TargetMode="External"/><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5661248"/>
            <a:ext cx="8784976"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5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Units 13-16 – Probability, Multiplicative Reading, Constructs and Quadratic Equations</a:t>
            </a:r>
            <a:endParaRPr lang="en-GB" sz="35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a:off x="107504" y="116632"/>
            <a:ext cx="8928992" cy="170843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sp>
        <p:nvSpPr>
          <p:cNvPr id="8" name="TextBox 7"/>
          <p:cNvSpPr txBox="1"/>
          <p:nvPr/>
        </p:nvSpPr>
        <p:spPr>
          <a:xfrm>
            <a:off x="2409832" y="116632"/>
            <a:ext cx="6554656" cy="1815882"/>
          </a:xfrm>
          <a:prstGeom prst="rect">
            <a:avLst/>
          </a:prstGeom>
          <a:noFill/>
        </p:spPr>
        <p:txBody>
          <a:bodyPr wrap="square" rtlCol="0">
            <a:spAutoFit/>
          </a:bodyPr>
          <a:lstStyle/>
          <a:p>
            <a:pPr algn="r"/>
            <a:r>
              <a:rPr lang="en-GB" sz="3600" b="1" dirty="0" smtClean="0">
                <a:solidFill>
                  <a:schemeClr val="tx1">
                    <a:lumMod val="50000"/>
                    <a:lumOff val="50000"/>
                  </a:schemeClr>
                </a:solidFill>
              </a:rPr>
              <a:t>Mathematics (9-1) - </a:t>
            </a:r>
            <a:r>
              <a:rPr lang="en-GB" sz="3600" b="1" dirty="0" err="1" smtClean="0">
                <a:solidFill>
                  <a:schemeClr val="tx1">
                    <a:lumMod val="50000"/>
                    <a:lumOff val="50000"/>
                  </a:schemeClr>
                </a:solidFill>
              </a:rPr>
              <a:t>iGCSE</a:t>
            </a:r>
            <a:endParaRPr lang="en-GB" sz="3600" b="1" dirty="0">
              <a:solidFill>
                <a:schemeClr val="tx1">
                  <a:lumMod val="50000"/>
                  <a:lumOff val="50000"/>
                </a:schemeClr>
              </a:solidFill>
            </a:endParaRPr>
          </a:p>
          <a:p>
            <a:pPr algn="r"/>
            <a:r>
              <a:rPr lang="en-GB" sz="3600" b="1" dirty="0" smtClean="0">
                <a:solidFill>
                  <a:schemeClr val="tx1">
                    <a:lumMod val="50000"/>
                    <a:lumOff val="50000"/>
                  </a:schemeClr>
                </a:solidFill>
              </a:rPr>
              <a:t>2018-20</a:t>
            </a:r>
          </a:p>
          <a:p>
            <a:pPr algn="r"/>
            <a:r>
              <a:rPr lang="en-GB" sz="3600" b="1" dirty="0" smtClean="0">
                <a:solidFill>
                  <a:schemeClr val="tx1">
                    <a:lumMod val="50000"/>
                    <a:lumOff val="50000"/>
                  </a:schemeClr>
                </a:solidFill>
              </a:rPr>
              <a:t>Year 07</a:t>
            </a:r>
            <a:endParaRPr lang="en-GB" sz="3600" b="1" dirty="0">
              <a:solidFill>
                <a:schemeClr val="tx1">
                  <a:lumMod val="50000"/>
                  <a:lumOff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4" y="178371"/>
            <a:ext cx="2162168" cy="1584960"/>
          </a:xfrm>
          <a:prstGeom prst="rect">
            <a:avLst/>
          </a:prstGeom>
        </p:spPr>
      </p:pic>
      <p:pic>
        <p:nvPicPr>
          <p:cNvPr id="1026" name="Picture 2" descr="Image result for foundation mathematic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699793" y="1903209"/>
            <a:ext cx="6336704" cy="32539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p:sp>
        <p:nvSpPr>
          <p:cNvPr id="3" name="Rectangle 2"/>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9"/>
              <a:tabLst>
                <a:tab pos="804863" algn="l"/>
              </a:tabLst>
            </a:pPr>
            <a:r>
              <a:rPr lang="en-US" sz="2500" dirty="0">
                <a:latin typeface="Arial" panose="020B0604020202020204" pitchFamily="34" charset="0"/>
                <a:cs typeface="Arial" panose="020B0604020202020204" pitchFamily="34" charset="0"/>
              </a:rPr>
              <a:t>A fair 12-sided dice numbered 1 to 12 is </a:t>
            </a:r>
            <a:r>
              <a:rPr lang="en-US" sz="2500" dirty="0" smtClean="0">
                <a:latin typeface="Arial" panose="020B0604020202020204" pitchFamily="34" charset="0"/>
                <a:cs typeface="Arial" panose="020B0604020202020204" pitchFamily="34" charset="0"/>
              </a:rPr>
              <a:t>rolled.</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Are </a:t>
            </a:r>
            <a:r>
              <a:rPr lang="en-US" sz="2500" dirty="0">
                <a:latin typeface="Arial" panose="020B0604020202020204" pitchFamily="34" charset="0"/>
                <a:cs typeface="Arial" panose="020B0604020202020204" pitchFamily="34" charset="0"/>
              </a:rPr>
              <a:t>these pairs of </a:t>
            </a:r>
            <a:r>
              <a:rPr lang="en-US" sz="2500" dirty="0" smtClean="0">
                <a:latin typeface="Arial" panose="020B0604020202020204" pitchFamily="34" charset="0"/>
                <a:cs typeface="Arial" panose="020B0604020202020204" pitchFamily="34" charset="0"/>
              </a:rPr>
              <a:t/>
            </a:r>
            <a:br>
              <a:rPr lang="en-US" sz="2500" dirty="0" smtClean="0">
                <a:latin typeface="Arial" panose="020B0604020202020204" pitchFamily="34" charset="0"/>
                <a:cs typeface="Arial" panose="020B0604020202020204" pitchFamily="34" charset="0"/>
              </a:rPr>
            </a:br>
            <a:r>
              <a:rPr lang="en-US" sz="2500" dirty="0" smtClean="0">
                <a:latin typeface="Arial" panose="020B0604020202020204" pitchFamily="34" charset="0"/>
                <a:cs typeface="Arial" panose="020B0604020202020204" pitchFamily="34" charset="0"/>
              </a:rPr>
              <a:t>events </a:t>
            </a:r>
            <a:r>
              <a:rPr lang="en-US" sz="2500" dirty="0">
                <a:latin typeface="Arial" panose="020B0604020202020204" pitchFamily="34" charset="0"/>
                <a:cs typeface="Arial" panose="020B0604020202020204" pitchFamily="34" charset="0"/>
              </a:rPr>
              <a:t>exhaustive?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500" dirty="0" smtClean="0">
                <a:latin typeface="Arial" panose="020B0604020202020204" pitchFamily="34" charset="0"/>
                <a:cs typeface="Arial" panose="020B0604020202020204" pitchFamily="34" charset="0"/>
              </a:rPr>
              <a:t>Rolling </a:t>
            </a:r>
            <a:r>
              <a:rPr lang="en-US" sz="2500" dirty="0">
                <a:latin typeface="Arial" panose="020B0604020202020204" pitchFamily="34" charset="0"/>
                <a:cs typeface="Arial" panose="020B0604020202020204" pitchFamily="34" charset="0"/>
              </a:rPr>
              <a:t>an odd number and rolling an even number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500" dirty="0" smtClean="0">
                <a:latin typeface="Arial" panose="020B0604020202020204" pitchFamily="34" charset="0"/>
                <a:cs typeface="Arial" panose="020B0604020202020204" pitchFamily="34" charset="0"/>
              </a:rPr>
              <a:t>Rolling </a:t>
            </a:r>
            <a:r>
              <a:rPr lang="en-US" sz="2500" dirty="0">
                <a:latin typeface="Arial" panose="020B0604020202020204" pitchFamily="34" charset="0"/>
                <a:cs typeface="Arial" panose="020B0604020202020204" pitchFamily="34" charset="0"/>
              </a:rPr>
              <a:t>a prime number and rolling a factor of 12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500" dirty="0" smtClean="0">
                <a:latin typeface="Arial" panose="020B0604020202020204" pitchFamily="34" charset="0"/>
                <a:cs typeface="Arial" panose="020B0604020202020204" pitchFamily="34" charset="0"/>
              </a:rPr>
              <a:t>Rolling </a:t>
            </a:r>
            <a:r>
              <a:rPr lang="en-US" sz="2500" dirty="0">
                <a:latin typeface="Arial" panose="020B0604020202020204" pitchFamily="34" charset="0"/>
                <a:cs typeface="Arial" panose="020B0604020202020204" pitchFamily="34" charset="0"/>
              </a:rPr>
              <a:t>a multiple of 2 and rolling a number less than 11 </a:t>
            </a:r>
            <a:endParaRPr lang="en-US" sz="25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500" dirty="0" smtClean="0">
                <a:latin typeface="Arial" panose="020B0604020202020204" pitchFamily="34" charset="0"/>
                <a:cs typeface="Arial" panose="020B0604020202020204" pitchFamily="34" charset="0"/>
              </a:rPr>
              <a:t>Workout</a:t>
            </a:r>
          </a:p>
          <a:p>
            <a:pPr marL="1428750" lvl="2" indent="-514350">
              <a:buClr>
                <a:srgbClr val="C00000"/>
              </a:buClr>
              <a:buFont typeface="+mj-lt"/>
              <a:buAutoNum type="romanLcPeriod"/>
              <a:tabLst>
                <a:tab pos="804863" algn="l"/>
              </a:tabLst>
            </a:pPr>
            <a:r>
              <a:rPr lang="en-US" sz="2500" dirty="0" smtClean="0">
                <a:latin typeface="Arial" panose="020B0604020202020204" pitchFamily="34" charset="0"/>
                <a:cs typeface="Arial" panose="020B0604020202020204" pitchFamily="34" charset="0"/>
              </a:rPr>
              <a:t>P(prime number)</a:t>
            </a:r>
          </a:p>
          <a:p>
            <a:pPr marL="1428750" lvl="2" indent="-514350">
              <a:buClr>
                <a:srgbClr val="C00000"/>
              </a:buClr>
              <a:buFont typeface="+mj-lt"/>
              <a:buAutoNum type="romanLcPeriod"/>
              <a:tabLst>
                <a:tab pos="804863" algn="l"/>
              </a:tabLst>
            </a:pPr>
            <a:r>
              <a:rPr lang="en-US" sz="2500" dirty="0" smtClean="0">
                <a:latin typeface="Arial" panose="020B0604020202020204" pitchFamily="34" charset="0"/>
                <a:cs typeface="Arial" panose="020B0604020202020204" pitchFamily="34" charset="0"/>
              </a:rPr>
              <a:t>P(factorof6)</a:t>
            </a:r>
          </a:p>
          <a:p>
            <a:pPr marL="1428750" lvl="2" indent="-514350">
              <a:buClr>
                <a:srgbClr val="C00000"/>
              </a:buClr>
              <a:buFont typeface="+mj-lt"/>
              <a:buAutoNum type="romanLcPeriod"/>
              <a:tabLst>
                <a:tab pos="804863" algn="l"/>
              </a:tabLst>
            </a:pPr>
            <a:r>
              <a:rPr lang="en-US" sz="2500" dirty="0" smtClean="0">
                <a:latin typeface="Arial" panose="020B0604020202020204" pitchFamily="34" charset="0"/>
                <a:cs typeface="Arial" panose="020B0604020202020204" pitchFamily="34" charset="0"/>
              </a:rPr>
              <a:t>P(number </a:t>
            </a:r>
            <a:r>
              <a:rPr lang="en-US" sz="2500" dirty="0">
                <a:latin typeface="Arial" panose="020B0604020202020204" pitchFamily="34" charset="0"/>
                <a:cs typeface="Arial" panose="020B0604020202020204" pitchFamily="34" charset="0"/>
              </a:rPr>
              <a:t>less than 12).</a:t>
            </a:r>
            <a:endParaRPr lang="en-US" sz="25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4355976" y="1659483"/>
            <a:ext cx="1137272" cy="110141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1828388680"/>
      </p:ext>
    </p:extLst>
  </p:cSld>
  <p:clrMapOvr>
    <a:masterClrMapping/>
  </p:clrMapOvr>
  <p:transition advClick="0"/>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46108"/>
                <a:ext cx="5256584" cy="5340565"/>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300" dirty="0" smtClean="0">
                    <a:latin typeface="Arial" panose="020B0604020202020204" pitchFamily="34" charset="0"/>
                    <a:cs typeface="Arial" panose="020B0604020202020204" pitchFamily="34" charset="0"/>
                  </a:rPr>
                  <a:t>In 2011, VAT increased from 17.5% to 20%. Moussa bought a computer in 2015 for £380 + VAT.</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did the computer cost including VAT?</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much cheaper would the computer have been with the previous VAT rate</a:t>
                </a:r>
                <a:r>
                  <a:rPr lang="en-US" sz="23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9"/>
                  <a:tabLst>
                    <a:tab pos="800100" algn="l"/>
                  </a:tabLst>
                </a:pPr>
                <a:r>
                  <a:rPr lang="en-US" sz="2300" dirty="0">
                    <a:latin typeface="Arial" panose="020B0604020202020204" pitchFamily="34" charset="0"/>
                    <a:cs typeface="Arial" panose="020B0604020202020204" pitchFamily="34" charset="0"/>
                  </a:rPr>
                  <a:t>Amir thinks of a number. He adds </a:t>
                </a:r>
                <a:r>
                  <a:rPr lang="en-US" sz="2300" dirty="0" smtClean="0">
                    <a:latin typeface="Arial" panose="020B0604020202020204" pitchFamily="34" charset="0"/>
                    <a:cs typeface="Arial" panose="020B0604020202020204" pitchFamily="34" charset="0"/>
                  </a:rPr>
                  <a:t>2½ </a:t>
                </a:r>
                <a:r>
                  <a:rPr lang="en-US" sz="2300" dirty="0">
                    <a:latin typeface="Arial" panose="020B0604020202020204" pitchFamily="34" charset="0"/>
                    <a:cs typeface="Arial" panose="020B0604020202020204" pitchFamily="34" charset="0"/>
                  </a:rPr>
                  <a:t>to his number. Then he adds 3</a:t>
                </a:r>
                <a14:m>
                  <m:oMath xmlns:m="http://schemas.openxmlformats.org/officeDocument/2006/math">
                    <m:f>
                      <m:fPr>
                        <m:ctrlPr>
                          <a:rPr lang="en-US" sz="2300" i="1" dirty="0" smtClean="0">
                            <a:latin typeface="Cambria Math" panose="02040503050406030204" pitchFamily="18" charset="0"/>
                            <a:cs typeface="Arial" panose="020B0604020202020204" pitchFamily="34" charset="0"/>
                          </a:rPr>
                        </m:ctrlPr>
                      </m:fPr>
                      <m:num>
                        <m:r>
                          <a:rPr lang="en-US" sz="2300" b="0" i="1" dirty="0" smtClean="0">
                            <a:latin typeface="Cambria Math" panose="02040503050406030204" pitchFamily="18" charset="0"/>
                            <a:cs typeface="Arial" panose="020B0604020202020204" pitchFamily="34" charset="0"/>
                          </a:rPr>
                          <m:t>4</m:t>
                        </m:r>
                      </m:num>
                      <m:den>
                        <m:r>
                          <a:rPr lang="en-US" sz="2300" b="0" i="1" dirty="0" smtClean="0">
                            <a:latin typeface="Cambria Math" panose="02040503050406030204" pitchFamily="18" charset="0"/>
                            <a:cs typeface="Arial" panose="020B0604020202020204" pitchFamily="34" charset="0"/>
                          </a:rPr>
                          <m:t>5</m:t>
                        </m:r>
                      </m:den>
                    </m:f>
                  </m:oMath>
                </a14:m>
                <a:r>
                  <a:rPr lang="en-US" sz="2300" dirty="0">
                    <a:latin typeface="Arial" panose="020B0604020202020204" pitchFamily="34" charset="0"/>
                    <a:cs typeface="Arial" panose="020B0604020202020204" pitchFamily="34" charset="0"/>
                  </a:rPr>
                  <a:t> to that </a:t>
                </a:r>
                <a:r>
                  <a:rPr lang="en-US" sz="2300" dirty="0" smtClean="0">
                    <a:latin typeface="Arial" panose="020B0604020202020204" pitchFamily="34" charset="0"/>
                    <a:cs typeface="Arial" panose="020B0604020202020204" pitchFamily="34" charset="0"/>
                  </a:rPr>
                  <a:t>sum.</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Finally</a:t>
                </a:r>
                <a:r>
                  <a:rPr lang="en-US" sz="2300" dirty="0">
                    <a:latin typeface="Arial" panose="020B0604020202020204" pitchFamily="34" charset="0"/>
                    <a:cs typeface="Arial" panose="020B0604020202020204" pitchFamily="34" charset="0"/>
                  </a:rPr>
                  <a:t>, he subtracts </a:t>
                </a:r>
                <a:r>
                  <a:rPr lang="en-US" sz="2300" dirty="0" smtClean="0">
                    <a:latin typeface="Arial" panose="020B0604020202020204" pitchFamily="34" charset="0"/>
                    <a:cs typeface="Arial" panose="020B0604020202020204" pitchFamily="34" charset="0"/>
                  </a:rPr>
                  <a:t>1</a:t>
                </a:r>
                <a14:m>
                  <m:oMath xmlns:m="http://schemas.openxmlformats.org/officeDocument/2006/math">
                    <m:f>
                      <m:fPr>
                        <m:ctrlPr>
                          <a:rPr lang="en-US" sz="2300" i="1" dirty="0">
                            <a:latin typeface="Cambria Math" panose="02040503050406030204" pitchFamily="18" charset="0"/>
                            <a:cs typeface="Arial" panose="020B0604020202020204" pitchFamily="34" charset="0"/>
                          </a:rPr>
                        </m:ctrlPr>
                      </m:fPr>
                      <m:num>
                        <m:r>
                          <a:rPr lang="en-US" sz="2300" b="0" i="1" dirty="0" smtClean="0">
                            <a:latin typeface="Cambria Math" panose="02040503050406030204" pitchFamily="18" charset="0"/>
                            <a:cs typeface="Arial" panose="020B0604020202020204" pitchFamily="34" charset="0"/>
                          </a:rPr>
                          <m:t>1</m:t>
                        </m:r>
                      </m:num>
                      <m:den>
                        <m:r>
                          <a:rPr lang="en-US" sz="2300" b="0" i="1" dirty="0" smtClean="0">
                            <a:latin typeface="Cambria Math" panose="02040503050406030204" pitchFamily="18" charset="0"/>
                            <a:cs typeface="Arial" panose="020B0604020202020204" pitchFamily="34" charset="0"/>
                          </a:rPr>
                          <m:t>4</m:t>
                        </m:r>
                      </m:den>
                    </m:f>
                  </m:oMath>
                </a14:m>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Amir's final total is 9. What number did Amir start with?</a:t>
                </a:r>
              </a:p>
            </p:txBody>
          </p:sp>
        </mc:Choice>
        <mc:Fallback xmlns="">
          <p:sp>
            <p:nvSpPr>
              <p:cNvPr id="3" name="Rectangle 2"/>
              <p:cNvSpPr>
                <a:spLocks noRot="1" noChangeAspect="1" noMove="1" noResize="1" noEditPoints="1" noAdjustHandles="1" noChangeArrowheads="1" noChangeShapeType="1" noTextEdit="1"/>
              </p:cNvSpPr>
              <p:nvPr/>
            </p:nvSpPr>
            <p:spPr>
              <a:xfrm>
                <a:off x="251520" y="1246108"/>
                <a:ext cx="5256584" cy="5340565"/>
              </a:xfrm>
              <a:prstGeom prst="rect">
                <a:avLst/>
              </a:prstGeom>
              <a:blipFill rotWithShape="0">
                <a:blip r:embed="rId4"/>
                <a:stretch>
                  <a:fillRect l="-1390" t="-799" r="-2897" b="-1598"/>
                </a:stretch>
              </a:blipFill>
            </p:spPr>
            <p:txBody>
              <a:bodyPr/>
              <a:lstStyle/>
              <a:p>
                <a:r>
                  <a:rPr lang="en-US">
                    <a:noFill/>
                  </a:rPr>
                  <a:t> </a:t>
                </a:r>
              </a:p>
            </p:txBody>
          </p:sp>
        </mc:Fallback>
      </mc:AlternateContent>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3861048"/>
            <a:ext cx="556549" cy="55129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1232019"/>
            <a:ext cx="551298" cy="540797"/>
          </a:xfrm>
          <a:prstGeom prst="rect">
            <a:avLst/>
          </a:prstGeom>
        </p:spPr>
      </p:pic>
    </p:spTree>
    <p:extLst>
      <p:ext uri="{BB962C8B-B14F-4D97-AF65-F5344CB8AC3E}">
        <p14:creationId xmlns:p14="http://schemas.microsoft.com/office/powerpoint/2010/main" val="1143150450"/>
      </p:ext>
    </p:extLst>
  </p:cSld>
  <p:clrMapOvr>
    <a:masterClrMapping/>
  </p:clrMapOvr>
  <p:transition advClick="0"/>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5401479"/>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300" dirty="0">
                <a:latin typeface="Arial" panose="020B0604020202020204" pitchFamily="34" charset="0"/>
                <a:cs typeface="Arial" panose="020B0604020202020204" pitchFamily="34" charset="0"/>
              </a:rPr>
              <a:t>The total land area of Great Britain is 229 848 </a:t>
            </a:r>
            <a:r>
              <a:rPr lang="en-US" sz="2300" dirty="0" smtClean="0">
                <a:latin typeface="Arial" panose="020B0604020202020204" pitchFamily="34" charset="0"/>
                <a:cs typeface="Arial" panose="020B0604020202020204" pitchFamily="34" charset="0"/>
              </a:rPr>
              <a:t>km</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 total land area of the county of Yorkshire is 11903 </a:t>
            </a:r>
            <a:r>
              <a:rPr lang="en-US" sz="2300" dirty="0" smtClean="0">
                <a:latin typeface="Arial" panose="020B0604020202020204" pitchFamily="34" charset="0"/>
                <a:cs typeface="Arial" panose="020B0604020202020204" pitchFamily="34" charset="0"/>
              </a:rPr>
              <a:t>km</a:t>
            </a:r>
            <a:r>
              <a:rPr lang="en-US" sz="2300" baseline="30000" dirty="0" smtClean="0">
                <a:latin typeface="Arial" panose="020B0604020202020204" pitchFamily="34" charset="0"/>
                <a:cs typeface="Arial" panose="020B0604020202020204" pitchFamily="34" charset="0"/>
              </a:rPr>
              <a:t>2</a:t>
            </a:r>
            <a:r>
              <a:rPr lang="en-US" sz="23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percentage of the land area of Great Britain is covered by </a:t>
            </a:r>
            <a:r>
              <a:rPr lang="en-US" sz="2300" dirty="0" smtClean="0">
                <a:latin typeface="Arial" panose="020B0604020202020204" pitchFamily="34" charset="0"/>
                <a:cs typeface="Arial" panose="020B0604020202020204" pitchFamily="34" charset="0"/>
              </a:rPr>
              <a:t>Yorkshire?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 to 3 significant figures,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county of </a:t>
            </a:r>
            <a:r>
              <a:rPr lang="en-US" sz="2300" dirty="0" err="1">
                <a:latin typeface="Arial" panose="020B0604020202020204" pitchFamily="34" charset="0"/>
                <a:cs typeface="Arial" panose="020B0604020202020204" pitchFamily="34" charset="0"/>
              </a:rPr>
              <a:t>Cumbria</a:t>
            </a:r>
            <a:r>
              <a:rPr lang="en-US" sz="2300" dirty="0">
                <a:latin typeface="Arial" panose="020B0604020202020204" pitchFamily="34" charset="0"/>
                <a:cs typeface="Arial" panose="020B0604020202020204" pitchFamily="34" charset="0"/>
              </a:rPr>
              <a:t> covers 2.94% of Great Britain's total land area. Approximately how many square </a:t>
            </a:r>
            <a:r>
              <a:rPr lang="en-US" sz="2300" dirty="0" err="1">
                <a:latin typeface="Arial" panose="020B0604020202020204" pitchFamily="34" charset="0"/>
                <a:cs typeface="Arial" panose="020B0604020202020204" pitchFamily="34" charset="0"/>
              </a:rPr>
              <a:t>kilometres</a:t>
            </a:r>
            <a:r>
              <a:rPr lang="en-US" sz="2300" dirty="0">
                <a:latin typeface="Arial" panose="020B0604020202020204" pitchFamily="34" charset="0"/>
                <a:cs typeface="Arial" panose="020B0604020202020204" pitchFamily="34" charset="0"/>
              </a:rPr>
              <a:t> is </a:t>
            </a:r>
            <a:r>
              <a:rPr lang="en-US" sz="2300" dirty="0" smtClean="0">
                <a:latin typeface="Arial" panose="020B0604020202020204" pitchFamily="34" charset="0"/>
                <a:cs typeface="Arial" panose="020B0604020202020204" pitchFamily="34" charset="0"/>
              </a:rPr>
              <a:t>it?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Give </a:t>
            </a:r>
            <a:r>
              <a:rPr lang="en-US" sz="2300" dirty="0">
                <a:latin typeface="Arial" panose="020B0604020202020204" pitchFamily="34" charset="0"/>
                <a:cs typeface="Arial" panose="020B0604020202020204" pitchFamily="34" charset="0"/>
              </a:rPr>
              <a:t>your answer to 3 significant figures.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998135013"/>
      </p:ext>
    </p:extLst>
  </p:cSld>
  <p:clrMapOvr>
    <a:masterClrMapping/>
  </p:clrMapOvr>
  <p:transition advClick="0"/>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5632311"/>
          </a:xfrm>
          <a:prstGeom prst="rect">
            <a:avLst/>
          </a:prstGeom>
        </p:spPr>
        <p:txBody>
          <a:bodyPr wrap="square">
            <a:spAutoFit/>
          </a:bodyPr>
          <a:lstStyle/>
          <a:p>
            <a:pPr marL="285750" indent="-285750">
              <a:buClr>
                <a:srgbClr val="C00000"/>
              </a:buClr>
              <a:buFont typeface="+mj-lt"/>
              <a:buAutoNum type="arabicPeriod" startAt="7"/>
              <a:tabLst>
                <a:tab pos="800100" algn="l"/>
              </a:tabLst>
            </a:pPr>
            <a:r>
              <a:rPr lang="en-US" sz="1950" b="1" dirty="0">
                <a:solidFill>
                  <a:srgbClr val="FF0000"/>
                </a:solidFill>
                <a:latin typeface="Arial" panose="020B0604020202020204" pitchFamily="34" charset="0"/>
                <a:cs typeface="Arial" panose="020B0604020202020204" pitchFamily="34" charset="0"/>
              </a:rPr>
              <a:t>R</a:t>
            </a:r>
            <a:r>
              <a:rPr lang="en-US" sz="1950" dirty="0">
                <a:latin typeface="Arial" panose="020B0604020202020204" pitchFamily="34" charset="0"/>
                <a:cs typeface="Arial" panose="020B0604020202020204" pitchFamily="34" charset="0"/>
              </a:rPr>
              <a:t> Kayla and her friends are putting packets of pasta into packing boxes. A single packet of pasta has dimensions 15cm x 20cm </a:t>
            </a:r>
            <a:r>
              <a:rPr lang="en-US" sz="1950" dirty="0" smtClean="0">
                <a:latin typeface="Arial" panose="020B0604020202020204" pitchFamily="34" charset="0"/>
                <a:cs typeface="Arial" panose="020B0604020202020204" pitchFamily="34" charset="0"/>
              </a:rPr>
              <a:t>x </a:t>
            </a:r>
            <a:r>
              <a:rPr lang="en-US" sz="1950" dirty="0">
                <a:latin typeface="Arial" panose="020B0604020202020204" pitchFamily="34" charset="0"/>
                <a:cs typeface="Arial" panose="020B0604020202020204" pitchFamily="34" charset="0"/>
              </a:rPr>
              <a:t>6cm. The packing boxes measure 45 cm x 40cm x 60cm.</a:t>
            </a:r>
          </a:p>
          <a:p>
            <a:pPr marL="685800" lvl="1" indent="-400050">
              <a:buClr>
                <a:srgbClr val="C00000"/>
              </a:buClr>
              <a:buFont typeface="+mj-lt"/>
              <a:buAutoNum type="alphaLcPeriod"/>
            </a:pPr>
            <a:r>
              <a:rPr lang="en-US" sz="1950" dirty="0" smtClean="0">
                <a:latin typeface="Arial" panose="020B0604020202020204" pitchFamily="34" charset="0"/>
                <a:cs typeface="Arial" panose="020B0604020202020204" pitchFamily="34" charset="0"/>
              </a:rPr>
              <a:t>12 </a:t>
            </a:r>
            <a:r>
              <a:rPr lang="en-US" sz="1950" dirty="0">
                <a:latin typeface="Arial" panose="020B0604020202020204" pitchFamily="34" charset="0"/>
                <a:cs typeface="Arial" panose="020B0604020202020204" pitchFamily="34" charset="0"/>
              </a:rPr>
              <a:t>packing boxes are filled to capacity with packets of </a:t>
            </a:r>
            <a:r>
              <a:rPr lang="en-US" sz="1950" dirty="0" smtClean="0">
                <a:latin typeface="Arial" panose="020B0604020202020204" pitchFamily="34" charset="0"/>
                <a:cs typeface="Arial" panose="020B0604020202020204" pitchFamily="34" charset="0"/>
              </a:rPr>
              <a:t>pasta.</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How </a:t>
            </a:r>
            <a:r>
              <a:rPr lang="en-US" sz="1950" dirty="0">
                <a:latin typeface="Arial" panose="020B0604020202020204" pitchFamily="34" charset="0"/>
                <a:cs typeface="Arial" panose="020B0604020202020204" pitchFamily="34" charset="0"/>
              </a:rPr>
              <a:t>many packets have they </a:t>
            </a:r>
            <a:r>
              <a:rPr lang="en-US" sz="1950" dirty="0" smtClean="0">
                <a:latin typeface="Arial" panose="020B0604020202020204" pitchFamily="34" charset="0"/>
                <a:cs typeface="Arial" panose="020B0604020202020204" pitchFamily="34" charset="0"/>
              </a:rPr>
              <a:t>packed?</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Show </a:t>
            </a:r>
            <a:r>
              <a:rPr lang="en-US" sz="1950" dirty="0">
                <a:latin typeface="Arial" panose="020B0604020202020204" pitchFamily="34" charset="0"/>
                <a:cs typeface="Arial" panose="020B0604020202020204" pitchFamily="34" charset="0"/>
              </a:rPr>
              <a:t>how you worked it out. </a:t>
            </a:r>
            <a:endParaRPr lang="en-US" sz="1950" dirty="0" smtClean="0">
              <a:latin typeface="Arial" panose="020B0604020202020204" pitchFamily="34" charset="0"/>
              <a:cs typeface="Arial" panose="020B0604020202020204" pitchFamily="34" charset="0"/>
            </a:endParaRPr>
          </a:p>
          <a:p>
            <a:pPr marL="685800" lvl="1" indent="-400050">
              <a:buClr>
                <a:srgbClr val="C00000"/>
              </a:buClr>
              <a:buFont typeface="+mj-lt"/>
              <a:buAutoNum type="alphaLcPeriod"/>
            </a:pPr>
            <a:r>
              <a:rPr lang="en-US" sz="1950" dirty="0" smtClean="0">
                <a:latin typeface="Arial" panose="020B0604020202020204" pitchFamily="34" charset="0"/>
                <a:cs typeface="Arial" panose="020B0604020202020204" pitchFamily="34" charset="0"/>
              </a:rPr>
              <a:t>Jacob </a:t>
            </a:r>
            <a:r>
              <a:rPr lang="en-US" sz="1950" dirty="0">
                <a:latin typeface="Arial" panose="020B0604020202020204" pitchFamily="34" charset="0"/>
                <a:cs typeface="Arial" panose="020B0604020202020204" pitchFamily="34" charset="0"/>
              </a:rPr>
              <a:t>and his friends are using the same size packing boxes for packets of </a:t>
            </a:r>
            <a:r>
              <a:rPr lang="en-US" sz="1950" dirty="0" smtClean="0">
                <a:latin typeface="Arial" panose="020B0604020202020204" pitchFamily="34" charset="0"/>
                <a:cs typeface="Arial" panose="020B0604020202020204" pitchFamily="34" charset="0"/>
              </a:rPr>
              <a:t>rice.</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A </a:t>
            </a:r>
            <a:r>
              <a:rPr lang="en-US" sz="1950" dirty="0">
                <a:latin typeface="Arial" panose="020B0604020202020204" pitchFamily="34" charset="0"/>
                <a:cs typeface="Arial" panose="020B0604020202020204" pitchFamily="34" charset="0"/>
              </a:rPr>
              <a:t>single packet of rice has dimensions 15cm x 20cm x 5cm. 11 packing boxes are filled with packets of </a:t>
            </a:r>
            <a:r>
              <a:rPr lang="en-US" sz="1950" dirty="0" smtClean="0">
                <a:latin typeface="Arial" panose="020B0604020202020204" pitchFamily="34" charset="0"/>
                <a:cs typeface="Arial" panose="020B0604020202020204" pitchFamily="34" charset="0"/>
              </a:rPr>
              <a:t>rice.</a:t>
            </a:r>
            <a:br>
              <a:rPr lang="en-US" sz="1950" dirty="0" smtClean="0">
                <a:latin typeface="Arial" panose="020B0604020202020204" pitchFamily="34" charset="0"/>
                <a:cs typeface="Arial" panose="020B0604020202020204" pitchFamily="34" charset="0"/>
              </a:rPr>
            </a:br>
            <a:r>
              <a:rPr lang="en-US" sz="1950" dirty="0" smtClean="0">
                <a:latin typeface="Arial" panose="020B0604020202020204" pitchFamily="34" charset="0"/>
                <a:cs typeface="Arial" panose="020B0604020202020204" pitchFamily="34" charset="0"/>
              </a:rPr>
              <a:t>Which </a:t>
            </a:r>
            <a:r>
              <a:rPr lang="en-US" sz="1950" dirty="0">
                <a:latin typeface="Arial" panose="020B0604020202020204" pitchFamily="34" charset="0"/>
                <a:cs typeface="Arial" panose="020B0604020202020204" pitchFamily="34" charset="0"/>
              </a:rPr>
              <a:t>group of friends has packed more packets? Show how you worked it out.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126022482"/>
      </p:ext>
    </p:extLst>
  </p:cSld>
  <p:clrMapOvr>
    <a:masterClrMapping/>
  </p:clrMapOvr>
  <p:transition advClick="0"/>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3376309"/>
          </a:xfrm>
          <a:prstGeom prst="rect">
            <a:avLst/>
          </a:prstGeom>
        </p:spPr>
        <p:txBody>
          <a:bodyPr wrap="square">
            <a:spAutoFit/>
          </a:bodyPr>
          <a:lstStyle/>
          <a:p>
            <a:pPr marL="457200" indent="-457200">
              <a:buClr>
                <a:srgbClr val="C00000"/>
              </a:buClr>
              <a:buFont typeface="+mj-lt"/>
              <a:buAutoNum type="arabicPeriod" startAt="8"/>
              <a:tabLst>
                <a:tab pos="800100" algn="l"/>
              </a:tabLst>
            </a:pPr>
            <a:r>
              <a:rPr lang="en-US" sz="1940" b="1" dirty="0" smtClean="0">
                <a:solidFill>
                  <a:srgbClr val="FF0000"/>
                </a:solidFill>
                <a:latin typeface="Arial" panose="020B0604020202020204" pitchFamily="34" charset="0"/>
                <a:cs typeface="Arial" panose="020B0604020202020204" pitchFamily="34" charset="0"/>
              </a:rPr>
              <a:t>R</a:t>
            </a:r>
            <a:r>
              <a:rPr lang="en-US" sz="1940" dirty="0" smtClean="0">
                <a:latin typeface="Arial" panose="020B0604020202020204" pitchFamily="34" charset="0"/>
                <a:cs typeface="Arial" panose="020B0604020202020204" pitchFamily="34" charset="0"/>
              </a:rPr>
              <a:t>  Raul is baking a cake. His recipe gives the ingredients in ounces but his scales only weigh in grams. He knows that 6 ounces is about 170 grams.</a:t>
            </a:r>
          </a:p>
          <a:p>
            <a:pPr marL="857250" lvl="1" indent="-400050">
              <a:buClr>
                <a:srgbClr val="C00000"/>
              </a:buClr>
              <a:buFont typeface="+mj-lt"/>
              <a:buAutoNum type="alphaLcPeriod"/>
            </a:pPr>
            <a:r>
              <a:rPr lang="en-US" sz="1940" dirty="0" smtClean="0">
                <a:latin typeface="Arial" panose="020B0604020202020204" pitchFamily="34" charset="0"/>
                <a:cs typeface="Arial" panose="020B0604020202020204" pitchFamily="34" charset="0"/>
              </a:rPr>
              <a:t>What ratio would Raul need to calculate to convert the measurements from ounces to grams?</a:t>
            </a:r>
          </a:p>
          <a:p>
            <a:pPr marL="857250" lvl="1" indent="-400050">
              <a:buClr>
                <a:srgbClr val="C00000"/>
              </a:buClr>
              <a:buFont typeface="+mj-lt"/>
              <a:buAutoNum type="alphaLcPeriod"/>
            </a:pPr>
            <a:r>
              <a:rPr lang="en-US" sz="1940" dirty="0" smtClean="0">
                <a:latin typeface="Arial" panose="020B0604020202020204" pitchFamily="34" charset="0"/>
                <a:cs typeface="Arial" panose="020B0604020202020204" pitchFamily="34" charset="0"/>
              </a:rPr>
              <a:t>Make a conversion chart that shows the conversions from ounces to grams for weights from 1 to 12 ounces, </a:t>
            </a:r>
          </a:p>
          <a:p>
            <a:pPr marL="857250" lvl="1" indent="-400050">
              <a:buClr>
                <a:srgbClr val="C00000"/>
              </a:buClr>
              <a:buFont typeface="+mj-lt"/>
              <a:buAutoNum type="alphaLcPeriod"/>
            </a:pPr>
            <a:r>
              <a:rPr lang="en-US" sz="1940" dirty="0" smtClean="0">
                <a:latin typeface="Arial" panose="020B0604020202020204" pitchFamily="34" charset="0"/>
                <a:cs typeface="Arial" panose="020B0604020202020204" pitchFamily="34" charset="0"/>
              </a:rPr>
              <a:t>Explain why Raul's chart is not exact.</a:t>
            </a:r>
            <a:endParaRPr lang="en-US" sz="194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pSp>
        <p:nvGrpSpPr>
          <p:cNvPr id="8" name="Group 7"/>
          <p:cNvGrpSpPr/>
          <p:nvPr/>
        </p:nvGrpSpPr>
        <p:grpSpPr>
          <a:xfrm>
            <a:off x="313708" y="4797152"/>
            <a:ext cx="5122387" cy="1780109"/>
            <a:chOff x="3491880" y="1089031"/>
            <a:chExt cx="5256584" cy="1780109"/>
          </a:xfrm>
        </p:grpSpPr>
        <p:sp>
          <p:nvSpPr>
            <p:cNvPr id="9" name="Round Diagonal Corner Rectangle 8"/>
            <p:cNvSpPr/>
            <p:nvPr/>
          </p:nvSpPr>
          <p:spPr>
            <a:xfrm>
              <a:off x="3491880" y="1089031"/>
              <a:ext cx="5256584" cy="175548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91880" y="1102712"/>
              <a:ext cx="5256584" cy="392099"/>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chemeClr val="bg1"/>
                  </a:solidFill>
                  <a:latin typeface="Arial" panose="020B0604020202020204" pitchFamily="34" charset="0"/>
                  <a:cs typeface="Arial" panose="020B0604020202020204" pitchFamily="34" charset="0"/>
                </a:rPr>
                <a:t>10 – Exam-Style Questions</a:t>
              </a:r>
              <a:endParaRPr lang="en-US" sz="20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521079"/>
              <a:ext cx="5095139" cy="1348061"/>
            </a:xfrm>
            <a:prstGeom prst="rect">
              <a:avLst/>
            </a:prstGeom>
          </p:spPr>
          <p:txBody>
            <a:bodyPr wrap="square">
              <a:spAutoFit/>
            </a:bodyPr>
            <a:lstStyle/>
            <a:p>
              <a:pPr>
                <a:spcAft>
                  <a:spcPts val="0"/>
                </a:spcAft>
                <a:tabLst>
                  <a:tab pos="4972050" algn="r"/>
                </a:tabLst>
              </a:pPr>
              <a:r>
                <a:rPr lang="en-US" sz="2040" dirty="0"/>
                <a:t>Michael wants to buy a flight to Spain.</a:t>
              </a:r>
            </a:p>
            <a:p>
              <a:pPr>
                <a:spcAft>
                  <a:spcPts val="0"/>
                </a:spcAft>
                <a:tabLst>
                  <a:tab pos="4972050" algn="r"/>
                </a:tabLst>
              </a:pPr>
              <a:r>
                <a:rPr lang="en-US" sz="2040" dirty="0"/>
                <a:t>He finds a sale price of £143. The sale gives him 35% off the original price. What was the original price of the flight</a:t>
              </a:r>
              <a:r>
                <a:rPr lang="en-US" sz="2040" dirty="0" smtClean="0"/>
                <a:t>?</a:t>
              </a:r>
              <a:r>
                <a:rPr lang="en-US" sz="2040" dirty="0"/>
                <a:t> </a:t>
              </a:r>
              <a:r>
                <a:rPr lang="en-US" sz="2040" dirty="0" smtClean="0"/>
                <a:t>	</a:t>
              </a:r>
              <a:r>
                <a:rPr lang="en-US" sz="2040" b="1" dirty="0" smtClean="0"/>
                <a:t>(3)</a:t>
              </a:r>
              <a:endParaRPr lang="en-US" sz="2040" b="1" dirty="0"/>
            </a:p>
          </p:txBody>
        </p:sp>
      </p:gr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11156" y="4869160"/>
            <a:ext cx="530297" cy="535547"/>
          </a:xfrm>
          <a:prstGeom prst="rect">
            <a:avLst/>
          </a:prstGeom>
        </p:spPr>
      </p:pic>
    </p:spTree>
    <p:extLst>
      <p:ext uri="{BB962C8B-B14F-4D97-AF65-F5344CB8AC3E}">
        <p14:creationId xmlns:p14="http://schemas.microsoft.com/office/powerpoint/2010/main" val="132878080"/>
      </p:ext>
    </p:extLst>
  </p:cSld>
  <p:clrMapOvr>
    <a:masterClrMapping/>
  </p:clrMapOvr>
  <p:transition advClick="0"/>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15.1 – 3D Solids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120</a:t>
            </a:r>
            <a:endParaRPr lang="en-GB" sz="1400" b="1" dirty="0">
              <a:latin typeface="Calibri" panose="020F0502020204030204" pitchFamily="34" charset="0"/>
            </a:endParaRPr>
          </a:p>
        </p:txBody>
      </p:sp>
      <p:sp>
        <p:nvSpPr>
          <p:cNvPr id="3" name="Rectangle 2"/>
          <p:cNvSpPr/>
          <p:nvPr/>
        </p:nvSpPr>
        <p:spPr>
          <a:xfrm>
            <a:off x="251520" y="1246108"/>
            <a:ext cx="5256584" cy="1785104"/>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200" dirty="0">
                <a:latin typeface="Arial" panose="020B0604020202020204" pitchFamily="34" charset="0"/>
                <a:cs typeface="Arial" panose="020B0604020202020204" pitchFamily="34" charset="0"/>
              </a:rPr>
              <a:t>Here is a child's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building </a:t>
            </a:r>
            <a:r>
              <a:rPr lang="en-US" sz="2200" dirty="0">
                <a:latin typeface="Arial" panose="020B0604020202020204" pitchFamily="34" charset="0"/>
                <a:cs typeface="Arial" panose="020B0604020202020204" pitchFamily="34" charset="0"/>
              </a:rPr>
              <a:t>brick.</a:t>
            </a: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faces </a:t>
            </a:r>
            <a:r>
              <a:rPr lang="en-US" sz="2200" dirty="0">
                <a:latin typeface="Arial" panose="020B0604020202020204" pitchFamily="34" charset="0"/>
                <a:cs typeface="Arial" panose="020B0604020202020204" pitchFamily="34" charset="0"/>
              </a:rPr>
              <a:t>does </a:t>
            </a: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brick have? </a:t>
            </a: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edges does it have?</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20936" y="1268760"/>
            <a:ext cx="527528" cy="527528"/>
          </a:xfrm>
          <a:prstGeom prst="rect">
            <a:avLst/>
          </a:prstGeom>
        </p:spPr>
      </p:pic>
      <p:sp>
        <p:nvSpPr>
          <p:cNvPr id="2" name="Cube 1"/>
          <p:cNvSpPr/>
          <p:nvPr/>
        </p:nvSpPr>
        <p:spPr>
          <a:xfrm>
            <a:off x="3491880" y="1268760"/>
            <a:ext cx="1944216" cy="936104"/>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05905" y="3140968"/>
            <a:ext cx="5130191" cy="3359982"/>
            <a:chOff x="3483872" y="1089031"/>
            <a:chExt cx="5264592" cy="3359982"/>
          </a:xfrm>
        </p:grpSpPr>
        <p:sp>
          <p:nvSpPr>
            <p:cNvPr id="15" name="Round Diagonal Corner Rectangle 14"/>
            <p:cNvSpPr/>
            <p:nvPr/>
          </p:nvSpPr>
          <p:spPr>
            <a:xfrm>
              <a:off x="3491880" y="1089031"/>
              <a:ext cx="5256584" cy="335998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563889" y="1666250"/>
              <a:ext cx="5095139" cy="2677656"/>
            </a:xfrm>
            <a:prstGeom prst="rect">
              <a:avLst/>
            </a:prstGeom>
          </p:spPr>
          <p:txBody>
            <a:bodyPr wrap="square">
              <a:spAutoFit/>
            </a:bodyPr>
            <a:lstStyle/>
            <a:p>
              <a:pPr>
                <a:spcAft>
                  <a:spcPts val="0"/>
                </a:spcAft>
                <a:tabLst>
                  <a:tab pos="4972050" algn="r"/>
                </a:tabLst>
              </a:pPr>
              <a:r>
                <a:rPr lang="en-US" sz="2100" dirty="0"/>
                <a:t>Here is a cube.</a:t>
              </a:r>
            </a:p>
            <a:p>
              <a:pPr>
                <a:spcAft>
                  <a:spcPts val="0"/>
                </a:spcAft>
                <a:tabLst>
                  <a:tab pos="4972050" algn="r"/>
                </a:tabLst>
              </a:pPr>
              <a:r>
                <a:rPr lang="en-US" sz="2100" dirty="0"/>
                <a:t>Copy and complete each </a:t>
              </a:r>
              <a:r>
                <a:rPr lang="en-US" sz="2100" dirty="0" smtClean="0"/>
                <a:t/>
              </a:r>
              <a:br>
                <a:rPr lang="en-US" sz="2100" dirty="0" smtClean="0"/>
              </a:br>
              <a:r>
                <a:rPr lang="en-US" sz="2100" dirty="0" smtClean="0"/>
                <a:t>of </a:t>
              </a:r>
              <a:r>
                <a:rPr lang="en-US" sz="2100" dirty="0"/>
                <a:t>the following sentences </a:t>
              </a:r>
              <a:r>
                <a:rPr lang="en-US" sz="2100" dirty="0" smtClean="0"/>
                <a:t/>
              </a:r>
              <a:br>
                <a:rPr lang="en-US" sz="2100" dirty="0" smtClean="0"/>
              </a:br>
              <a:r>
                <a:rPr lang="en-US" sz="2100" dirty="0" smtClean="0"/>
                <a:t>by </a:t>
              </a:r>
              <a:r>
                <a:rPr lang="en-US" sz="2100" dirty="0"/>
                <a:t>inserting the correct </a:t>
              </a:r>
              <a:r>
                <a:rPr lang="en-US" sz="2100" dirty="0" smtClean="0"/>
                <a:t/>
              </a:r>
              <a:br>
                <a:rPr lang="en-US" sz="2100" dirty="0" smtClean="0"/>
              </a:br>
              <a:r>
                <a:rPr lang="en-US" sz="2100" dirty="0" smtClean="0"/>
                <a:t>number</a:t>
              </a:r>
              <a:r>
                <a:rPr lang="en-US" sz="2100" dirty="0"/>
                <a:t>, </a:t>
              </a:r>
              <a:endParaRPr lang="en-US" sz="2100" dirty="0" smtClean="0"/>
            </a:p>
            <a:p>
              <a:pPr marL="457200" indent="-457200">
                <a:spcAft>
                  <a:spcPts val="0"/>
                </a:spcAft>
                <a:buClr>
                  <a:srgbClr val="C00000"/>
                </a:buClr>
                <a:buFont typeface="+mj-lt"/>
                <a:buAutoNum type="alphaLcPeriod"/>
                <a:tabLst>
                  <a:tab pos="4972050" algn="r"/>
                </a:tabLst>
              </a:pPr>
              <a:r>
                <a:rPr lang="en-US" sz="2100" dirty="0" smtClean="0"/>
                <a:t>A </a:t>
              </a:r>
              <a:r>
                <a:rPr lang="en-US" sz="2100" dirty="0"/>
                <a:t>cube </a:t>
              </a:r>
              <a:r>
                <a:rPr lang="en-US" sz="2100" dirty="0" smtClean="0"/>
                <a:t>has __________ faces</a:t>
              </a:r>
              <a:r>
                <a:rPr lang="en-US" sz="2100" dirty="0"/>
                <a:t>.</a:t>
              </a:r>
            </a:p>
            <a:p>
              <a:pPr marL="457200" indent="-457200">
                <a:spcAft>
                  <a:spcPts val="0"/>
                </a:spcAft>
                <a:buClr>
                  <a:srgbClr val="C00000"/>
                </a:buClr>
                <a:buFont typeface="+mj-lt"/>
                <a:buAutoNum type="alphaLcPeriod"/>
                <a:tabLst>
                  <a:tab pos="4972050" algn="r"/>
                </a:tabLst>
              </a:pPr>
              <a:r>
                <a:rPr lang="en-US" sz="2100" dirty="0" smtClean="0"/>
                <a:t>A </a:t>
              </a:r>
              <a:r>
                <a:rPr lang="en-US" sz="2100" dirty="0"/>
                <a:t>cube </a:t>
              </a:r>
              <a:r>
                <a:rPr lang="en-US" sz="2100" dirty="0" smtClean="0"/>
                <a:t>has</a:t>
              </a:r>
              <a:r>
                <a:rPr lang="en-US" sz="2100" dirty="0"/>
                <a:t> __________ </a:t>
              </a:r>
              <a:r>
                <a:rPr lang="en-US" sz="2100" dirty="0" smtClean="0"/>
                <a:t> vertices.</a:t>
              </a:r>
            </a:p>
            <a:p>
              <a:pPr marL="457200" indent="-457200">
                <a:spcAft>
                  <a:spcPts val="0"/>
                </a:spcAft>
                <a:buClr>
                  <a:srgbClr val="C00000"/>
                </a:buClr>
                <a:buFont typeface="+mj-lt"/>
                <a:buAutoNum type="alphaLcPeriod"/>
                <a:tabLst>
                  <a:tab pos="4972050" algn="r"/>
                </a:tabLst>
              </a:pPr>
              <a:r>
                <a:rPr lang="en-US" sz="2100" dirty="0" smtClean="0"/>
                <a:t>A </a:t>
              </a:r>
              <a:r>
                <a:rPr lang="en-US" sz="2100" dirty="0"/>
                <a:t>cube has. __________  edges</a:t>
              </a:r>
              <a:r>
                <a:rPr lang="en-US" sz="2100" dirty="0" smtClean="0"/>
                <a:t>. </a:t>
              </a:r>
              <a:r>
                <a:rPr lang="en-US" sz="2100" dirty="0"/>
                <a:t>(</a:t>
              </a:r>
              <a:r>
                <a:rPr lang="en-US" sz="2100" dirty="0" smtClean="0"/>
                <a:t>3)</a:t>
              </a:r>
              <a:endParaRPr lang="en-US" sz="2100" b="1" dirty="0"/>
            </a:p>
          </p:txBody>
        </p:sp>
      </p:grpSp>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851920" y="3746365"/>
            <a:ext cx="1445603" cy="1565155"/>
          </a:xfrm>
          <a:prstGeom prst="rect">
            <a:avLst/>
          </a:prstGeom>
        </p:spPr>
      </p:pic>
      <p:sp>
        <p:nvSpPr>
          <p:cNvPr id="5" name="Right Triangle 4"/>
          <p:cNvSpPr/>
          <p:nvPr/>
        </p:nvSpPr>
        <p:spPr>
          <a:xfrm flipV="1">
            <a:off x="3797560" y="3933056"/>
            <a:ext cx="432048" cy="504056"/>
          </a:xfrm>
          <a:prstGeom prst="rtTriangle">
            <a:avLst/>
          </a:prstGeom>
          <a:solidFill>
            <a:srgbClr val="F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5958241"/>
      </p:ext>
    </p:extLst>
  </p:cSld>
  <p:clrMapOvr>
    <a:masterClrMapping/>
  </p:clrMapOvr>
  <p:transition advClick="0"/>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15.1 – 3D Solids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120</a:t>
            </a:r>
            <a:endParaRPr lang="en-GB" sz="1400" b="1" dirty="0">
              <a:latin typeface="Calibri" panose="020F0502020204030204" pitchFamily="34" charset="0"/>
            </a:endParaRPr>
          </a:p>
        </p:txBody>
      </p:sp>
      <p:sp>
        <p:nvSpPr>
          <p:cNvPr id="3" name="Rectangle 2"/>
          <p:cNvSpPr/>
          <p:nvPr/>
        </p:nvSpPr>
        <p:spPr>
          <a:xfrm>
            <a:off x="251520" y="1246108"/>
            <a:ext cx="5256584" cy="5509200"/>
          </a:xfrm>
          <a:prstGeom prst="rect">
            <a:avLst/>
          </a:prstGeom>
        </p:spPr>
        <p:txBody>
          <a:bodyPr wrap="square">
            <a:spAutoFit/>
          </a:bodyPr>
          <a:lstStyle/>
          <a:p>
            <a:pPr marL="457200" indent="-457200">
              <a:buClr>
                <a:srgbClr val="C00000"/>
              </a:buClr>
              <a:buFont typeface="+mj-lt"/>
              <a:buAutoNum type="arabicPeriod" startAt="3"/>
              <a:tabLst>
                <a:tab pos="800100" algn="l"/>
              </a:tabLst>
            </a:pPr>
            <a:r>
              <a:rPr lang="en-US" sz="2200" dirty="0">
                <a:latin typeface="Arial" panose="020B0604020202020204" pitchFamily="34" charset="0"/>
                <a:cs typeface="Arial" panose="020B0604020202020204" pitchFamily="34" charset="0"/>
              </a:rPr>
              <a:t>Here is a triangular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prism</a:t>
            </a:r>
            <a:r>
              <a:rPr lang="en-US" sz="2200" dirty="0">
                <a:latin typeface="Arial" panose="020B0604020202020204" pitchFamily="34" charset="0"/>
                <a:cs typeface="Arial" panose="020B0604020202020204" pitchFamily="34" charset="0"/>
              </a:rPr>
              <a:t>,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are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names of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shapes </a:t>
            </a:r>
            <a:r>
              <a:rPr lang="en-US" sz="2200" dirty="0">
                <a:latin typeface="Arial" panose="020B0604020202020204" pitchFamily="34" charset="0"/>
                <a:cs typeface="Arial" panose="020B0604020202020204" pitchFamily="34" charset="0"/>
              </a:rPr>
              <a:t>of its </a:t>
            </a:r>
            <a:r>
              <a:rPr lang="en-US" sz="2200" dirty="0" smtClean="0">
                <a:latin typeface="Arial" panose="020B0604020202020204" pitchFamily="34" charset="0"/>
                <a:cs typeface="Arial" panose="020B0604020202020204" pitchFamily="34" charset="0"/>
              </a:rPr>
              <a:t>faces?</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Write </a:t>
            </a:r>
            <a:r>
              <a:rPr lang="en-US" sz="2200" dirty="0">
                <a:latin typeface="Arial" panose="020B0604020202020204" pitchFamily="34" charset="0"/>
                <a:cs typeface="Arial" panose="020B0604020202020204" pitchFamily="34" charset="0"/>
              </a:rPr>
              <a:t>down the dimensions of each of the faces.</a:t>
            </a:r>
          </a:p>
          <a:p>
            <a:pPr marL="457200" indent="-457200">
              <a:buClr>
                <a:srgbClr val="C00000"/>
              </a:buClr>
              <a:buFont typeface="+mj-lt"/>
              <a:buAutoNum type="arabicPeriod" startAt="3"/>
              <a:tabLst>
                <a:tab pos="800100" algn="l"/>
              </a:tabLst>
            </a:pPr>
            <a:r>
              <a:rPr lang="en-US" sz="2200" dirty="0" smtClean="0">
                <a:latin typeface="Arial" panose="020B0604020202020204" pitchFamily="34" charset="0"/>
                <a:cs typeface="Arial" panose="020B0604020202020204" pitchFamily="34" charset="0"/>
              </a:rPr>
              <a:t>Here </a:t>
            </a:r>
            <a:r>
              <a:rPr lang="en-US" sz="2200" dirty="0">
                <a:latin typeface="Arial" panose="020B0604020202020204" pitchFamily="34" charset="0"/>
                <a:cs typeface="Arial" panose="020B0604020202020204" pitchFamily="34" charset="0"/>
              </a:rPr>
              <a:t>are some three-dimensional solids,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Match </a:t>
            </a:r>
            <a:r>
              <a:rPr lang="en-US" sz="2200" dirty="0">
                <a:latin typeface="Arial" panose="020B0604020202020204" pitchFamily="34" charset="0"/>
                <a:cs typeface="Arial" panose="020B0604020202020204" pitchFamily="34" charset="0"/>
              </a:rPr>
              <a:t>the correct name to each solid, cylinder sphere cube cone cuboid</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86234" y="1268760"/>
            <a:ext cx="662230" cy="66223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771618"/>
            <a:ext cx="648072" cy="665494"/>
          </a:xfrm>
          <a:prstGeom prst="rect">
            <a:avLst/>
          </a:prstGeom>
        </p:spPr>
      </p:pic>
      <p:pic>
        <p:nvPicPr>
          <p:cNvPr id="6" name="Picture 5"/>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555776" y="4051658"/>
            <a:ext cx="2880320" cy="1609589"/>
          </a:xfrm>
          <a:prstGeom prst="rect">
            <a:avLst/>
          </a:prstGeom>
        </p:spPr>
      </p:pic>
      <p:grpSp>
        <p:nvGrpSpPr>
          <p:cNvPr id="9" name="Group 8"/>
          <p:cNvGrpSpPr/>
          <p:nvPr/>
        </p:nvGrpSpPr>
        <p:grpSpPr>
          <a:xfrm>
            <a:off x="3347864" y="1268760"/>
            <a:ext cx="2160240" cy="1368152"/>
            <a:chOff x="2411760" y="3068960"/>
            <a:chExt cx="4104456" cy="2880320"/>
          </a:xfrm>
        </p:grpSpPr>
        <p:pic>
          <p:nvPicPr>
            <p:cNvPr id="7" name="Picture 6"/>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2411760" y="3068960"/>
              <a:ext cx="4104456" cy="2880320"/>
            </a:xfrm>
            <a:prstGeom prst="rect">
              <a:avLst/>
            </a:prstGeom>
          </p:spPr>
        </p:pic>
        <p:sp>
          <p:nvSpPr>
            <p:cNvPr id="8" name="TextBox 7"/>
            <p:cNvSpPr txBox="1"/>
            <p:nvPr/>
          </p:nvSpPr>
          <p:spPr>
            <a:xfrm>
              <a:off x="2473901" y="3439389"/>
              <a:ext cx="621935" cy="842337"/>
            </a:xfrm>
            <a:prstGeom prst="rect">
              <a:avLst/>
            </a:prstGeom>
            <a:noFill/>
          </p:spPr>
          <p:txBody>
            <a:bodyPr wrap="none" rtlCol="0">
              <a:spAutoFit/>
            </a:bodyPr>
            <a:lstStyle/>
            <a:p>
              <a:r>
                <a:rPr lang="en-US" sz="2000" dirty="0" smtClean="0"/>
                <a:t>4</a:t>
              </a:r>
              <a:endParaRPr lang="en-US" sz="1100" dirty="0"/>
            </a:p>
          </p:txBody>
        </p:sp>
      </p:grpSp>
    </p:spTree>
    <p:extLst>
      <p:ext uri="{BB962C8B-B14F-4D97-AF65-F5344CB8AC3E}">
        <p14:creationId xmlns:p14="http://schemas.microsoft.com/office/powerpoint/2010/main" val="1073409212"/>
      </p:ext>
    </p:extLst>
  </p:cSld>
  <p:clrMapOvr>
    <a:masterClrMapping/>
  </p:clrMapOvr>
  <p:transition advClick="0"/>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15.1 – 3D Solids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120</a:t>
            </a:r>
            <a:endParaRPr lang="en-GB" sz="1400" b="1" dirty="0">
              <a:latin typeface="Calibri" panose="020F0502020204030204" pitchFamily="34" charset="0"/>
            </a:endParaRPr>
          </a:p>
        </p:txBody>
      </p:sp>
      <p:sp>
        <p:nvSpPr>
          <p:cNvPr id="3" name="Rectangle 2"/>
          <p:cNvSpPr/>
          <p:nvPr/>
        </p:nvSpPr>
        <p:spPr>
          <a:xfrm>
            <a:off x="251520" y="1223767"/>
            <a:ext cx="5328592" cy="2677656"/>
          </a:xfrm>
          <a:prstGeom prst="rect">
            <a:avLst/>
          </a:prstGeom>
        </p:spPr>
        <p:txBody>
          <a:bodyPr wrap="square">
            <a:spAutoFit/>
          </a:bodyPr>
          <a:lstStyle/>
          <a:p>
            <a:pPr marL="342900" indent="-342900">
              <a:buClr>
                <a:srgbClr val="C00000"/>
              </a:buClr>
              <a:buFont typeface="+mj-lt"/>
              <a:buAutoNum type="arabicPeriod" startAt="5"/>
              <a:tabLst>
                <a:tab pos="8001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Here </a:t>
            </a:r>
            <a:r>
              <a:rPr lang="en-US" sz="2400" dirty="0">
                <a:latin typeface="Arial" panose="020B0604020202020204" pitchFamily="34" charset="0"/>
                <a:cs typeface="Arial" panose="020B0604020202020204" pitchFamily="34" charset="0"/>
              </a:rPr>
              <a:t>are some three-dimensional shapes. They are all pyramids or prisms</a:t>
            </a:r>
            <a:r>
              <a:rPr lang="en-US" sz="2400" dirty="0" smtClean="0">
                <a:latin typeface="Arial" panose="020B0604020202020204" pitchFamily="34" charset="0"/>
                <a:cs typeface="Arial" panose="020B0604020202020204" pitchFamily="34" charset="0"/>
              </a:rPr>
              <a:t>.</a:t>
            </a:r>
          </a:p>
          <a:p>
            <a:pPr marL="400050" lvl="1" indent="-400050">
              <a:buClr>
                <a:srgbClr val="C00000"/>
              </a:buClr>
              <a:buFont typeface="+mj-lt"/>
              <a:buAutoNum type="alphaLcPeriod"/>
            </a:pPr>
            <a:r>
              <a:rPr lang="en-US" sz="2400" dirty="0">
                <a:latin typeface="Arial" panose="020B0604020202020204" pitchFamily="34" charset="0"/>
                <a:cs typeface="Arial" panose="020B0604020202020204" pitchFamily="34" charset="0"/>
              </a:rPr>
              <a:t>What shapes are the faces of the square-based pyramid?</a:t>
            </a:r>
          </a:p>
          <a:p>
            <a:pPr marL="400050" lvl="1" indent="-400050">
              <a:buClr>
                <a:srgbClr val="C00000"/>
              </a:buClr>
              <a:buFont typeface="+mj-lt"/>
              <a:buAutoNum type="alphaLcPeriod"/>
            </a:pPr>
            <a:r>
              <a:rPr lang="en-US" sz="2400" dirty="0">
                <a:latin typeface="Arial" panose="020B0604020202020204" pitchFamily="34" charset="0"/>
                <a:cs typeface="Arial" panose="020B0604020202020204" pitchFamily="34" charset="0"/>
              </a:rPr>
              <a:t>What shapes are the faces of the octagonal prism</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4133" y="1268760"/>
            <a:ext cx="664145" cy="681999"/>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755576" y="3861048"/>
            <a:ext cx="3312368" cy="1334225"/>
          </a:xfrm>
          <a:prstGeom prst="rect">
            <a:avLst/>
          </a:prstGeom>
        </p:spPr>
      </p:pic>
      <p:pic>
        <p:nvPicPr>
          <p:cNvPr id="14" name="Picture 13"/>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755576" y="5254633"/>
            <a:ext cx="3312368" cy="1334224"/>
          </a:xfrm>
          <a:prstGeom prst="rect">
            <a:avLst/>
          </a:prstGeom>
        </p:spPr>
      </p:pic>
    </p:spTree>
    <p:extLst>
      <p:ext uri="{BB962C8B-B14F-4D97-AF65-F5344CB8AC3E}">
        <p14:creationId xmlns:p14="http://schemas.microsoft.com/office/powerpoint/2010/main" val="120075942"/>
      </p:ext>
    </p:extLst>
  </p:cSld>
  <p:clrMapOvr>
    <a:masterClrMapping/>
  </p:clrMapOvr>
  <p:transition advClick="0"/>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15.1 – 3D Solids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120</a:t>
            </a:r>
            <a:endParaRPr lang="en-GB" sz="1400" b="1" dirty="0">
              <a:latin typeface="Calibri" panose="020F0502020204030204" pitchFamily="34" charset="0"/>
            </a:endParaRPr>
          </a:p>
        </p:txBody>
      </p:sp>
      <p:sp>
        <p:nvSpPr>
          <p:cNvPr id="3" name="Rectangle 2"/>
          <p:cNvSpPr/>
          <p:nvPr/>
        </p:nvSpPr>
        <p:spPr>
          <a:xfrm>
            <a:off x="251520" y="1223767"/>
            <a:ext cx="4392488" cy="4087273"/>
          </a:xfrm>
          <a:prstGeom prst="rect">
            <a:avLst/>
          </a:prstGeom>
        </p:spPr>
        <p:txBody>
          <a:bodyPr wrap="square">
            <a:spAutoFit/>
          </a:bodyPr>
          <a:lstStyle/>
          <a:p>
            <a:pPr marL="400050" lvl="1" indent="-400050">
              <a:buClr>
                <a:srgbClr val="C00000"/>
              </a:buClr>
              <a:buFont typeface="+mj-lt"/>
              <a:buAutoNum type="alphaLcPeriod" startAt="3"/>
            </a:pPr>
            <a:r>
              <a:rPr lang="en-US" sz="2360" dirty="0" smtClean="0">
                <a:latin typeface="Arial" panose="020B0604020202020204" pitchFamily="34" charset="0"/>
                <a:cs typeface="Arial" panose="020B0604020202020204" pitchFamily="34" charset="0"/>
              </a:rPr>
              <a:t>Copy </a:t>
            </a:r>
            <a:r>
              <a:rPr lang="en-US" sz="2360" dirty="0">
                <a:latin typeface="Arial" panose="020B0604020202020204" pitchFamily="34" charset="0"/>
                <a:cs typeface="Arial" panose="020B0604020202020204" pitchFamily="34" charset="0"/>
              </a:rPr>
              <a:t>and complete the </a:t>
            </a:r>
            <a:r>
              <a:rPr lang="en-US" sz="2360" dirty="0" smtClean="0">
                <a:latin typeface="Arial" panose="020B0604020202020204" pitchFamily="34" charset="0"/>
                <a:cs typeface="Arial" panose="020B0604020202020204" pitchFamily="34" charset="0"/>
              </a:rPr>
              <a:t>table.</a:t>
            </a:r>
            <a:br>
              <a:rPr lang="en-US" sz="2360" dirty="0" smtClean="0">
                <a:latin typeface="Arial" panose="020B0604020202020204" pitchFamily="34" charset="0"/>
                <a:cs typeface="Arial" panose="020B0604020202020204" pitchFamily="34" charset="0"/>
              </a:rPr>
            </a:br>
            <a:r>
              <a:rPr lang="en-US" sz="2360" dirty="0" smtClean="0">
                <a:latin typeface="Arial" panose="020B0604020202020204" pitchFamily="34" charset="0"/>
                <a:cs typeface="Arial" panose="020B0604020202020204" pitchFamily="34" charset="0"/>
              </a:rPr>
              <a:t>Write </a:t>
            </a:r>
            <a:r>
              <a:rPr lang="en-US" sz="2360" dirty="0">
                <a:latin typeface="Arial" panose="020B0604020202020204" pitchFamily="34" charset="0"/>
                <a:cs typeface="Arial" panose="020B0604020202020204" pitchFamily="34" charset="0"/>
              </a:rPr>
              <a:t>a rule connecting the number of edges (E), vertices (1V) and faces (F).</a:t>
            </a:r>
          </a:p>
          <a:p>
            <a:pPr marL="400050" lvl="1" indent="-400050">
              <a:buClr>
                <a:srgbClr val="C00000"/>
              </a:buClr>
              <a:buFont typeface="+mj-lt"/>
              <a:buAutoNum type="alphaLcPeriod" startAt="3"/>
            </a:pPr>
            <a:r>
              <a:rPr lang="en-US" sz="2360" dirty="0">
                <a:latin typeface="Arial" panose="020B0604020202020204" pitchFamily="34" charset="0"/>
                <a:cs typeface="Arial" panose="020B0604020202020204" pitchFamily="34" charset="0"/>
              </a:rPr>
              <a:t>A 3D shape has 12 faces. Use your rule to work out the number of edges and vertices the shape has.</a:t>
            </a:r>
          </a:p>
          <a:p>
            <a:pPr marL="400050" lvl="1" indent="-400050">
              <a:buClr>
                <a:srgbClr val="C00000"/>
              </a:buClr>
              <a:buFont typeface="+mj-lt"/>
              <a:buAutoNum type="alphaLcPeriod" startAt="3"/>
            </a:pPr>
            <a:r>
              <a:rPr lang="en-US" sz="2360" dirty="0">
                <a:latin typeface="Arial" panose="020B0604020202020204" pitchFamily="34" charset="0"/>
                <a:cs typeface="Arial" panose="020B0604020202020204" pitchFamily="34" charset="0"/>
              </a:rPr>
              <a:t>Does your rule </a:t>
            </a:r>
            <a:r>
              <a:rPr lang="en-US" sz="2360" dirty="0" smtClean="0">
                <a:latin typeface="Arial" panose="020B0604020202020204" pitchFamily="34" charset="0"/>
                <a:cs typeface="Arial" panose="020B0604020202020204" pitchFamily="34" charset="0"/>
              </a:rPr>
              <a:t>work for </a:t>
            </a:r>
            <a:r>
              <a:rPr lang="en-US" sz="2360" dirty="0">
                <a:latin typeface="Arial" panose="020B0604020202020204" pitchFamily="34" charset="0"/>
                <a:cs typeface="Arial" panose="020B0604020202020204" pitchFamily="34" charset="0"/>
              </a:rPr>
              <a:t>all of the shapes in Q4?</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3792" y="5915353"/>
            <a:ext cx="664145" cy="681999"/>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118304412"/>
              </p:ext>
            </p:extLst>
          </p:nvPr>
        </p:nvGraphicFramePr>
        <p:xfrm>
          <a:off x="4644008" y="1245521"/>
          <a:ext cx="4176464" cy="4133229"/>
        </p:xfrm>
        <a:graphic>
          <a:graphicData uri="http://schemas.openxmlformats.org/drawingml/2006/table">
            <a:tbl>
              <a:tblPr firstRow="1" bandRow="1">
                <a:tableStyleId>{5C22544A-7EE6-4342-B048-85BDC9FD1C3A}</a:tableStyleId>
              </a:tblPr>
              <a:tblGrid>
                <a:gridCol w="1416251"/>
                <a:gridCol w="820604"/>
                <a:gridCol w="1044405"/>
                <a:gridCol w="895204"/>
              </a:tblGrid>
              <a:tr h="671208">
                <a:tc>
                  <a:txBody>
                    <a:bodyPr/>
                    <a:lstStyle/>
                    <a:p>
                      <a:r>
                        <a:rPr lang="en-US" sz="1600" dirty="0" smtClean="0"/>
                        <a:t>Shape</a:t>
                      </a:r>
                      <a:endParaRPr lang="en-US" sz="1600" dirty="0"/>
                    </a:p>
                  </a:txBody>
                  <a:tcPr/>
                </a:tc>
                <a:tc>
                  <a:txBody>
                    <a:bodyPr/>
                    <a:lstStyle/>
                    <a:p>
                      <a:r>
                        <a:rPr lang="en-US" sz="1600" dirty="0" smtClean="0"/>
                        <a:t>No. of Edges</a:t>
                      </a:r>
                      <a:endParaRPr lang="en-US" sz="1600" dirty="0"/>
                    </a:p>
                  </a:txBody>
                  <a:tcPr/>
                </a:tc>
                <a:tc>
                  <a:txBody>
                    <a:bodyPr/>
                    <a:lstStyle/>
                    <a:p>
                      <a:r>
                        <a:rPr lang="en-US" sz="1600" dirty="0" smtClean="0"/>
                        <a:t>No. of Vertices</a:t>
                      </a:r>
                      <a:endParaRPr lang="en-US" sz="1600" dirty="0"/>
                    </a:p>
                  </a:txBody>
                  <a:tcPr/>
                </a:tc>
                <a:tc>
                  <a:txBody>
                    <a:bodyPr/>
                    <a:lstStyle/>
                    <a:p>
                      <a:r>
                        <a:rPr lang="en-US" sz="1600" dirty="0" smtClean="0"/>
                        <a:t>No. of Faces</a:t>
                      </a:r>
                      <a:endParaRPr lang="en-US" sz="1600" dirty="0"/>
                    </a:p>
                  </a:txBody>
                  <a:tcPr/>
                </a:tc>
              </a:tr>
              <a:tr h="388594">
                <a:tc>
                  <a:txBody>
                    <a:bodyPr/>
                    <a:lstStyle/>
                    <a:p>
                      <a:r>
                        <a:rPr lang="en-US" sz="1600" dirty="0" smtClean="0"/>
                        <a:t>Cuboid</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r>
              <a:tr h="388594">
                <a:tc>
                  <a:txBody>
                    <a:bodyPr/>
                    <a:lstStyle/>
                    <a:p>
                      <a:r>
                        <a:rPr lang="en-US" sz="1600" dirty="0" smtClean="0"/>
                        <a:t>Cube</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r>
              <a:tr h="388594">
                <a:tc>
                  <a:txBody>
                    <a:bodyPr/>
                    <a:lstStyle/>
                    <a:p>
                      <a:r>
                        <a:rPr lang="en-US" sz="1600" dirty="0" smtClean="0"/>
                        <a:t>Tetrahedron</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r>
              <a:tr h="671208">
                <a:tc>
                  <a:txBody>
                    <a:bodyPr/>
                    <a:lstStyle/>
                    <a:p>
                      <a:r>
                        <a:rPr lang="en-US" sz="1600" dirty="0" smtClean="0"/>
                        <a:t>Octagonal prism</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r>
              <a:tr h="671208">
                <a:tc>
                  <a:txBody>
                    <a:bodyPr/>
                    <a:lstStyle/>
                    <a:p>
                      <a:r>
                        <a:rPr lang="en-US" sz="1600" dirty="0" smtClean="0"/>
                        <a:t>Triangular prism</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a:p>
                  </a:txBody>
                  <a:tcPr/>
                </a:tc>
              </a:tr>
              <a:tr h="953823">
                <a:tc>
                  <a:txBody>
                    <a:bodyPr/>
                    <a:lstStyle/>
                    <a:p>
                      <a:r>
                        <a:rPr lang="en-US" sz="1600" dirty="0" smtClean="0"/>
                        <a:t>Square based pyramid</a:t>
                      </a:r>
                      <a:endParaRPr lang="en-US" sz="1600" dirty="0"/>
                    </a:p>
                  </a:txBody>
                  <a:tcPr/>
                </a:tc>
                <a:tc>
                  <a:txBody>
                    <a:bodyPr/>
                    <a:lstStyle/>
                    <a:p>
                      <a:endParaRPr lang="en-US" sz="1600" dirty="0"/>
                    </a:p>
                  </a:txBody>
                  <a:tcPr/>
                </a:tc>
                <a:tc>
                  <a:txBody>
                    <a:bodyPr/>
                    <a:lstStyle/>
                    <a:p>
                      <a:endParaRPr lang="en-US" sz="1600" dirty="0"/>
                    </a:p>
                  </a:txBody>
                  <a:tcPr/>
                </a:tc>
                <a:tc>
                  <a:txBody>
                    <a:bodyPr/>
                    <a:lstStyle/>
                    <a:p>
                      <a:endParaRPr lang="en-US" sz="1600" dirty="0"/>
                    </a:p>
                  </a:txBody>
                  <a:tcPr/>
                </a:tc>
              </a:tr>
            </a:tbl>
          </a:graphicData>
        </a:graphic>
      </p:graphicFrame>
      <p:sp>
        <p:nvSpPr>
          <p:cNvPr id="9" name="Rectangle 8"/>
          <p:cNvSpPr/>
          <p:nvPr/>
        </p:nvSpPr>
        <p:spPr>
          <a:xfrm flipH="1">
            <a:off x="251520" y="5301208"/>
            <a:ext cx="7930227"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Q5d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a:t>
            </a:r>
            <a:r>
              <a:rPr lang="en-US" sz="2000" dirty="0" smtClean="0">
                <a:solidFill>
                  <a:schemeClr val="tx1"/>
                </a:solidFill>
                <a:latin typeface="Arial" panose="020B0604020202020204" pitchFamily="34" charset="0"/>
                <a:cs typeface="Arial" panose="020B0604020202020204" pitchFamily="34" charset="0"/>
              </a:rPr>
              <a:t>Add </a:t>
            </a:r>
            <a:r>
              <a:rPr lang="en-US" sz="2000" dirty="0">
                <a:solidFill>
                  <a:schemeClr val="tx1"/>
                </a:solidFill>
                <a:latin typeface="Arial" panose="020B0604020202020204" pitchFamily="34" charset="0"/>
                <a:cs typeface="Arial" panose="020B0604020202020204" pitchFamily="34" charset="0"/>
              </a:rPr>
              <a:t>together the number of faces and vertices and compare this with the number of edges.</a:t>
            </a:r>
          </a:p>
          <a:p>
            <a:r>
              <a:rPr lang="en-US" sz="2000" b="1" dirty="0">
                <a:solidFill>
                  <a:srgbClr val="C00000"/>
                </a:solidFill>
                <a:latin typeface="Arial" panose="020B0604020202020204" pitchFamily="34" charset="0"/>
                <a:cs typeface="Arial" panose="020B0604020202020204" pitchFamily="34" charset="0"/>
              </a:rPr>
              <a:t>Q5e hint </a:t>
            </a:r>
            <a:r>
              <a:rPr lang="en-US" sz="2000" dirty="0">
                <a:solidFill>
                  <a:schemeClr val="tx1"/>
                </a:solidFill>
                <a:latin typeface="Arial" panose="020B0604020202020204" pitchFamily="34" charset="0"/>
                <a:cs typeface="Arial" panose="020B0604020202020204" pitchFamily="34" charset="0"/>
              </a:rPr>
              <a:t>A decagon has 10 sides, so the cross-section of a decagonal prism will have 10 sides.</a:t>
            </a:r>
          </a:p>
        </p:txBody>
      </p:sp>
    </p:spTree>
    <p:extLst>
      <p:ext uri="{BB962C8B-B14F-4D97-AF65-F5344CB8AC3E}">
        <p14:creationId xmlns:p14="http://schemas.microsoft.com/office/powerpoint/2010/main" val="4064935587"/>
      </p:ext>
    </p:extLst>
  </p:cSld>
  <p:clrMapOvr>
    <a:masterClrMapping/>
  </p:clrMapOvr>
  <p:transition advClick="0"/>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15.1 – 3D Solids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120</a:t>
            </a:r>
            <a:endParaRPr lang="en-GB" sz="1400" b="1" dirty="0">
              <a:latin typeface="Calibri" panose="020F0502020204030204" pitchFamily="34" charset="0"/>
            </a:endParaRPr>
          </a:p>
        </p:txBody>
      </p:sp>
      <p:sp>
        <p:nvSpPr>
          <p:cNvPr id="3" name="Rectangle 2"/>
          <p:cNvSpPr/>
          <p:nvPr/>
        </p:nvSpPr>
        <p:spPr>
          <a:xfrm>
            <a:off x="251520" y="1223767"/>
            <a:ext cx="5328592" cy="5016758"/>
          </a:xfrm>
          <a:prstGeom prst="rect">
            <a:avLst/>
          </a:prstGeom>
        </p:spPr>
        <p:txBody>
          <a:bodyPr wrap="square">
            <a:spAutoFit/>
          </a:bodyPr>
          <a:lstStyle/>
          <a:p>
            <a:pPr marL="628650" indent="-628650">
              <a:buClr>
                <a:srgbClr val="C00000"/>
              </a:buClr>
              <a:buFont typeface="+mj-lt"/>
              <a:buAutoNum type="arabicPeriod" startAt="6"/>
              <a:tabLst>
                <a:tab pos="800100" algn="l"/>
              </a:tabLst>
            </a:pPr>
            <a:r>
              <a:rPr lang="en-US" sz="4000" b="1" dirty="0">
                <a:solidFill>
                  <a:srgbClr val="FF0000"/>
                </a:solidFill>
                <a:latin typeface="Arial" panose="020B0604020202020204" pitchFamily="34" charset="0"/>
                <a:cs typeface="Arial" panose="020B0604020202020204" pitchFamily="34" charset="0"/>
              </a:rPr>
              <a:t>R</a:t>
            </a:r>
            <a:r>
              <a:rPr lang="en-US" sz="4000" dirty="0">
                <a:latin typeface="Arial" panose="020B0604020202020204" pitchFamily="34" charset="0"/>
                <a:cs typeface="Arial" panose="020B0604020202020204" pitchFamily="34" charset="0"/>
              </a:rPr>
              <a:t>  Jacob says, </a:t>
            </a:r>
            <a:r>
              <a:rPr lang="en-US" sz="4000" dirty="0" smtClean="0">
                <a:latin typeface="Arial" panose="020B0604020202020204" pitchFamily="34" charset="0"/>
                <a:cs typeface="Arial" panose="020B0604020202020204" pitchFamily="34" charset="0"/>
              </a:rPr>
              <a:t>‘A </a:t>
            </a:r>
            <a:r>
              <a:rPr lang="en-US" sz="4000" dirty="0">
                <a:latin typeface="Arial" panose="020B0604020202020204" pitchFamily="34" charset="0"/>
                <a:cs typeface="Arial" panose="020B0604020202020204" pitchFamily="34" charset="0"/>
              </a:rPr>
              <a:t>3D solid can only have fewer vertices than faces if it has curved edges</a:t>
            </a:r>
            <a:r>
              <a:rPr lang="en-US" sz="4000" dirty="0" smtClean="0">
                <a:latin typeface="Arial" panose="020B0604020202020204" pitchFamily="34" charset="0"/>
                <a:cs typeface="Arial" panose="020B0604020202020204" pitchFamily="34" charset="0"/>
              </a:rPr>
              <a:t>.’</a:t>
            </a: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Is </a:t>
            </a:r>
            <a:r>
              <a:rPr lang="en-US" sz="4000" dirty="0">
                <a:latin typeface="Arial" panose="020B0604020202020204" pitchFamily="34" charset="0"/>
                <a:cs typeface="Arial" panose="020B0604020202020204" pitchFamily="34" charset="0"/>
              </a:rPr>
              <a:t>he correct? Explain your answer.</a:t>
            </a:r>
          </a:p>
        </p:txBody>
      </p:sp>
    </p:spTree>
    <p:extLst>
      <p:ext uri="{BB962C8B-B14F-4D97-AF65-F5344CB8AC3E}">
        <p14:creationId xmlns:p14="http://schemas.microsoft.com/office/powerpoint/2010/main" val="1224618546"/>
      </p:ext>
    </p:extLst>
  </p:cSld>
  <p:clrMapOvr>
    <a:masterClrMapping/>
  </p:clrMapOvr>
  <p:transition advClick="0"/>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15.2 – Plans and Elevations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223767"/>
            <a:ext cx="5256584" cy="5262979"/>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400" dirty="0">
                <a:latin typeface="Arial" panose="020B0604020202020204" pitchFamily="34" charset="0"/>
                <a:cs typeface="Arial" panose="020B0604020202020204" pitchFamily="34" charset="0"/>
              </a:rPr>
              <a:t>Copy the diagrams and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in all the planes of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symmetry </a:t>
            </a:r>
            <a:r>
              <a:rPr lang="en-US" sz="2400" dirty="0">
                <a:latin typeface="Arial" panose="020B0604020202020204" pitchFamily="34" charset="0"/>
                <a:cs typeface="Arial" panose="020B0604020202020204" pitchFamily="34" charset="0"/>
              </a:rPr>
              <a:t>for each shape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800100" algn="l"/>
              </a:tabLst>
            </a:pPr>
            <a:r>
              <a:rPr lang="en-US" sz="2400" dirty="0">
                <a:latin typeface="Arial" panose="020B0604020202020204" pitchFamily="34" charset="0"/>
                <a:cs typeface="Arial" panose="020B0604020202020204" pitchFamily="34" charset="0"/>
              </a:rPr>
              <a:t>R A cake is made in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shape of 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5-pointed star.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ways can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cake be cut into equal halves?</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442" t="2642" r="7480" b="4234"/>
          <a:stretch/>
        </p:blipFill>
        <p:spPr>
          <a:xfrm>
            <a:off x="4355976" y="1268760"/>
            <a:ext cx="1152128" cy="1344149"/>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683568" y="2420889"/>
            <a:ext cx="3240360" cy="2053750"/>
          </a:xfrm>
          <a:prstGeom prst="rect">
            <a:avLst/>
          </a:prstGeom>
        </p:spPr>
      </p:pic>
      <p:pic>
        <p:nvPicPr>
          <p:cNvPr id="6" name="Picture 5"/>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3904314" y="4581128"/>
            <a:ext cx="1603789" cy="141314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1680582791"/>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104</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566738" indent="-566738">
              <a:buClr>
                <a:srgbClr val="C00000"/>
              </a:buClr>
              <a:buFont typeface="+mj-lt"/>
              <a:buAutoNum type="arabicPeriod" startAt="11"/>
              <a:tabLst>
                <a:tab pos="804863" algn="l"/>
              </a:tabLst>
            </a:pPr>
            <a:r>
              <a:rPr lang="en-US" sz="2400" dirty="0">
                <a:latin typeface="Arial" panose="020B0604020202020204" pitchFamily="34" charset="0"/>
                <a:cs typeface="Arial" panose="020B0604020202020204" pitchFamily="34" charset="0"/>
              </a:rPr>
              <a:t>A 4-sided dice has the numbers 1 to 4 on its faces. The table shows the probabilities of rolling 1, 2 and 4</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858838" lvl="1" indent="-346075">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P(3). </a:t>
            </a:r>
            <a:endParaRPr lang="en-US" sz="2400" dirty="0" smtClean="0">
              <a:latin typeface="Arial" panose="020B0604020202020204" pitchFamily="34" charset="0"/>
              <a:cs typeface="Arial" panose="020B0604020202020204" pitchFamily="34" charset="0"/>
            </a:endParaRPr>
          </a:p>
          <a:p>
            <a:pPr marL="858838" lvl="1" indent="-346075">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P(prime number) as</a:t>
            </a:r>
          </a:p>
          <a:p>
            <a:pPr marL="1428750" lvl="2" indent="-514350">
              <a:buClr>
                <a:srgbClr val="C00000"/>
              </a:buClr>
              <a:buFont typeface="+mj-lt"/>
              <a:buAutoNum type="romanLcPeriod"/>
              <a:tabLst>
                <a:tab pos="804863"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fraction</a:t>
            </a:r>
          </a:p>
          <a:p>
            <a:pPr marL="1428750" lvl="2" indent="-514350">
              <a:buClr>
                <a:srgbClr val="C00000"/>
              </a:buClr>
              <a:buFont typeface="+mj-lt"/>
              <a:buAutoNum type="romanLcPeriod"/>
              <a:tabLst>
                <a:tab pos="804863" algn="l"/>
              </a:tabLst>
            </a:pPr>
            <a:r>
              <a:rPr lang="en-US" sz="2400" dirty="0" smtClean="0">
                <a:latin typeface="Arial" panose="020B0604020202020204" pitchFamily="34" charset="0"/>
                <a:cs typeface="Arial" panose="020B0604020202020204" pitchFamily="34" charset="0"/>
              </a:rPr>
              <a:t>a percentage.</a:t>
            </a:r>
          </a:p>
          <a:p>
            <a:pPr marL="858838" lvl="1" indent="-346075">
              <a:buClr>
                <a:srgbClr val="C00000"/>
              </a:buClr>
              <a:buFont typeface="+mj-lt"/>
              <a:buAutoNum type="alphaLcPeriod"/>
            </a:pPr>
            <a:r>
              <a:rPr lang="en-US" sz="2400" dirty="0" smtClean="0">
                <a:latin typeface="Arial" panose="020B0604020202020204" pitchFamily="34" charset="0"/>
                <a:cs typeface="Arial" panose="020B0604020202020204" pitchFamily="34" charset="0"/>
              </a:rPr>
              <a:t>Harrison </a:t>
            </a:r>
            <a:r>
              <a:rPr lang="en-US" sz="2400" dirty="0">
                <a:latin typeface="Arial" panose="020B0604020202020204" pitchFamily="34" charset="0"/>
                <a:cs typeface="Arial" panose="020B0604020202020204" pitchFamily="34" charset="0"/>
              </a:rPr>
              <a:t>rolls the dice 200 </a:t>
            </a:r>
            <a:r>
              <a:rPr lang="en-US" sz="2400" dirty="0" smtClean="0">
                <a:latin typeface="Arial" panose="020B0604020202020204" pitchFamily="34" charset="0"/>
                <a:cs typeface="Arial" panose="020B0604020202020204" pitchFamily="34" charset="0"/>
              </a:rPr>
              <a:t>times.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Predict </a:t>
            </a:r>
            <a:r>
              <a:rPr lang="en-US" sz="2400" dirty="0">
                <a:latin typeface="Arial" panose="020B0604020202020204" pitchFamily="34" charset="0"/>
                <a:cs typeface="Arial" panose="020B0604020202020204" pitchFamily="34" charset="0"/>
              </a:rPr>
              <a:t>the number of times he will roll 2.</a:t>
            </a:r>
            <a:endParaRPr lang="en-US" sz="24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634674046"/>
              </p:ext>
            </p:extLst>
          </p:nvPr>
        </p:nvGraphicFramePr>
        <p:xfrm>
          <a:off x="257256" y="2780928"/>
          <a:ext cx="5250850" cy="792480"/>
        </p:xfrm>
        <a:graphic>
          <a:graphicData uri="http://schemas.openxmlformats.org/drawingml/2006/table">
            <a:tbl>
              <a:tblPr firstRow="1" bandRow="1">
                <a:tableStyleId>{5940675A-B579-460E-94D1-54222C63F5DA}</a:tableStyleId>
              </a:tblPr>
              <a:tblGrid>
                <a:gridCol w="1650448"/>
                <a:gridCol w="1080120"/>
                <a:gridCol w="792088"/>
                <a:gridCol w="936104"/>
                <a:gridCol w="792090"/>
              </a:tblGrid>
              <a:tr h="370840">
                <a:tc>
                  <a:txBody>
                    <a:bodyPr/>
                    <a:lstStyle/>
                    <a:p>
                      <a:r>
                        <a:rPr lang="en-US" sz="2000" b="1" dirty="0" smtClean="0">
                          <a:latin typeface="Arial" panose="020B0604020202020204" pitchFamily="34" charset="0"/>
                          <a:cs typeface="Arial" panose="020B0604020202020204" pitchFamily="34" charset="0"/>
                        </a:rPr>
                        <a:t>Outcome</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b="1" dirty="0" smtClean="0">
                          <a:latin typeface="Arial" panose="020B0604020202020204" pitchFamily="34" charset="0"/>
                          <a:cs typeface="Arial" panose="020B0604020202020204" pitchFamily="34" charset="0"/>
                        </a:rPr>
                        <a:t>Probability</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0.5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0.1</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0.2</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214816146"/>
      </p:ext>
    </p:extLst>
  </p:cSld>
  <p:clrMapOvr>
    <a:masterClrMapping/>
  </p:clrMapOvr>
  <p:transition advClick="0"/>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15.2 – Plans and Elevations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223767"/>
            <a:ext cx="5256584" cy="4293483"/>
          </a:xfrm>
          <a:prstGeom prst="rect">
            <a:avLst/>
          </a:prstGeom>
        </p:spPr>
        <p:txBody>
          <a:bodyPr wrap="square">
            <a:spAutoFit/>
          </a:bodyPr>
          <a:lstStyle/>
          <a:p>
            <a:pPr marL="342900" indent="-342900">
              <a:buClr>
                <a:srgbClr val="C00000"/>
              </a:buClr>
              <a:buFont typeface="+mj-lt"/>
              <a:buAutoNum type="arabicPeriod" startAt="2"/>
              <a:tabLst>
                <a:tab pos="800100" algn="l"/>
              </a:tabLst>
            </a:pPr>
            <a:r>
              <a:rPr lang="en-US" sz="2120" dirty="0">
                <a:latin typeface="Arial" panose="020B0604020202020204" pitchFamily="34" charset="0"/>
                <a:cs typeface="Arial" panose="020B0604020202020204" pitchFamily="34" charset="0"/>
              </a:rPr>
              <a:t>A rolled steel joist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a:t>
            </a:r>
            <a:r>
              <a:rPr lang="en-US" sz="2120" dirty="0">
                <a:latin typeface="Arial" panose="020B0604020202020204" pitchFamily="34" charset="0"/>
                <a:cs typeface="Arial" panose="020B0604020202020204" pitchFamily="34" charset="0"/>
              </a:rPr>
              <a:t>RSJ) </a:t>
            </a:r>
            <a:r>
              <a:rPr lang="en-US" sz="2120" dirty="0" smtClean="0">
                <a:latin typeface="Arial" panose="020B0604020202020204" pitchFamily="34" charset="0"/>
                <a:cs typeface="Arial" panose="020B0604020202020204" pitchFamily="34" charset="0"/>
              </a:rPr>
              <a:t>is </a:t>
            </a:r>
            <a:r>
              <a:rPr lang="en-US" sz="2120" dirty="0" err="1">
                <a:latin typeface="Arial" panose="020B0604020202020204" pitchFamily="34" charset="0"/>
                <a:cs typeface="Arial" panose="020B0604020202020204" pitchFamily="34" charset="0"/>
              </a:rPr>
              <a:t>moulded</a:t>
            </a:r>
            <a:r>
              <a:rPr lang="en-US" sz="2120" dirty="0">
                <a:latin typeface="Arial" panose="020B0604020202020204" pitchFamily="34" charset="0"/>
                <a:cs typeface="Arial" panose="020B0604020202020204" pitchFamily="34" charset="0"/>
              </a:rPr>
              <a:t>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in </a:t>
            </a:r>
            <a:r>
              <a:rPr lang="en-US" sz="2120" dirty="0">
                <a:latin typeface="Arial" panose="020B0604020202020204" pitchFamily="34" charset="0"/>
                <a:cs typeface="Arial" panose="020B0604020202020204" pitchFamily="34" charset="0"/>
              </a:rPr>
              <a:t>this </a:t>
            </a:r>
            <a:r>
              <a:rPr lang="en-US" sz="2120" dirty="0" smtClean="0">
                <a:latin typeface="Arial" panose="020B0604020202020204" pitchFamily="34" charset="0"/>
                <a:cs typeface="Arial" panose="020B0604020202020204" pitchFamily="34" charset="0"/>
              </a:rPr>
              <a:t>shape.</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The </a:t>
            </a:r>
            <a:r>
              <a:rPr lang="en-US" sz="2120" dirty="0">
                <a:latin typeface="Arial" panose="020B0604020202020204" pitchFamily="34" charset="0"/>
                <a:cs typeface="Arial" panose="020B0604020202020204" pitchFamily="34" charset="0"/>
              </a:rPr>
              <a:t>RSJ is a prism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and </a:t>
            </a:r>
            <a:r>
              <a:rPr lang="en-US" sz="2120" dirty="0">
                <a:latin typeface="Arial" panose="020B0604020202020204" pitchFamily="34" charset="0"/>
                <a:cs typeface="Arial" panose="020B0604020202020204" pitchFamily="34" charset="0"/>
              </a:rPr>
              <a:t>the cross-section of the RSJ is an </a:t>
            </a:r>
            <a:r>
              <a:rPr lang="en-US" sz="2120" dirty="0" smtClean="0">
                <a:latin typeface="Arial" panose="020B0604020202020204" pitchFamily="34" charset="0"/>
                <a:cs typeface="Arial" panose="020B0604020202020204" pitchFamily="34" charset="0"/>
              </a:rPr>
              <a:t>H-shape.</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The </a:t>
            </a:r>
            <a:r>
              <a:rPr lang="en-US" sz="2120" dirty="0">
                <a:latin typeface="Arial" panose="020B0604020202020204" pitchFamily="34" charset="0"/>
                <a:cs typeface="Arial" panose="020B0604020202020204" pitchFamily="34" charset="0"/>
              </a:rPr>
              <a:t>RSJ has three planes of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symmetry</a:t>
            </a:r>
            <a:r>
              <a:rPr lang="en-US" sz="2120" dirty="0">
                <a:latin typeface="Arial" panose="020B0604020202020204" pitchFamily="34" charset="0"/>
                <a:cs typeface="Arial" panose="020B0604020202020204" pitchFamily="34" charset="0"/>
              </a:rPr>
              <a:t>. Copy the diagram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and </a:t>
            </a:r>
            <a:r>
              <a:rPr lang="en-US" sz="2120" dirty="0">
                <a:latin typeface="Arial" panose="020B0604020202020204" pitchFamily="34" charset="0"/>
                <a:cs typeface="Arial" panose="020B0604020202020204" pitchFamily="34" charset="0"/>
              </a:rPr>
              <a:t>draw in </a:t>
            </a:r>
            <a:r>
              <a:rPr lang="en-US" sz="2120" dirty="0" smtClean="0">
                <a:latin typeface="Arial" panose="020B0604020202020204" pitchFamily="34" charset="0"/>
                <a:cs typeface="Arial" panose="020B0604020202020204" pitchFamily="34" charset="0"/>
              </a:rPr>
              <a:t>the </a:t>
            </a:r>
            <a:r>
              <a:rPr lang="en-US" sz="2120" dirty="0">
                <a:latin typeface="Arial" panose="020B0604020202020204" pitchFamily="34" charset="0"/>
                <a:cs typeface="Arial" panose="020B0604020202020204" pitchFamily="34" charset="0"/>
              </a:rPr>
              <a:t>three planes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of </a:t>
            </a:r>
            <a:r>
              <a:rPr lang="en-US" sz="2120" dirty="0">
                <a:latin typeface="Arial" panose="020B0604020202020204" pitchFamily="34" charset="0"/>
                <a:cs typeface="Arial" panose="020B0604020202020204" pitchFamily="34" charset="0"/>
              </a:rPr>
              <a:t>symmetry.</a:t>
            </a:r>
          </a:p>
          <a:p>
            <a:pPr marL="342900" indent="-342900">
              <a:buClr>
                <a:srgbClr val="C00000"/>
              </a:buClr>
              <a:buFont typeface="+mj-lt"/>
              <a:buAutoNum type="arabicPeriod" startAt="4"/>
              <a:tabLst>
                <a:tab pos="800100" algn="l"/>
              </a:tabLst>
            </a:pPr>
            <a:r>
              <a:rPr lang="en-US" sz="2120" dirty="0" smtClean="0">
                <a:latin typeface="Arial" panose="020B0604020202020204" pitchFamily="34" charset="0"/>
                <a:cs typeface="Arial" panose="020B0604020202020204" pitchFamily="34" charset="0"/>
              </a:rPr>
              <a:t>Draw </a:t>
            </a:r>
            <a:r>
              <a:rPr lang="en-US" sz="2120" dirty="0">
                <a:latin typeface="Arial" panose="020B0604020202020204" pitchFamily="34" charset="0"/>
                <a:cs typeface="Arial" panose="020B0604020202020204" pitchFamily="34" charset="0"/>
              </a:rPr>
              <a:t>the plan view, the front elevation and side elevation of these </a:t>
            </a:r>
            <a:r>
              <a:rPr lang="en-US" sz="2120" dirty="0" smtClean="0">
                <a:latin typeface="Arial" panose="020B0604020202020204" pitchFamily="34" charset="0"/>
                <a:cs typeface="Arial" panose="020B0604020202020204" pitchFamily="34" charset="0"/>
              </a:rPr>
              <a:t/>
            </a:r>
            <a:br>
              <a:rPr lang="en-US" sz="2120" dirty="0" smtClean="0">
                <a:latin typeface="Arial" panose="020B0604020202020204" pitchFamily="34" charset="0"/>
                <a:cs typeface="Arial" panose="020B0604020202020204" pitchFamily="34" charset="0"/>
              </a:rPr>
            </a:br>
            <a:r>
              <a:rPr lang="en-US" sz="2120" dirty="0" smtClean="0">
                <a:latin typeface="Arial" panose="020B0604020202020204" pitchFamily="34" charset="0"/>
                <a:cs typeface="Arial" panose="020B0604020202020204" pitchFamily="34" charset="0"/>
              </a:rPr>
              <a:t>cuboids </a:t>
            </a:r>
            <a:r>
              <a:rPr lang="en-US" sz="2120" dirty="0">
                <a:latin typeface="Arial" panose="020B0604020202020204" pitchFamily="34" charset="0"/>
                <a:cs typeface="Arial" panose="020B0604020202020204" pitchFamily="34" charset="0"/>
              </a:rPr>
              <a:t>on squared paper.</a:t>
            </a:r>
          </a:p>
        </p:txBody>
      </p:sp>
      <p:pic>
        <p:nvPicPr>
          <p:cNvPr id="7" name="Picture 6"/>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373" t="2141" r="6882" b="5063"/>
          <a:stretch/>
        </p:blipFill>
        <p:spPr>
          <a:xfrm>
            <a:off x="4494076" y="2996952"/>
            <a:ext cx="986594" cy="1122009"/>
          </a:xfrm>
          <a:prstGeom prst="rect">
            <a:avLst/>
          </a:prstGeom>
        </p:spPr>
      </p:pic>
      <p:pic>
        <p:nvPicPr>
          <p:cNvPr id="8" name="Picture 7"/>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3419872" y="1233912"/>
            <a:ext cx="2060798" cy="1294393"/>
          </a:xfrm>
          <a:prstGeom prst="rect">
            <a:avLst/>
          </a:prstGeom>
        </p:spPr>
      </p:pic>
      <p:pic>
        <p:nvPicPr>
          <p:cNvPr id="9" name="Picture 8"/>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b="63293"/>
          <a:stretch/>
        </p:blipFill>
        <p:spPr>
          <a:xfrm>
            <a:off x="325454" y="5614373"/>
            <a:ext cx="1966875" cy="867896"/>
          </a:xfrm>
          <a:prstGeom prst="rect">
            <a:avLst/>
          </a:prstGeom>
        </p:spPr>
      </p:pic>
      <p:pic>
        <p:nvPicPr>
          <p:cNvPr id="10" name="Picture 9"/>
          <p:cNvPicPr>
            <a:picLocks noChangeAspect="1"/>
          </p:cNvPicPr>
          <p:nvPr/>
        </p:nvPicPr>
        <p:blipFill rotWithShape="1">
          <a:blip r:embed="rId7" cstate="print">
            <a:lum contrast="20000"/>
            <a:extLst>
              <a:ext uri="{28A0092B-C50C-407E-A947-70E740481C1C}">
                <a14:useLocalDpi xmlns:a14="http://schemas.microsoft.com/office/drawing/2010/main" val="0"/>
              </a:ext>
            </a:extLst>
          </a:blip>
          <a:srcRect/>
          <a:stretch/>
        </p:blipFill>
        <p:spPr>
          <a:xfrm>
            <a:off x="3728180" y="5614373"/>
            <a:ext cx="1752489" cy="867896"/>
          </a:xfrm>
          <a:prstGeom prst="rect">
            <a:avLst/>
          </a:prstGeom>
        </p:spPr>
      </p:pic>
      <p:pic>
        <p:nvPicPr>
          <p:cNvPr id="13" name="Picture 12"/>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t="43879" r="34730"/>
          <a:stretch/>
        </p:blipFill>
        <p:spPr>
          <a:xfrm>
            <a:off x="2406354" y="5614373"/>
            <a:ext cx="1229542" cy="86789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4140102552"/>
      </p:ext>
    </p:extLst>
  </p:cSld>
  <p:clrMapOvr>
    <a:masterClrMapping/>
  </p:clrMapOvr>
  <p:transition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15.2 – Plans and Elevations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223767"/>
            <a:ext cx="5256584" cy="4893647"/>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400" dirty="0">
                <a:latin typeface="Arial" panose="020B0604020202020204" pitchFamily="34" charset="0"/>
                <a:cs typeface="Arial" panose="020B0604020202020204" pitchFamily="34" charset="0"/>
              </a:rPr>
              <a:t>Here are the plan views of some </a:t>
            </a:r>
            <a:r>
              <a:rPr lang="en-US" sz="2400" dirty="0" smtClean="0">
                <a:latin typeface="Arial" panose="020B0604020202020204" pitchFamily="34" charset="0"/>
                <a:cs typeface="Arial" panose="020B0604020202020204" pitchFamily="34" charset="0"/>
              </a:rPr>
              <a:t>solids.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Name </a:t>
            </a:r>
            <a:r>
              <a:rPr lang="en-US" sz="2400" dirty="0">
                <a:latin typeface="Arial" panose="020B0604020202020204" pitchFamily="34" charset="0"/>
                <a:cs typeface="Arial" panose="020B0604020202020204" pitchFamily="34" charset="0"/>
              </a:rPr>
              <a:t>two possible solids that each could </a:t>
            </a:r>
            <a:r>
              <a:rPr lang="en-US" sz="2400" dirty="0" smtClean="0">
                <a:latin typeface="Arial" panose="020B0604020202020204" pitchFamily="34" charset="0"/>
                <a:cs typeface="Arial" panose="020B0604020202020204" pitchFamily="34" charset="0"/>
              </a:rPr>
              <a:t>be.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5"/>
              <a:tabLst>
                <a:tab pos="800100" algn="l"/>
              </a:tabLst>
            </a:pP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squared paper, </a:t>
            </a: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the plan,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front </a:t>
            </a:r>
            <a:r>
              <a:rPr lang="en-US" sz="2400" dirty="0">
                <a:latin typeface="Arial" panose="020B0604020202020204" pitchFamily="34" charset="0"/>
                <a:cs typeface="Arial" panose="020B0604020202020204" pitchFamily="34" charset="0"/>
              </a:rPr>
              <a:t>elevation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shown by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arrow</a:t>
            </a:r>
            <a:r>
              <a:rPr lang="en-US" sz="2400" dirty="0">
                <a:latin typeface="Arial" panose="020B0604020202020204" pitchFamily="34" charset="0"/>
                <a:cs typeface="Arial" panose="020B0604020202020204" pitchFamily="34" charset="0"/>
              </a:rPr>
              <a:t>) and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side elevation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this </a:t>
            </a:r>
            <a:r>
              <a:rPr lang="en-US" sz="2400" dirty="0" smtClean="0">
                <a:latin typeface="Arial" panose="020B0604020202020204" pitchFamily="34" charset="0"/>
                <a:cs typeface="Arial" panose="020B0604020202020204" pitchFamily="34" charset="0"/>
              </a:rPr>
              <a:t>prism</a:t>
            </a:r>
            <a:r>
              <a:rPr lang="en-US" sz="24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935112" y="4310435"/>
            <a:ext cx="2525869" cy="2252801"/>
          </a:xfrm>
          <a:prstGeom prst="rect">
            <a:avLst/>
          </a:prstGeom>
        </p:spPr>
      </p:pic>
      <p:pic>
        <p:nvPicPr>
          <p:cNvPr id="12" name="Picture 11"/>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73217" y="2852936"/>
            <a:ext cx="5213189" cy="899362"/>
          </a:xfrm>
          <a:prstGeom prst="rect">
            <a:avLst/>
          </a:prstGeom>
        </p:spPr>
      </p:pic>
    </p:spTree>
    <p:extLst>
      <p:ext uri="{BB962C8B-B14F-4D97-AF65-F5344CB8AC3E}">
        <p14:creationId xmlns:p14="http://schemas.microsoft.com/office/powerpoint/2010/main" val="231116278"/>
      </p:ext>
    </p:extLst>
  </p:cSld>
  <p:clrMapOvr>
    <a:masterClrMapping/>
  </p:clrMapOvr>
  <p:transition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15.2 – Plans and Elevations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223767"/>
            <a:ext cx="5256584" cy="2308324"/>
          </a:xfrm>
          <a:prstGeom prst="rect">
            <a:avLst/>
          </a:prstGeom>
        </p:spPr>
        <p:txBody>
          <a:bodyPr wrap="square">
            <a:spAutoFit/>
          </a:bodyPr>
          <a:lstStyle/>
          <a:p>
            <a:pPr marL="457200" indent="-457200">
              <a:buClr>
                <a:srgbClr val="C00000"/>
              </a:buClr>
              <a:buFont typeface="+mj-lt"/>
              <a:buAutoNum type="arabicPeriod" startAt="7"/>
              <a:tabLst>
                <a:tab pos="800100" algn="l"/>
              </a:tabLst>
            </a:pPr>
            <a:r>
              <a:rPr lang="en-US" sz="2400" dirty="0">
                <a:latin typeface="Arial" panose="020B0604020202020204" pitchFamily="34" charset="0"/>
                <a:cs typeface="Arial" panose="020B0604020202020204" pitchFamily="34" charset="0"/>
              </a:rPr>
              <a:t>Here are the plan, front elevation and side elevation views of a prism, drawn on cm squared paper. Sketch the prism. Label its lengths</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7"/>
              <a:tabLst>
                <a:tab pos="800100" algn="l"/>
              </a:tabLst>
            </a:pPr>
            <a:endParaRPr lang="en-US"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5551271" y="1263280"/>
            <a:ext cx="3253469" cy="526751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595" y="3131455"/>
            <a:ext cx="664145" cy="681999"/>
          </a:xfrm>
          <a:prstGeom prst="rect">
            <a:avLst/>
          </a:prstGeom>
        </p:spPr>
      </p:pic>
      <p:sp>
        <p:nvSpPr>
          <p:cNvPr id="7" name="Rectangle 6"/>
          <p:cNvSpPr/>
          <p:nvPr/>
        </p:nvSpPr>
        <p:spPr>
          <a:xfrm>
            <a:off x="208353" y="3131455"/>
            <a:ext cx="2826060" cy="2677656"/>
          </a:xfrm>
          <a:prstGeom prst="rect">
            <a:avLst/>
          </a:prstGeom>
        </p:spPr>
        <p:txBody>
          <a:bodyPr wrap="square">
            <a:spAutoFit/>
          </a:bodyPr>
          <a:lstStyle/>
          <a:p>
            <a:pPr marL="342900" indent="-342900">
              <a:buClr>
                <a:srgbClr val="C00000"/>
              </a:buClr>
              <a:buFont typeface="+mj-lt"/>
              <a:buAutoNum type="arabicPeriod" startAt="8"/>
            </a:pPr>
            <a:r>
              <a:rPr lang="en-US" sz="2400" dirty="0"/>
              <a:t>Here are the plan, front elevation and side elevation views of a prism. Sketch the prism.</a:t>
            </a:r>
          </a:p>
        </p:txBody>
      </p:sp>
      <p:pic>
        <p:nvPicPr>
          <p:cNvPr id="9" name="Picture 8"/>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3079506" y="2890401"/>
            <a:ext cx="2212574" cy="3634943"/>
          </a:xfrm>
          <a:prstGeom prst="rect">
            <a:avLst/>
          </a:prstGeom>
        </p:spPr>
      </p:pic>
    </p:spTree>
    <p:extLst>
      <p:ext uri="{BB962C8B-B14F-4D97-AF65-F5344CB8AC3E}">
        <p14:creationId xmlns:p14="http://schemas.microsoft.com/office/powerpoint/2010/main" val="2453074202"/>
      </p:ext>
    </p:extLst>
  </p:cSld>
  <p:clrMapOvr>
    <a:masterClrMapping/>
  </p:clrMapOvr>
  <p:transition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15.2 – Plans and Elevations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196752"/>
            <a:ext cx="5256584" cy="2677656"/>
          </a:xfrm>
          <a:prstGeom prst="rect">
            <a:avLst/>
          </a:prstGeom>
        </p:spPr>
        <p:txBody>
          <a:bodyPr wrap="square">
            <a:spAutoFit/>
          </a:bodyPr>
          <a:lstStyle/>
          <a:p>
            <a:pPr marL="342900" indent="-342900">
              <a:buClr>
                <a:srgbClr val="C00000"/>
              </a:buClr>
              <a:buFont typeface="+mj-lt"/>
              <a:buAutoNum type="arabicPeriod" startAt="9"/>
              <a:tabLst>
                <a:tab pos="800100" algn="l"/>
              </a:tabLst>
            </a:pPr>
            <a:r>
              <a:rPr lang="en-US" sz="2100" dirty="0">
                <a:latin typeface="Arial" panose="020B0604020202020204" pitchFamily="34" charset="0"/>
                <a:cs typeface="Arial" panose="020B0604020202020204" pitchFamily="34" charset="0"/>
              </a:rPr>
              <a:t>Here is a cuboid</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Draw an accurate diagram of</a:t>
            </a:r>
          </a:p>
          <a:p>
            <a:pPr marL="342900" lvl="1" indent="-342900">
              <a:buClr>
                <a:srgbClr val="C00000"/>
              </a:buClr>
              <a:buFont typeface="+mj-lt"/>
              <a:buAutoNum type="alphaLcPeriod"/>
            </a:pPr>
            <a:r>
              <a:rPr lang="en-US" sz="2100" dirty="0">
                <a:latin typeface="Arial" panose="020B0604020202020204" pitchFamily="34" charset="0"/>
                <a:cs typeface="Arial" panose="020B0604020202020204" pitchFamily="34" charset="0"/>
              </a:rPr>
              <a:t>t</a:t>
            </a:r>
            <a:r>
              <a:rPr lang="en-US" sz="2100" dirty="0" smtClean="0">
                <a:latin typeface="Arial" panose="020B0604020202020204" pitchFamily="34" charset="0"/>
                <a:cs typeface="Arial" panose="020B0604020202020204" pitchFamily="34" charset="0"/>
              </a:rPr>
              <a:t>he </a:t>
            </a:r>
            <a:r>
              <a:rPr lang="en-US" sz="2100" dirty="0">
                <a:latin typeface="Arial" panose="020B0604020202020204" pitchFamily="34" charset="0"/>
                <a:cs typeface="Arial" panose="020B0604020202020204" pitchFamily="34" charset="0"/>
              </a:rPr>
              <a:t>side elevation (shown by the arrow) </a:t>
            </a:r>
            <a:endParaRPr lang="en-US" sz="2100" dirty="0" smtClean="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plan view.</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55576" y="1628800"/>
            <a:ext cx="4176464" cy="122570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10" name="Group 9"/>
          <p:cNvGrpSpPr/>
          <p:nvPr/>
        </p:nvGrpSpPr>
        <p:grpSpPr>
          <a:xfrm>
            <a:off x="305905" y="3907266"/>
            <a:ext cx="5130191" cy="2617739"/>
            <a:chOff x="3483872" y="1063241"/>
            <a:chExt cx="5264592" cy="2617739"/>
          </a:xfrm>
        </p:grpSpPr>
        <p:sp>
          <p:nvSpPr>
            <p:cNvPr id="11" name="Round Diagonal Corner Rectangle 10"/>
            <p:cNvSpPr/>
            <p:nvPr/>
          </p:nvSpPr>
          <p:spPr>
            <a:xfrm>
              <a:off x="3491880" y="1063241"/>
              <a:ext cx="5256584" cy="261773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45408"/>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10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3563889" y="1593087"/>
              <a:ext cx="5095139" cy="2062103"/>
            </a:xfrm>
            <a:prstGeom prst="rect">
              <a:avLst/>
            </a:prstGeom>
          </p:spPr>
          <p:txBody>
            <a:bodyPr wrap="square">
              <a:spAutoFit/>
            </a:bodyPr>
            <a:lstStyle/>
            <a:p>
              <a:pPr>
                <a:spcAft>
                  <a:spcPts val="0"/>
                </a:spcAft>
                <a:tabLst>
                  <a:tab pos="4972050" algn="r"/>
                </a:tabLst>
              </a:pPr>
              <a:r>
                <a:rPr lang="en-US" sz="2000" dirty="0"/>
                <a:t>Here are the front elevation, side elevation and plan of a 3D shape</a:t>
              </a:r>
              <a:r>
                <a:rPr lang="en-US" sz="2000" dirty="0" smtClean="0"/>
                <a:t>.</a:t>
              </a:r>
              <a:br>
                <a:rPr lang="en-US" sz="2000" dirty="0" smtClean="0"/>
              </a:br>
              <a:r>
                <a:rPr lang="en-US" sz="2000" dirty="0" smtClean="0"/>
                <a:t/>
              </a:r>
              <a:br>
                <a:rPr lang="en-US" sz="2000" dirty="0" smtClean="0"/>
              </a:br>
              <a:r>
                <a:rPr lang="en-US" sz="2800" dirty="0" smtClean="0"/>
                <a:t/>
              </a:r>
              <a:br>
                <a:rPr lang="en-US" sz="2800" dirty="0" smtClean="0"/>
              </a:br>
              <a:endParaRPr lang="en-US" sz="2000" dirty="0"/>
            </a:p>
            <a:p>
              <a:pPr>
                <a:spcAft>
                  <a:spcPts val="0"/>
                </a:spcAft>
                <a:tabLst>
                  <a:tab pos="4972050" algn="r"/>
                </a:tabLst>
              </a:pPr>
              <a:r>
                <a:rPr lang="en-US" sz="2000" dirty="0" smtClean="0"/>
                <a:t>Draw </a:t>
              </a:r>
              <a:r>
                <a:rPr lang="en-US" sz="2000" dirty="0"/>
                <a:t>a sketch of the 3D shape. </a:t>
              </a:r>
              <a:r>
                <a:rPr lang="en-US" sz="2000" dirty="0" smtClean="0"/>
                <a:t>	</a:t>
              </a:r>
              <a:r>
                <a:rPr lang="en-US" sz="2000" b="1" dirty="0" smtClean="0"/>
                <a:t>(</a:t>
              </a:r>
              <a:r>
                <a:rPr lang="en-US" sz="2000" b="1" dirty="0"/>
                <a:t>2 marks)</a:t>
              </a:r>
            </a:p>
          </p:txBody>
        </p:sp>
      </p:grpSp>
      <p:pic>
        <p:nvPicPr>
          <p:cNvPr id="6" name="Picture 5"/>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1122770" y="5150761"/>
            <a:ext cx="3774311" cy="942535"/>
          </a:xfrm>
          <a:prstGeom prst="rect">
            <a:avLst/>
          </a:prstGeom>
        </p:spPr>
      </p:pic>
    </p:spTree>
    <p:extLst>
      <p:ext uri="{BB962C8B-B14F-4D97-AF65-F5344CB8AC3E}">
        <p14:creationId xmlns:p14="http://schemas.microsoft.com/office/powerpoint/2010/main" val="624721159"/>
      </p:ext>
    </p:extLst>
  </p:cSld>
  <p:clrMapOvr>
    <a:masterClrMapping/>
  </p:clrMapOvr>
  <p:transition advClick="0"/>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15.2 – Plans and Elevations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121</a:t>
            </a:r>
            <a:endParaRPr lang="en-GB" sz="1400" b="1" dirty="0">
              <a:latin typeface="Calibri" panose="020F0502020204030204" pitchFamily="34" charset="0"/>
            </a:endParaRPr>
          </a:p>
        </p:txBody>
      </p:sp>
      <p:sp>
        <p:nvSpPr>
          <p:cNvPr id="3" name="Rectangle 2"/>
          <p:cNvSpPr/>
          <p:nvPr/>
        </p:nvSpPr>
        <p:spPr>
          <a:xfrm>
            <a:off x="251520" y="1196752"/>
            <a:ext cx="5256584" cy="3416320"/>
          </a:xfrm>
          <a:prstGeom prst="rect">
            <a:avLst/>
          </a:prstGeom>
        </p:spPr>
        <p:txBody>
          <a:bodyPr wrap="square">
            <a:spAutoFit/>
          </a:bodyPr>
          <a:lstStyle/>
          <a:p>
            <a:pPr marL="457200" indent="-457200">
              <a:buClr>
                <a:srgbClr val="C00000"/>
              </a:buClr>
              <a:buFont typeface="+mj-lt"/>
              <a:buAutoNum type="arabicPeriod" startAt="11"/>
              <a:tabLst>
                <a:tab pos="800100" algn="l"/>
              </a:tabLst>
            </a:pPr>
            <a:r>
              <a:rPr lang="en-US" sz="2400" dirty="0">
                <a:latin typeface="Arial" panose="020B0604020202020204" pitchFamily="34" charset="0"/>
                <a:cs typeface="Arial" panose="020B0604020202020204" pitchFamily="34" charset="0"/>
              </a:rPr>
              <a:t>This diagram shows a building in the shape of a </a:t>
            </a:r>
            <a:r>
              <a:rPr lang="en-US" sz="2400" dirty="0" smtClean="0">
                <a:latin typeface="Arial" panose="020B0604020202020204" pitchFamily="34" charset="0"/>
                <a:cs typeface="Arial" panose="020B0604020202020204" pitchFamily="34" charset="0"/>
              </a:rPr>
              <a:t>prism.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a sketch of the plan view of the </a:t>
            </a:r>
            <a:r>
              <a:rPr lang="en-US" sz="2400" dirty="0" smtClean="0">
                <a:latin typeface="Arial" panose="020B0604020202020204" pitchFamily="34" charset="0"/>
                <a:cs typeface="Arial" panose="020B0604020202020204" pitchFamily="34" charset="0"/>
              </a:rPr>
              <a:t>building.</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Show </a:t>
            </a:r>
            <a:r>
              <a:rPr lang="en-US" sz="2400" dirty="0">
                <a:latin typeface="Arial" panose="020B0604020202020204" pitchFamily="34" charset="0"/>
                <a:cs typeface="Arial" panose="020B0604020202020204" pitchFamily="34" charset="0"/>
              </a:rPr>
              <a:t>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dimensions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the plan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your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sketch</a:t>
            </a:r>
            <a:r>
              <a:rPr lang="en-US" sz="24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12" name="Rectangle 11"/>
          <p:cNvSpPr/>
          <p:nvPr/>
        </p:nvSpPr>
        <p:spPr>
          <a:xfrm flipH="1">
            <a:off x="277539" y="4941168"/>
            <a:ext cx="5204539" cy="163121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Q11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Imagine you are flying over the building directly above it. When you look down, what shape do you see? The shape of the top of the building or the shape of the bottom?</a:t>
            </a:r>
          </a:p>
        </p:txBody>
      </p:sp>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555776" y="2708920"/>
            <a:ext cx="2903271" cy="2096805"/>
          </a:xfrm>
          <a:prstGeom prst="rect">
            <a:avLst/>
          </a:prstGeom>
        </p:spPr>
      </p:pic>
    </p:spTree>
    <p:extLst>
      <p:ext uri="{BB962C8B-B14F-4D97-AF65-F5344CB8AC3E}">
        <p14:creationId xmlns:p14="http://schemas.microsoft.com/office/powerpoint/2010/main" val="1145646895"/>
      </p:ext>
    </p:extLst>
  </p:cSld>
  <p:clrMapOvr>
    <a:masterClrMapping/>
  </p:clrMapOvr>
  <p:transition advClick="0"/>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4104456" cy="1815882"/>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800" dirty="0">
                <a:latin typeface="Arial" panose="020B0604020202020204" pitchFamily="34" charset="0"/>
                <a:cs typeface="Arial" panose="020B0604020202020204" pitchFamily="34" charset="0"/>
              </a:rPr>
              <a:t>Make an accurate drawing of triangle ABC using a ruler and protractor.</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5771" t="2594" r="3696" b="3921"/>
          <a:stretch/>
        </p:blipFill>
        <p:spPr>
          <a:xfrm>
            <a:off x="4283968" y="1268760"/>
            <a:ext cx="1218900" cy="1368153"/>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487648" y="3013839"/>
            <a:ext cx="4828335" cy="3511505"/>
          </a:xfrm>
          <a:prstGeom prst="rect">
            <a:avLst/>
          </a:prstGeom>
        </p:spPr>
      </p:pic>
    </p:spTree>
    <p:extLst>
      <p:ext uri="{BB962C8B-B14F-4D97-AF65-F5344CB8AC3E}">
        <p14:creationId xmlns:p14="http://schemas.microsoft.com/office/powerpoint/2010/main" val="3864224192"/>
      </p:ext>
    </p:extLst>
  </p:cSld>
  <p:clrMapOvr>
    <a:masterClrMapping/>
  </p:clrMapOvr>
  <p:transition advClick="0"/>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5256584" cy="3108543"/>
          </a:xfrm>
          <a:prstGeom prst="rect">
            <a:avLst/>
          </a:prstGeom>
        </p:spPr>
        <p:txBody>
          <a:bodyPr wrap="square">
            <a:spAutoFit/>
          </a:bodyPr>
          <a:lstStyle/>
          <a:p>
            <a:pPr marL="514350" indent="-514350">
              <a:buClr>
                <a:srgbClr val="C00000"/>
              </a:buClr>
              <a:buFont typeface="+mj-lt"/>
              <a:buAutoNum type="arabicPeriod" startAt="2"/>
              <a:tabLst>
                <a:tab pos="800100" algn="l"/>
              </a:tabLst>
            </a:pPr>
            <a:r>
              <a:rPr lang="en-US" sz="2800" dirty="0">
                <a:latin typeface="Arial" panose="020B0604020202020204" pitchFamily="34" charset="0"/>
                <a:cs typeface="Arial" panose="020B0604020202020204" pitchFamily="34" charset="0"/>
              </a:rPr>
              <a:t>Make an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accurate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drawing </a:t>
            </a:r>
            <a:r>
              <a:rPr lang="en-US" sz="2800" dirty="0">
                <a:latin typeface="Arial" panose="020B0604020202020204" pitchFamily="34" charset="0"/>
                <a:cs typeface="Arial" panose="020B0604020202020204" pitchFamily="34" charset="0"/>
              </a:rPr>
              <a:t>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triangle PQR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using a </a:t>
            </a:r>
            <a:r>
              <a:rPr lang="en-US" sz="2800" dirty="0">
                <a:latin typeface="Arial" panose="020B0604020202020204" pitchFamily="34" charset="0"/>
                <a:cs typeface="Arial" panose="020B0604020202020204" pitchFamily="34" charset="0"/>
              </a:rPr>
              <a:t>ruler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and </a:t>
            </a: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protractor</a:t>
            </a:r>
            <a:r>
              <a:rPr lang="en-US" sz="28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8" name="Rectangle 7"/>
          <p:cNvSpPr/>
          <p:nvPr/>
        </p:nvSpPr>
        <p:spPr>
          <a:xfrm flipH="1">
            <a:off x="277539" y="4278575"/>
            <a:ext cx="5204539" cy="224676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Start by drawing and labelling the line PQ, and then mark the angle RPQ from point P using a protractor. Next, accurately draw the line PR from P through the marked point and label the end of this line R. Finally, join Q and R with a straight line to complete your triangle.</a:t>
            </a:r>
          </a:p>
        </p:txBody>
      </p:sp>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131840" y="1268760"/>
            <a:ext cx="2350238" cy="2751986"/>
          </a:xfrm>
          <a:prstGeom prst="rect">
            <a:avLst/>
          </a:prstGeom>
        </p:spPr>
      </p:pic>
    </p:spTree>
    <p:extLst>
      <p:ext uri="{BB962C8B-B14F-4D97-AF65-F5344CB8AC3E}">
        <p14:creationId xmlns:p14="http://schemas.microsoft.com/office/powerpoint/2010/main" val="1302639811"/>
      </p:ext>
    </p:extLst>
  </p:cSld>
  <p:clrMapOvr>
    <a:masterClrMapping/>
  </p:clrMapOvr>
  <p:transition advClick="0"/>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11" name="Group 10"/>
          <p:cNvGrpSpPr/>
          <p:nvPr/>
        </p:nvGrpSpPr>
        <p:grpSpPr>
          <a:xfrm>
            <a:off x="305905" y="1268760"/>
            <a:ext cx="5130191" cy="5409311"/>
            <a:chOff x="3483872" y="1089031"/>
            <a:chExt cx="5264592" cy="5409311"/>
          </a:xfrm>
        </p:grpSpPr>
        <p:sp>
          <p:nvSpPr>
            <p:cNvPr id="12" name="Round Diagonal Corner Rectangle 11"/>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 Diagonal Corner Rectangle 12"/>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4" name="Rectangle 13"/>
            <p:cNvSpPr/>
            <p:nvPr/>
          </p:nvSpPr>
          <p:spPr>
            <a:xfrm>
              <a:off x="3563889" y="1666250"/>
              <a:ext cx="5095139" cy="4832092"/>
            </a:xfrm>
            <a:prstGeom prst="rect">
              <a:avLst/>
            </a:prstGeom>
          </p:spPr>
          <p:txBody>
            <a:bodyPr wrap="square">
              <a:spAutoFit/>
            </a:bodyPr>
            <a:lstStyle/>
            <a:p>
              <a:pPr>
                <a:spcAft>
                  <a:spcPts val="0"/>
                </a:spcAft>
                <a:tabLst>
                  <a:tab pos="4972050" algn="r"/>
                </a:tabLst>
              </a:pPr>
              <a:r>
                <a:rPr lang="en-US" sz="2800" dirty="0"/>
                <a:t>The diagram shows a sketch of isosceles triangle XYZ</a:t>
              </a:r>
              <a:r>
                <a:rPr lang="en-US" sz="2800" dirty="0" smtClean="0"/>
                <a:t>.</a:t>
              </a:r>
              <a:br>
                <a:rPr lang="en-US" sz="2800" dirty="0" smtClean="0"/>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r>
                <a:rPr lang="en-US" sz="2000" dirty="0" smtClean="0"/>
                <a:t/>
              </a:r>
              <a:br>
                <a:rPr lang="en-US" sz="2000" dirty="0" smtClean="0"/>
              </a:br>
              <a:endParaRPr lang="en-US" sz="2800" dirty="0"/>
            </a:p>
            <a:p>
              <a:pPr marL="457200" indent="-457200">
                <a:spcAft>
                  <a:spcPts val="0"/>
                </a:spcAft>
                <a:buClr>
                  <a:srgbClr val="C00000"/>
                </a:buClr>
                <a:buFont typeface="+mj-lt"/>
                <a:buAutoNum type="alphaLcPeriod"/>
                <a:tabLst>
                  <a:tab pos="4972050" algn="r"/>
                </a:tabLst>
              </a:pPr>
              <a:r>
                <a:rPr lang="en-US" sz="2800" dirty="0" smtClean="0"/>
                <a:t>Make </a:t>
              </a:r>
              <a:r>
                <a:rPr lang="en-US" sz="2800" dirty="0"/>
                <a:t>an accurate drawing </a:t>
              </a:r>
              <a:r>
                <a:rPr lang="en-US" sz="2800" dirty="0" smtClean="0"/>
                <a:t>of triangle </a:t>
              </a:r>
              <a:r>
                <a:rPr lang="en-US" sz="2800" dirty="0"/>
                <a:t>XYZ. </a:t>
              </a:r>
              <a:r>
                <a:rPr lang="en-US" sz="2800" dirty="0" smtClean="0"/>
                <a:t>	</a:t>
              </a:r>
              <a:r>
                <a:rPr lang="en-US" sz="2800" b="1" dirty="0" smtClean="0"/>
                <a:t>(</a:t>
              </a:r>
              <a:r>
                <a:rPr lang="en-US" sz="2800" b="1" dirty="0"/>
                <a:t>2 marks)</a:t>
              </a:r>
            </a:p>
            <a:p>
              <a:pPr marL="457200" indent="-457200">
                <a:spcAft>
                  <a:spcPts val="0"/>
                </a:spcAft>
                <a:buClr>
                  <a:srgbClr val="C00000"/>
                </a:buClr>
                <a:buFont typeface="+mj-lt"/>
                <a:buAutoNum type="alphaLcPeriod"/>
                <a:tabLst>
                  <a:tab pos="4972050" algn="r"/>
                </a:tabLst>
              </a:pPr>
              <a:r>
                <a:rPr lang="en-US" sz="2800" dirty="0" smtClean="0"/>
                <a:t>Measure </a:t>
              </a:r>
              <a:r>
                <a:rPr lang="en-US" sz="2800" dirty="0"/>
                <a:t>the length of side YZ. </a:t>
              </a:r>
              <a:r>
                <a:rPr lang="en-US" sz="2800" dirty="0" smtClean="0"/>
                <a:t>	</a:t>
              </a:r>
              <a:r>
                <a:rPr lang="en-US" sz="2800" b="1" dirty="0" smtClean="0"/>
                <a:t>(</a:t>
              </a:r>
              <a:r>
                <a:rPr lang="en-US" sz="2800" b="1" dirty="0"/>
                <a:t>1 mark)</a:t>
              </a:r>
            </a:p>
          </p:txBody>
        </p:sp>
      </p:grpSp>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719572" y="2780928"/>
            <a:ext cx="4428492" cy="1950645"/>
          </a:xfrm>
          <a:prstGeom prst="rect">
            <a:avLst/>
          </a:prstGeom>
        </p:spPr>
      </p:pic>
    </p:spTree>
    <p:extLst>
      <p:ext uri="{BB962C8B-B14F-4D97-AF65-F5344CB8AC3E}">
        <p14:creationId xmlns:p14="http://schemas.microsoft.com/office/powerpoint/2010/main" val="529386064"/>
      </p:ext>
    </p:extLst>
  </p:cSld>
  <p:clrMapOvr>
    <a:masterClrMapping/>
  </p:clrMapOvr>
  <p:transition advClick="0"/>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startAt="4"/>
              <a:tabLst>
                <a:tab pos="80010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a:t>
            </a:r>
            <a:r>
              <a:rPr lang="en-US" sz="2200" dirty="0">
                <a:solidFill>
                  <a:srgbClr val="C00000"/>
                </a:solidFill>
                <a:latin typeface="Arial" panose="020B0604020202020204" pitchFamily="34" charset="0"/>
                <a:cs typeface="Arial" panose="020B0604020202020204" pitchFamily="34" charset="0"/>
              </a:rPr>
              <a:t>a</a:t>
            </a:r>
            <a:r>
              <a:rPr lang="en-US" sz="2200" dirty="0">
                <a:latin typeface="Arial" panose="020B0604020202020204" pitchFamily="34" charset="0"/>
                <a:cs typeface="Arial" panose="020B0604020202020204" pitchFamily="34" charset="0"/>
              </a:rPr>
              <a:t> Which of these five triangles are ASA triangles and which are SAS triangles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pPr>
            <a:r>
              <a:rPr lang="en-US" sz="2200" dirty="0" smtClean="0">
                <a:latin typeface="Arial" panose="020B0604020202020204" pitchFamily="34" charset="0"/>
                <a:cs typeface="Arial" panose="020B0604020202020204" pitchFamily="34" charset="0"/>
              </a:rPr>
              <a:t>Make </a:t>
            </a:r>
            <a:r>
              <a:rPr lang="en-US" sz="2200" dirty="0">
                <a:latin typeface="Arial" panose="020B0604020202020204" pitchFamily="34" charset="0"/>
                <a:cs typeface="Arial" panose="020B0604020202020204" pitchFamily="34" charset="0"/>
              </a:rPr>
              <a:t>accurate drawings of all the triangles using a ruler and protractor, </a:t>
            </a:r>
            <a:endParaRPr lang="en-US" sz="22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startAt="2"/>
            </a:pPr>
            <a:r>
              <a:rPr lang="en-US" sz="2200" dirty="0" smtClean="0">
                <a:latin typeface="Arial" panose="020B0604020202020204" pitchFamily="34" charset="0"/>
                <a:cs typeface="Arial" panose="020B0604020202020204" pitchFamily="34" charset="0"/>
              </a:rPr>
              <a:t>Which </a:t>
            </a:r>
            <a:r>
              <a:rPr lang="en-US" sz="2200" dirty="0">
                <a:latin typeface="Arial" panose="020B0604020202020204" pitchFamily="34" charset="0"/>
                <a:cs typeface="Arial" panose="020B0604020202020204" pitchFamily="34" charset="0"/>
              </a:rPr>
              <a:t>two triangles are congruent</a:t>
            </a:r>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262487" y="2018773"/>
            <a:ext cx="3245617" cy="2861266"/>
          </a:xfrm>
          <a:prstGeom prst="rect">
            <a:avLst/>
          </a:prstGeom>
        </p:spPr>
      </p:pic>
    </p:spTree>
    <p:extLst>
      <p:ext uri="{BB962C8B-B14F-4D97-AF65-F5344CB8AC3E}">
        <p14:creationId xmlns:p14="http://schemas.microsoft.com/office/powerpoint/2010/main" val="2614219074"/>
      </p:ext>
    </p:extLst>
  </p:cSld>
  <p:clrMapOvr>
    <a:masterClrMapping/>
  </p:clrMapOvr>
  <p:transition advClick="0"/>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5256584" cy="5262979"/>
          </a:xfrm>
          <a:prstGeom prst="rect">
            <a:avLst/>
          </a:prstGeom>
        </p:spPr>
        <p:txBody>
          <a:bodyPr wrap="square">
            <a:spAutoFit/>
          </a:bodyPr>
          <a:lstStyle/>
          <a:p>
            <a:pPr marL="514350" indent="-514350">
              <a:buClr>
                <a:srgbClr val="C00000"/>
              </a:buClr>
              <a:buFont typeface="+mj-lt"/>
              <a:buAutoNum type="arabicPeriod" startAt="5"/>
              <a:tabLst>
                <a:tab pos="800100" algn="l"/>
              </a:tabLst>
            </a:pPr>
            <a:r>
              <a:rPr lang="en-US" sz="2800" dirty="0" smtClean="0">
                <a:latin typeface="Arial" panose="020B0604020202020204" pitchFamily="34" charset="0"/>
                <a:cs typeface="Arial" panose="020B0604020202020204" pitchFamily="34" charset="0"/>
              </a:rPr>
              <a:t>Make </a:t>
            </a:r>
            <a:r>
              <a:rPr lang="en-US" sz="2800" dirty="0">
                <a:latin typeface="Arial" panose="020B0604020202020204" pitchFamily="34" charset="0"/>
                <a:cs typeface="Arial" panose="020B0604020202020204" pitchFamily="34" charset="0"/>
              </a:rPr>
              <a:t>an accurate drawing of triangle ABC using a </a:t>
            </a:r>
            <a:r>
              <a:rPr lang="en-US" sz="2800" dirty="0" smtClean="0">
                <a:latin typeface="Arial" panose="020B0604020202020204" pitchFamily="34" charset="0"/>
                <a:cs typeface="Arial" panose="020B0604020202020204" pitchFamily="34" charset="0"/>
              </a:rPr>
              <a:t>ruler and </a:t>
            </a:r>
            <a:r>
              <a:rPr lang="en-US" sz="2800" dirty="0">
                <a:latin typeface="Arial" panose="020B0604020202020204" pitchFamily="34" charset="0"/>
                <a:cs typeface="Arial" panose="020B0604020202020204" pitchFamily="34" charset="0"/>
              </a:rPr>
              <a:t>pair of A compasses</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5"/>
              <a:tabLst>
                <a:tab pos="800100" algn="l"/>
              </a:tabLst>
            </a:pPr>
            <a:r>
              <a:rPr lang="en-US" sz="2800" dirty="0" smtClean="0">
                <a:latin typeface="Arial" panose="020B0604020202020204" pitchFamily="34" charset="0"/>
                <a:cs typeface="Arial" panose="020B0604020202020204" pitchFamily="34" charset="0"/>
              </a:rPr>
              <a:t>Use </a:t>
            </a:r>
            <a:r>
              <a:rPr lang="en-US" sz="2800" dirty="0">
                <a:latin typeface="Arial" panose="020B0604020202020204" pitchFamily="34" charset="0"/>
                <a:cs typeface="Arial" panose="020B0604020202020204" pitchFamily="34" charset="0"/>
              </a:rPr>
              <a:t>compasses and a ruler to draw an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accurate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diagram </a:t>
            </a:r>
            <a:r>
              <a:rPr lang="en-US" sz="2800" dirty="0">
                <a:latin typeface="Arial" panose="020B0604020202020204" pitchFamily="34" charset="0"/>
                <a:cs typeface="Arial" panose="020B0604020202020204" pitchFamily="34" charset="0"/>
              </a:rPr>
              <a:t>of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this </a:t>
            </a:r>
            <a:r>
              <a:rPr lang="en-US" sz="2800" dirty="0">
                <a:latin typeface="Arial" panose="020B0604020202020204" pitchFamily="34" charset="0"/>
                <a:cs typeface="Arial" panose="020B0604020202020204" pitchFamily="34" charset="0"/>
              </a:rPr>
              <a:t>sketch</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007604" y="2564905"/>
            <a:ext cx="3420380" cy="1623232"/>
          </a:xfrm>
          <a:prstGeom prst="rect">
            <a:avLst/>
          </a:prstGeom>
        </p:spPr>
      </p:pic>
      <p:pic>
        <p:nvPicPr>
          <p:cNvPr id="7" name="Picture 6"/>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882058" y="4737236"/>
            <a:ext cx="2626046" cy="1860116"/>
          </a:xfrm>
          <a:prstGeom prst="rect">
            <a:avLst/>
          </a:prstGeom>
        </p:spPr>
      </p:pic>
    </p:spTree>
    <p:extLst>
      <p:ext uri="{BB962C8B-B14F-4D97-AF65-F5344CB8AC3E}">
        <p14:creationId xmlns:p14="http://schemas.microsoft.com/office/powerpoint/2010/main" val="1460935328"/>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104</a:t>
            </a:r>
            <a:endParaRPr lang="en-GB" sz="1400" b="1" dirty="0">
              <a:latin typeface="Calibri" panose="020F0502020204030204" pitchFamily="34" charset="0"/>
            </a:endParaRPr>
          </a:p>
        </p:txBody>
      </p:sp>
      <p:sp>
        <p:nvSpPr>
          <p:cNvPr id="3" name="Rectangle 2"/>
          <p:cNvSpPr/>
          <p:nvPr/>
        </p:nvSpPr>
        <p:spPr>
          <a:xfrm>
            <a:off x="251520" y="1196752"/>
            <a:ext cx="5256584" cy="4893647"/>
          </a:xfrm>
          <a:prstGeom prst="rect">
            <a:avLst/>
          </a:prstGeom>
        </p:spPr>
        <p:txBody>
          <a:bodyPr wrap="square">
            <a:spAutoFit/>
          </a:bodyPr>
          <a:lstStyle/>
          <a:p>
            <a:pPr marL="566738" indent="-566738">
              <a:buClr>
                <a:srgbClr val="C00000"/>
              </a:buClr>
              <a:buFont typeface="+mj-lt"/>
              <a:buAutoNum type="arabicPeriod" startAt="12"/>
              <a:tabLst>
                <a:tab pos="804863"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A 2-character password is made up of a vowel followed by a single digit, </a:t>
            </a:r>
            <a:endParaRPr lang="en-US" sz="2400" dirty="0" smtClean="0">
              <a:latin typeface="Arial" panose="020B0604020202020204" pitchFamily="34" charset="0"/>
              <a:cs typeface="Arial" panose="020B0604020202020204" pitchFamily="34" charset="0"/>
            </a:endParaRPr>
          </a:p>
          <a:p>
            <a:pPr marL="914400" lvl="1" indent="-347663">
              <a:buClr>
                <a:srgbClr val="C00000"/>
              </a:buClr>
              <a:buFont typeface="+mj-lt"/>
              <a:buAutoNum type="alphaLcPeriod"/>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possible combinations are </a:t>
            </a:r>
            <a:r>
              <a:rPr lang="en-US" sz="2400" dirty="0" smtClean="0">
                <a:latin typeface="Arial" panose="020B0604020202020204" pitchFamily="34" charset="0"/>
                <a:cs typeface="Arial" panose="020B0604020202020204" pitchFamily="34" charset="0"/>
              </a:rPr>
              <a:t>there?</a:t>
            </a:r>
          </a:p>
          <a:p>
            <a:pPr marL="914400" lvl="1" indent="-347663">
              <a:buClr>
                <a:srgbClr val="C00000"/>
              </a:buClr>
              <a:buFont typeface="+mj-lt"/>
              <a:buAutoNum type="alphaLcPeriod"/>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probability of someone getting the password right first time by </a:t>
            </a:r>
            <a:r>
              <a:rPr lang="en-US" sz="2400" dirty="0" smtClean="0">
                <a:latin typeface="Arial" panose="020B0604020202020204" pitchFamily="34" charset="0"/>
                <a:cs typeface="Arial" panose="020B0604020202020204" pitchFamily="34" charset="0"/>
              </a:rPr>
              <a:t>chance?</a:t>
            </a:r>
          </a:p>
          <a:p>
            <a:pPr marL="914400" lvl="1" indent="-347663">
              <a:buClr>
                <a:srgbClr val="C00000"/>
              </a:buClr>
              <a:buFont typeface="+mj-lt"/>
              <a:buAutoNum type="alphaLcPeriod"/>
            </a:pPr>
            <a:r>
              <a:rPr lang="en-US" sz="2400" dirty="0" smtClean="0">
                <a:latin typeface="Arial" panose="020B0604020202020204" pitchFamily="34" charset="0"/>
                <a:cs typeface="Arial" panose="020B0604020202020204" pitchFamily="34" charset="0"/>
              </a:rPr>
              <a:t>It </a:t>
            </a:r>
            <a:r>
              <a:rPr lang="en-US" sz="2400" dirty="0">
                <a:latin typeface="Arial" panose="020B0604020202020204" pitchFamily="34" charset="0"/>
                <a:cs typeface="Arial" panose="020B0604020202020204" pitchFamily="34" charset="0"/>
              </a:rPr>
              <a:t>is known that the password does not contain an 0 or a U. What is the probability of someone getting the password right first time by chance?</a:t>
            </a:r>
            <a:endParaRPr lang="en-US" sz="24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957701407"/>
      </p:ext>
    </p:extLst>
  </p:cSld>
  <p:clrMapOvr>
    <a:masterClrMapping/>
  </p:clrMapOvr>
  <p:transition advClick="0"/>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5256584" cy="3970318"/>
          </a:xfrm>
          <a:prstGeom prst="rect">
            <a:avLst/>
          </a:prstGeom>
        </p:spPr>
        <p:txBody>
          <a:bodyPr wrap="square">
            <a:spAutoFit/>
          </a:bodyPr>
          <a:lstStyle/>
          <a:p>
            <a:pPr marL="514350" indent="-514350">
              <a:buClr>
                <a:srgbClr val="C00000"/>
              </a:buClr>
              <a:buFont typeface="+mj-lt"/>
              <a:buAutoNum type="arabicPeriod" startAt="7"/>
              <a:tabLst>
                <a:tab pos="800100" algn="l"/>
              </a:tabLst>
            </a:pPr>
            <a:r>
              <a:rPr lang="en-US" sz="2800" dirty="0">
                <a:latin typeface="Arial" panose="020B0604020202020204" pitchFamily="34" charset="0"/>
                <a:cs typeface="Arial" panose="020B0604020202020204" pitchFamily="34" charset="0"/>
              </a:rPr>
              <a:t>Make an accurate drawing of an isosceles triangle with two sides of length 4cm and one side of length 6cm.</a:t>
            </a:r>
          </a:p>
          <a:p>
            <a:pPr marL="514350" indent="-514350">
              <a:buClr>
                <a:srgbClr val="C00000"/>
              </a:buClr>
              <a:buFont typeface="+mj-lt"/>
              <a:buAutoNum type="arabicPeriod" startAt="7"/>
              <a:tabLst>
                <a:tab pos="914400" algn="l"/>
              </a:tabLst>
            </a:pPr>
            <a:r>
              <a:rPr lang="en-US" sz="2800" dirty="0" smtClean="0">
                <a:solidFill>
                  <a:srgbClr val="C00000"/>
                </a:solidFill>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Make </a:t>
            </a:r>
            <a:r>
              <a:rPr lang="en-US" sz="2800" dirty="0">
                <a:latin typeface="Arial" panose="020B0604020202020204" pitchFamily="34" charset="0"/>
                <a:cs typeface="Arial" panose="020B0604020202020204" pitchFamily="34" charset="0"/>
              </a:rPr>
              <a:t>an accurate </a:t>
            </a:r>
            <a:r>
              <a:rPr lang="en-US" sz="2800" dirty="0" smtClean="0">
                <a:latin typeface="Arial" panose="020B0604020202020204" pitchFamily="34" charset="0"/>
                <a:cs typeface="Arial" panose="020B0604020202020204" pitchFamily="34" charset="0"/>
              </a:rPr>
              <a:t>n 	drawing </a:t>
            </a:r>
            <a:r>
              <a:rPr lang="en-US" sz="2800" dirty="0">
                <a:latin typeface="Arial" panose="020B0604020202020204" pitchFamily="34" charset="0"/>
                <a:cs typeface="Arial" panose="020B0604020202020204" pitchFamily="34" charset="0"/>
              </a:rPr>
              <a:t>of triangle </a:t>
            </a:r>
            <a:r>
              <a:rPr lang="en-US" sz="2800" dirty="0" smtClean="0">
                <a:latin typeface="Arial" panose="020B0604020202020204" pitchFamily="34" charset="0"/>
                <a:cs typeface="Arial" panose="020B0604020202020204" pitchFamily="34" charset="0"/>
              </a:rPr>
              <a:t>LMN.</a:t>
            </a:r>
            <a:br>
              <a:rPr lang="en-US" sz="2800" dirty="0" smtClean="0">
                <a:latin typeface="Arial" panose="020B0604020202020204" pitchFamily="34" charset="0"/>
                <a:cs typeface="Arial" panose="020B0604020202020204" pitchFamily="34" charset="0"/>
              </a:rPr>
            </a:br>
            <a:r>
              <a:rPr lang="en-US" sz="2800" dirty="0" smtClean="0">
                <a:solidFill>
                  <a:srgbClr val="C00000"/>
                </a:solidFill>
                <a:latin typeface="Arial" panose="020B0604020202020204" pitchFamily="34" charset="0"/>
                <a:cs typeface="Arial" panose="020B0604020202020204" pitchFamily="34" charset="0"/>
              </a:rPr>
              <a:t>b</a:t>
            </a:r>
            <a:r>
              <a:rPr lang="en-US" sz="2800" dirty="0" smtClean="0">
                <a:latin typeface="Arial" panose="020B0604020202020204" pitchFamily="34" charset="0"/>
                <a:cs typeface="Arial" panose="020B0604020202020204" pitchFamily="34" charset="0"/>
              </a:rPr>
              <a:t> 	How </a:t>
            </a:r>
            <a:r>
              <a:rPr lang="en-US" sz="2800" dirty="0">
                <a:latin typeface="Arial" panose="020B0604020202020204" pitchFamily="34" charset="0"/>
                <a:cs typeface="Arial" panose="020B0604020202020204" pitchFamily="34" charset="0"/>
              </a:rPr>
              <a:t>long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is </a:t>
            </a:r>
            <a:r>
              <a:rPr lang="en-US" sz="2800" dirty="0">
                <a:latin typeface="Arial" panose="020B0604020202020204" pitchFamily="34" charset="0"/>
                <a:cs typeface="Arial" panose="020B0604020202020204" pitchFamily="34" charset="0"/>
              </a:rPr>
              <a:t>side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LM</a:t>
            </a:r>
            <a:r>
              <a:rPr lang="en-US" sz="28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888789" y="4149080"/>
            <a:ext cx="2619315" cy="2448272"/>
          </a:xfrm>
          <a:prstGeom prst="rect">
            <a:avLst/>
          </a:prstGeom>
        </p:spPr>
      </p:pic>
    </p:spTree>
    <p:extLst>
      <p:ext uri="{BB962C8B-B14F-4D97-AF65-F5344CB8AC3E}">
        <p14:creationId xmlns:p14="http://schemas.microsoft.com/office/powerpoint/2010/main" val="2958893978"/>
      </p:ext>
    </p:extLst>
  </p:cSld>
  <p:clrMapOvr>
    <a:masterClrMapping/>
  </p:clrMapOvr>
  <p:transition advClick="0"/>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15.3 </a:t>
            </a:r>
            <a:r>
              <a:rPr lang="en-GB" sz="4000" dirty="0"/>
              <a:t>– </a:t>
            </a:r>
            <a:r>
              <a:rPr lang="en-GB" sz="4000" dirty="0" smtClean="0"/>
              <a:t>Accurate Drawings 1</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122</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514350" indent="-514350">
              <a:buClr>
                <a:srgbClr val="C00000"/>
              </a:buClr>
              <a:buFont typeface="+mj-lt"/>
              <a:buAutoNum type="arabicPeriod" startAt="9"/>
              <a:tabLst>
                <a:tab pos="800100" algn="l"/>
              </a:tabLst>
            </a:pPr>
            <a:r>
              <a:rPr lang="en-US" sz="2800" b="1" dirty="0">
                <a:solidFill>
                  <a:srgbClr val="FF0000"/>
                </a:solidFill>
                <a:latin typeface="Arial" panose="020B0604020202020204" pitchFamily="34" charset="0"/>
                <a:cs typeface="Arial" panose="020B0604020202020204" pitchFamily="34" charset="0"/>
              </a:rPr>
              <a:t>R</a:t>
            </a:r>
            <a:r>
              <a:rPr lang="en-US" sz="2800" dirty="0">
                <a:latin typeface="Arial" panose="020B0604020202020204" pitchFamily="34" charset="0"/>
                <a:cs typeface="Arial" panose="020B0604020202020204" pitchFamily="34" charset="0"/>
              </a:rPr>
              <a:t> Here is a sketch of an RHS triangle and an SSS triangle</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
            </a:r>
            <a:br>
              <a:rPr lang="en-US" sz="4000" dirty="0" smtClean="0">
                <a:latin typeface="Arial" panose="020B0604020202020204" pitchFamily="34" charset="0"/>
                <a:cs typeface="Arial" panose="020B0604020202020204" pitchFamily="34" charset="0"/>
              </a:rPr>
            </a:b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00100" algn="l"/>
              </a:tabLst>
            </a:pPr>
            <a:r>
              <a:rPr lang="en-US" sz="2800" dirty="0">
                <a:latin typeface="Arial" panose="020B0604020202020204" pitchFamily="34" charset="0"/>
                <a:cs typeface="Arial" panose="020B0604020202020204" pitchFamily="34" charset="0"/>
              </a:rPr>
              <a:t>Construct the two triangles shown, </a:t>
            </a:r>
            <a:endParaRPr lang="en-US" sz="2800" dirty="0" smtClean="0">
              <a:latin typeface="Arial" panose="020B0604020202020204" pitchFamily="34" charset="0"/>
              <a:cs typeface="Arial" panose="020B0604020202020204" pitchFamily="34" charset="0"/>
            </a:endParaRPr>
          </a:p>
          <a:p>
            <a:pPr marL="971550" lvl="1" indent="-514350">
              <a:buClr>
                <a:srgbClr val="C00000"/>
              </a:buClr>
              <a:buFont typeface="+mj-lt"/>
              <a:buAutoNum type="alphaLcPeriod"/>
              <a:tabLst>
                <a:tab pos="800100" algn="l"/>
              </a:tabLst>
            </a:pPr>
            <a:r>
              <a:rPr lang="en-US" sz="2800" dirty="0" smtClean="0">
                <a:latin typeface="Arial" panose="020B0604020202020204" pitchFamily="34" charset="0"/>
                <a:cs typeface="Arial" panose="020B0604020202020204" pitchFamily="34" charset="0"/>
              </a:rPr>
              <a:t>Are </a:t>
            </a:r>
            <a:r>
              <a:rPr lang="en-US" sz="2800" dirty="0">
                <a:latin typeface="Arial" panose="020B0604020202020204" pitchFamily="34" charset="0"/>
                <a:cs typeface="Arial" panose="020B0604020202020204" pitchFamily="34" charset="0"/>
              </a:rPr>
              <a:t>the triangles congruent?</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950670" y="2562153"/>
            <a:ext cx="4227993" cy="2246118"/>
          </a:xfrm>
          <a:prstGeom prst="rect">
            <a:avLst/>
          </a:prstGeom>
        </p:spPr>
      </p:pic>
    </p:spTree>
    <p:extLst>
      <p:ext uri="{BB962C8B-B14F-4D97-AF65-F5344CB8AC3E}">
        <p14:creationId xmlns:p14="http://schemas.microsoft.com/office/powerpoint/2010/main" val="1636994496"/>
      </p:ext>
    </p:extLst>
  </p:cSld>
  <p:clrMapOvr>
    <a:masterClrMapping/>
  </p:clrMapOvr>
  <p:transition advClick="0"/>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123</a:t>
            </a:r>
            <a:endParaRPr lang="en-GB" sz="1400" b="1" dirty="0">
              <a:latin typeface="Calibri" panose="020F0502020204030204" pitchFamily="34" charset="0"/>
            </a:endParaRPr>
          </a:p>
        </p:txBody>
      </p:sp>
      <p:sp>
        <p:nvSpPr>
          <p:cNvPr id="3" name="Rectangle 2"/>
          <p:cNvSpPr/>
          <p:nvPr/>
        </p:nvSpPr>
        <p:spPr>
          <a:xfrm>
            <a:off x="251520" y="1196752"/>
            <a:ext cx="5256584" cy="5324535"/>
          </a:xfrm>
          <a:prstGeom prst="rect">
            <a:avLst/>
          </a:prstGeom>
        </p:spPr>
        <p:txBody>
          <a:bodyPr wrap="square">
            <a:spAutoFit/>
          </a:bodyPr>
          <a:lstStyle/>
          <a:p>
            <a:pPr marL="400050" indent="-400050">
              <a:buClr>
                <a:srgbClr val="C00000"/>
              </a:buClr>
              <a:buFont typeface="+mj-lt"/>
              <a:buAutoNum type="arabicPeriod"/>
              <a:tabLst>
                <a:tab pos="800100" algn="l"/>
              </a:tabLst>
            </a:pPr>
            <a:r>
              <a:rPr lang="en-US" sz="2000" dirty="0">
                <a:latin typeface="Arial" panose="020B0604020202020204" pitchFamily="34" charset="0"/>
                <a:cs typeface="Arial" panose="020B0604020202020204" pitchFamily="34" charset="0"/>
              </a:rPr>
              <a:t>On a scale drawing, 1 cm represents 5 miles, </a:t>
            </a:r>
            <a:endParaRPr lang="en-US" sz="20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tabLst>
                <a:tab pos="8001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line length on the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drawing represents</a:t>
            </a:r>
            <a:endParaRPr lang="en-US" sz="2000" dirty="0">
              <a:latin typeface="Arial" panose="020B0604020202020204" pitchFamily="34" charset="0"/>
              <a:cs typeface="Arial" panose="020B0604020202020204" pitchFamily="34" charset="0"/>
            </a:endParaRPr>
          </a:p>
          <a:p>
            <a:pPr marL="1257300" lvl="2" indent="-514350">
              <a:buClr>
                <a:srgbClr val="C00000"/>
              </a:buClr>
              <a:buFont typeface="+mj-lt"/>
              <a:buAutoNum type="romanLcPeriod"/>
              <a:tabLst>
                <a:tab pos="800100" algn="l"/>
              </a:tabLst>
            </a:pPr>
            <a:r>
              <a:rPr lang="en-US" sz="2000" dirty="0" smtClean="0">
                <a:latin typeface="Arial" panose="020B0604020202020204" pitchFamily="34" charset="0"/>
                <a:cs typeface="Arial" panose="020B0604020202020204" pitchFamily="34" charset="0"/>
              </a:rPr>
              <a:t>10 </a:t>
            </a:r>
            <a:r>
              <a:rPr lang="en-US" sz="2000" dirty="0">
                <a:latin typeface="Arial" panose="020B0604020202020204" pitchFamily="34" charset="0"/>
                <a:cs typeface="Arial" panose="020B0604020202020204" pitchFamily="34" charset="0"/>
              </a:rPr>
              <a:t>miles</a:t>
            </a:r>
          </a:p>
          <a:p>
            <a:pPr marL="1257300" lvl="2" indent="-514350">
              <a:buClr>
                <a:srgbClr val="C00000"/>
              </a:buClr>
              <a:buFont typeface="+mj-lt"/>
              <a:buAutoNum type="romanLcPeriod"/>
              <a:tabLst>
                <a:tab pos="800100" algn="l"/>
              </a:tabLst>
            </a:pPr>
            <a:r>
              <a:rPr lang="en-US" sz="2000" dirty="0" smtClean="0">
                <a:latin typeface="Arial" panose="020B0604020202020204" pitchFamily="34" charset="0"/>
                <a:cs typeface="Arial" panose="020B0604020202020204" pitchFamily="34" charset="0"/>
              </a:rPr>
              <a:t>14 </a:t>
            </a:r>
            <a:r>
              <a:rPr lang="en-US" sz="2000" dirty="0">
                <a:latin typeface="Arial" panose="020B0604020202020204" pitchFamily="34" charset="0"/>
                <a:cs typeface="Arial" panose="020B0604020202020204" pitchFamily="34" charset="0"/>
              </a:rPr>
              <a:t>miles?</a:t>
            </a:r>
          </a:p>
          <a:p>
            <a:pPr marL="742950" lvl="1" indent="-342900">
              <a:buClr>
                <a:srgbClr val="C00000"/>
              </a:buClr>
              <a:buFont typeface="+mj-lt"/>
              <a:buAutoNum type="alphaLcPeriod"/>
              <a:tabLst>
                <a:tab pos="800100" algn="l"/>
              </a:tabLst>
            </a:pPr>
            <a:r>
              <a:rPr lang="en-US" sz="2000" dirty="0" smtClean="0">
                <a:latin typeface="Arial" panose="020B0604020202020204" pitchFamily="34" charset="0"/>
                <a:cs typeface="Arial" panose="020B0604020202020204" pitchFamily="34" charset="0"/>
              </a:rPr>
              <a:t>On </a:t>
            </a:r>
            <a:r>
              <a:rPr lang="en-US" sz="2000" dirty="0">
                <a:latin typeface="Arial" panose="020B0604020202020204" pitchFamily="34" charset="0"/>
                <a:cs typeface="Arial" panose="020B0604020202020204" pitchFamily="34" charset="0"/>
              </a:rPr>
              <a:t>the same drawing, what actual length do these represent?</a:t>
            </a:r>
          </a:p>
          <a:p>
            <a:pPr marL="1257300" lvl="2" indent="-514350">
              <a:buClr>
                <a:srgbClr val="C00000"/>
              </a:buClr>
              <a:buFont typeface="+mj-lt"/>
              <a:buAutoNum type="romanLcPeriod"/>
              <a:tabLst>
                <a:tab pos="800100" algn="l"/>
              </a:tabLst>
            </a:pPr>
            <a:r>
              <a:rPr lang="en-US" sz="2000" dirty="0" smtClean="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cm</a:t>
            </a:r>
          </a:p>
          <a:p>
            <a:pPr marL="1257300" lvl="2" indent="-514350">
              <a:buClr>
                <a:srgbClr val="C00000"/>
              </a:buClr>
              <a:buFont typeface="+mj-lt"/>
              <a:buAutoNum type="romanLcPeriod"/>
              <a:tabLst>
                <a:tab pos="800100" algn="l"/>
              </a:tabLst>
            </a:pPr>
            <a:r>
              <a:rPr lang="en-US" sz="2000" dirty="0" smtClean="0">
                <a:latin typeface="Arial" panose="020B0604020202020204" pitchFamily="34" charset="0"/>
                <a:cs typeface="Arial" panose="020B0604020202020204" pitchFamily="34" charset="0"/>
              </a:rPr>
              <a:t>4.2 cm</a:t>
            </a:r>
          </a:p>
          <a:p>
            <a:pPr marL="400050" indent="-400050">
              <a:buClr>
                <a:srgbClr val="C00000"/>
              </a:buClr>
              <a:buFont typeface="+mj-lt"/>
              <a:buAutoNum type="arabicPeriod" startAt="3"/>
              <a:tabLst>
                <a:tab pos="800100" algn="l"/>
              </a:tabLst>
            </a:pPr>
            <a:r>
              <a:rPr lang="en-US" sz="2000" dirty="0">
                <a:latin typeface="Arial" panose="020B0604020202020204" pitchFamily="34" charset="0"/>
                <a:cs typeface="Arial" panose="020B0604020202020204" pitchFamily="34" charset="0"/>
              </a:rPr>
              <a:t>A scale drawing of a rectangular garden has a scale of 1:50.</a:t>
            </a:r>
          </a:p>
          <a:p>
            <a:pPr marL="74295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length of the garden in the plan is 40 cm. How tong is the actual garden? </a:t>
            </a:r>
            <a:endParaRPr lang="en-US" sz="200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width of the actual garden is 12 m. What is the width of the garden on the plan?</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3787" t="2220" r="7020" b="3224"/>
          <a:stretch/>
        </p:blipFill>
        <p:spPr>
          <a:xfrm>
            <a:off x="4494167" y="1628801"/>
            <a:ext cx="1013937" cy="1155888"/>
          </a:xfrm>
          <a:prstGeom prst="rect">
            <a:avLst/>
          </a:prstGeom>
        </p:spPr>
      </p:pic>
    </p:spTree>
    <p:extLst>
      <p:ext uri="{BB962C8B-B14F-4D97-AF65-F5344CB8AC3E}">
        <p14:creationId xmlns:p14="http://schemas.microsoft.com/office/powerpoint/2010/main" val="454606501"/>
      </p:ext>
    </p:extLst>
  </p:cSld>
  <p:clrMapOvr>
    <a:masterClrMapping/>
  </p:clrMapOvr>
  <p:transition advClick="0"/>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123</a:t>
            </a:r>
            <a:endParaRPr lang="en-GB" sz="1400" b="1" dirty="0">
              <a:latin typeface="Calibri" panose="020F0502020204030204" pitchFamily="34" charset="0"/>
            </a:endParaRPr>
          </a:p>
        </p:txBody>
      </p:sp>
      <p:sp>
        <p:nvSpPr>
          <p:cNvPr id="3" name="Rectangle 2"/>
          <p:cNvSpPr/>
          <p:nvPr/>
        </p:nvSpPr>
        <p:spPr>
          <a:xfrm>
            <a:off x="251520" y="1196752"/>
            <a:ext cx="5256584" cy="5447645"/>
          </a:xfrm>
          <a:prstGeom prst="rect">
            <a:avLst/>
          </a:prstGeom>
        </p:spPr>
        <p:txBody>
          <a:bodyPr wrap="square">
            <a:spAutoFit/>
          </a:bodyPr>
          <a:lstStyle/>
          <a:p>
            <a:pPr marL="457200" indent="-457200">
              <a:buClr>
                <a:srgbClr val="C00000"/>
              </a:buClr>
              <a:buFont typeface="+mj-lt"/>
              <a:buAutoNum type="arabicPeriod" startAt="2"/>
              <a:tabLst>
                <a:tab pos="800100" algn="l"/>
              </a:tabLst>
            </a:pPr>
            <a:r>
              <a:rPr lang="en-US" sz="2400" dirty="0">
                <a:latin typeface="Arial" panose="020B0604020202020204" pitchFamily="34" charset="0"/>
                <a:cs typeface="Arial" panose="020B0604020202020204" pitchFamily="34" charset="0"/>
              </a:rPr>
              <a:t>Here is a sketch of a plot of land.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On cm squared paper, draw a scale diagram of the plot using the scale 1cm represents 2 m.</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677637" y="1727346"/>
            <a:ext cx="4404350" cy="364497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3" y="1237837"/>
            <a:ext cx="668217" cy="678995"/>
          </a:xfrm>
          <a:prstGeom prst="rect">
            <a:avLst/>
          </a:prstGeom>
        </p:spPr>
      </p:pic>
    </p:spTree>
    <p:extLst>
      <p:ext uri="{BB962C8B-B14F-4D97-AF65-F5344CB8AC3E}">
        <p14:creationId xmlns:p14="http://schemas.microsoft.com/office/powerpoint/2010/main" val="87749852"/>
      </p:ext>
    </p:extLst>
  </p:cSld>
  <p:clrMapOvr>
    <a:masterClrMapping/>
  </p:clrMapOvr>
  <p:transition advClick="0"/>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123</a:t>
            </a:r>
            <a:endParaRPr lang="en-GB" sz="1400" b="1" dirty="0">
              <a:latin typeface="Calibri" panose="020F0502020204030204" pitchFamily="34" charset="0"/>
            </a:endParaRPr>
          </a:p>
        </p:txBody>
      </p:sp>
      <p:sp>
        <p:nvSpPr>
          <p:cNvPr id="3" name="Rectangle 2"/>
          <p:cNvSpPr/>
          <p:nvPr/>
        </p:nvSpPr>
        <p:spPr>
          <a:xfrm>
            <a:off x="251520" y="1196752"/>
            <a:ext cx="8568952" cy="5386090"/>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300" dirty="0">
                <a:latin typeface="Arial" panose="020B0604020202020204" pitchFamily="34" charset="0"/>
                <a:cs typeface="Arial" panose="020B0604020202020204" pitchFamily="34" charset="0"/>
              </a:rPr>
              <a:t>This diagram shows a scale plan of a swimming pool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drawn </a:t>
            </a:r>
            <a:r>
              <a:rPr lang="en-US" sz="2300" dirty="0">
                <a:latin typeface="Arial" panose="020B0604020202020204" pitchFamily="34" charset="0"/>
                <a:cs typeface="Arial" panose="020B0604020202020204" pitchFamily="34" charset="0"/>
              </a:rPr>
              <a:t>on squared paper. The steps are 2 m by 3 m</a:t>
            </a:r>
            <a:r>
              <a:rPr lang="en-US" sz="2300" dirty="0" smtClean="0">
                <a:latin typeface="Arial" panose="020B0604020202020204" pitchFamily="34" charset="0"/>
                <a:cs typeface="Arial" panose="020B0604020202020204" pitchFamily="34" charset="0"/>
              </a:rPr>
              <a:t>.</a:t>
            </a:r>
            <a:endParaRPr lang="en-US" sz="2300" dirty="0">
              <a:latin typeface="Arial" panose="020B0604020202020204" pitchFamily="34" charset="0"/>
              <a:cs typeface="Arial" panose="020B0604020202020204" pitchFamily="34" charset="0"/>
            </a:endParaRPr>
          </a:p>
          <a:p>
            <a:pPr marL="914400" lvl="1" indent="-457200">
              <a:lnSpc>
                <a:spcPts val="2700"/>
              </a:lnSpc>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and complete the </a:t>
            </a:r>
            <a:r>
              <a:rPr lang="en-US" sz="2300" dirty="0" smtClean="0">
                <a:latin typeface="Arial" panose="020B0604020202020204" pitchFamily="34" charset="0"/>
                <a:cs typeface="Arial" panose="020B0604020202020204" pitchFamily="34" charset="0"/>
              </a:rPr>
              <a:t>statement.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1 </a:t>
            </a:r>
            <a:r>
              <a:rPr lang="en-US" sz="2300" dirty="0">
                <a:latin typeface="Arial" panose="020B0604020202020204" pitchFamily="34" charset="0"/>
                <a:cs typeface="Arial" panose="020B0604020202020204" pitchFamily="34" charset="0"/>
              </a:rPr>
              <a:t>cm on the diagram represents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a:t>
            </a:r>
            <a:r>
              <a:rPr lang="en-US" sz="23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the scale used as a ratio 1: </a:t>
            </a:r>
            <a:r>
              <a:rPr lang="en-US" sz="2300" i="1" dirty="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Use </a:t>
            </a:r>
            <a:r>
              <a:rPr lang="en-US" sz="2300" dirty="0">
                <a:latin typeface="Arial" panose="020B0604020202020204" pitchFamily="34" charset="0"/>
                <a:cs typeface="Arial" panose="020B0604020202020204" pitchFamily="34" charset="0"/>
              </a:rPr>
              <a:t>the scale to work out</a:t>
            </a:r>
          </a:p>
          <a:p>
            <a:pPr marL="1314450" lvl="2" indent="-400050">
              <a:buClr>
                <a:srgbClr val="C00000"/>
              </a:buClr>
              <a:buFont typeface="+mj-lt"/>
              <a:buAutoNum type="romanLcPeriod"/>
              <a:tabLst>
                <a:tab pos="8001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dimensions of the shallow end</a:t>
            </a:r>
          </a:p>
          <a:p>
            <a:pPr marL="1314450" lvl="2" indent="-400050">
              <a:buClr>
                <a:srgbClr val="C00000"/>
              </a:buClr>
              <a:buFont typeface="+mj-lt"/>
              <a:buAutoNum type="romanLcPeriod"/>
              <a:tabLst>
                <a:tab pos="8001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dimensions of the </a:t>
            </a:r>
            <a:r>
              <a:rPr lang="en-US" sz="2300" dirty="0" smtClean="0">
                <a:latin typeface="Arial" panose="020B0604020202020204" pitchFamily="34" charset="0"/>
                <a:cs typeface="Arial" panose="020B0604020202020204" pitchFamily="34" charset="0"/>
              </a:rPr>
              <a:t>deep </a:t>
            </a:r>
            <a:r>
              <a:rPr lang="en-US" sz="2300" dirty="0">
                <a:latin typeface="Arial" panose="020B0604020202020204" pitchFamily="34" charset="0"/>
                <a:cs typeface="Arial" panose="020B0604020202020204" pitchFamily="34" charset="0"/>
              </a:rPr>
              <a:t>end</a:t>
            </a:r>
          </a:p>
          <a:p>
            <a:pPr marL="1314450" lvl="2" indent="-400050">
              <a:buClr>
                <a:srgbClr val="C00000"/>
              </a:buClr>
              <a:buFont typeface="+mj-lt"/>
              <a:buAutoNum type="romanLcPeriod"/>
              <a:tabLst>
                <a:tab pos="800100"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total surface area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the pool.</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Copy </a:t>
            </a:r>
            <a:r>
              <a:rPr lang="en-US" sz="2300" dirty="0">
                <a:latin typeface="Arial" panose="020B0604020202020204" pitchFamily="34" charset="0"/>
                <a:cs typeface="Arial" panose="020B0604020202020204" pitchFamily="34" charset="0"/>
              </a:rPr>
              <a:t>the diagram and </a:t>
            </a:r>
            <a:r>
              <a:rPr lang="en-US" sz="2300" dirty="0" smtClean="0">
                <a:latin typeface="Arial" panose="020B0604020202020204" pitchFamily="34" charset="0"/>
                <a:cs typeface="Arial" panose="020B0604020202020204" pitchFamily="34" charset="0"/>
              </a:rPr>
              <a:t>draw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these </a:t>
            </a:r>
            <a:r>
              <a:rPr lang="en-US" sz="2300" dirty="0">
                <a:latin typeface="Arial" panose="020B0604020202020204" pitchFamily="34" charset="0"/>
                <a:cs typeface="Arial" panose="020B0604020202020204" pitchFamily="34" charset="0"/>
              </a:rPr>
              <a:t>items in the </a:t>
            </a:r>
            <a:r>
              <a:rPr lang="en-US" sz="2300" dirty="0" smtClean="0">
                <a:latin typeface="Arial" panose="020B0604020202020204" pitchFamily="34" charset="0"/>
                <a:cs typeface="Arial" panose="020B0604020202020204" pitchFamily="34" charset="0"/>
              </a:rPr>
              <a:t>pool</a:t>
            </a:r>
            <a:r>
              <a:rPr lang="en-US" sz="2300" dirty="0">
                <a:latin typeface="Arial" panose="020B0604020202020204" pitchFamily="34" charset="0"/>
                <a:cs typeface="Arial" panose="020B0604020202020204" pitchFamily="34" charset="0"/>
              </a:rPr>
              <a:t>.</a:t>
            </a:r>
          </a:p>
          <a:p>
            <a:pPr marL="1314450" lvl="2" indent="-400050">
              <a:buClr>
                <a:srgbClr val="C00000"/>
              </a:buClr>
              <a:buFont typeface="+mj-lt"/>
              <a:buAutoNum type="romanLcPeriod"/>
              <a:tabLst>
                <a:tab pos="800100" algn="l"/>
              </a:tabLst>
            </a:pPr>
            <a:r>
              <a:rPr lang="en-US" sz="2300" dirty="0" smtClean="0">
                <a:latin typeface="Arial" panose="020B0604020202020204" pitchFamily="34" charset="0"/>
                <a:cs typeface="Arial" panose="020B0604020202020204" pitchFamily="34" charset="0"/>
              </a:rPr>
              <a:t>a </a:t>
            </a:r>
            <a:r>
              <a:rPr lang="en-US" sz="2300" dirty="0">
                <a:latin typeface="Arial" panose="020B0604020202020204" pitchFamily="34" charset="0"/>
                <a:cs typeface="Arial" panose="020B0604020202020204" pitchFamily="34" charset="0"/>
              </a:rPr>
              <a:t>large floating mat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measuring </a:t>
            </a:r>
            <a:r>
              <a:rPr lang="en-US" sz="2300" dirty="0">
                <a:latin typeface="Arial" panose="020B0604020202020204" pitchFamily="34" charset="0"/>
                <a:cs typeface="Arial" panose="020B0604020202020204" pitchFamily="34" charset="0"/>
              </a:rPr>
              <a:t>1 m by 2.5 m</a:t>
            </a:r>
          </a:p>
          <a:p>
            <a:pPr marL="1314450" lvl="2" indent="-400050">
              <a:buClr>
                <a:srgbClr val="C00000"/>
              </a:buClr>
              <a:buFont typeface="+mj-lt"/>
              <a:buAutoNum type="romanLcPeriod"/>
              <a:tabLst>
                <a:tab pos="800100" algn="l"/>
              </a:tabLst>
            </a:pPr>
            <a:r>
              <a:rPr lang="en-US" sz="2300" dirty="0" smtClean="0">
                <a:latin typeface="Arial" panose="020B0604020202020204" pitchFamily="34" charset="0"/>
                <a:cs typeface="Arial" panose="020B0604020202020204" pitchFamily="34" charset="0"/>
              </a:rPr>
              <a:t>a </a:t>
            </a:r>
            <a:r>
              <a:rPr lang="en-US" sz="2300" dirty="0">
                <a:latin typeface="Arial" panose="020B0604020202020204" pitchFamily="34" charset="0"/>
                <a:cs typeface="Arial" panose="020B0604020202020204" pitchFamily="34" charset="0"/>
              </a:rPr>
              <a:t>slide measuring 1.5 m </a:t>
            </a:r>
            <a:r>
              <a:rPr lang="en-US" sz="2300" dirty="0" smtClean="0">
                <a:latin typeface="Arial" panose="020B0604020202020204" pitchFamily="34" charset="0"/>
                <a:cs typeface="Arial" panose="020B0604020202020204" pitchFamily="34" charset="0"/>
              </a:rPr>
              <a:t>by </a:t>
            </a:r>
            <a:r>
              <a:rPr lang="en-US" sz="2300" dirty="0">
                <a:latin typeface="Arial" panose="020B0604020202020204" pitchFamily="34" charset="0"/>
                <a:cs typeface="Arial" panose="020B0604020202020204" pitchFamily="34" charset="0"/>
              </a:rPr>
              <a:t>4 m</a:t>
            </a: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5796136" y="3992326"/>
            <a:ext cx="3024336" cy="217297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28335" y="1196752"/>
            <a:ext cx="664145" cy="681999"/>
          </a:xfrm>
          <a:prstGeom prst="rect">
            <a:avLst/>
          </a:prstGeom>
        </p:spPr>
      </p:pic>
    </p:spTree>
    <p:extLst>
      <p:ext uri="{BB962C8B-B14F-4D97-AF65-F5344CB8AC3E}">
        <p14:creationId xmlns:p14="http://schemas.microsoft.com/office/powerpoint/2010/main" val="2049287317"/>
      </p:ext>
    </p:extLst>
  </p:cSld>
  <p:clrMapOvr>
    <a:masterClrMapping/>
  </p:clrMapOvr>
  <p:transition advClick="0"/>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123</a:t>
            </a:r>
            <a:endParaRPr lang="en-GB" sz="1400" b="1" dirty="0">
              <a:latin typeface="Calibri" panose="020F0502020204030204" pitchFamily="34" charset="0"/>
            </a:endParaRPr>
          </a:p>
        </p:txBody>
      </p:sp>
      <p:sp>
        <p:nvSpPr>
          <p:cNvPr id="3" name="Rectangle 2"/>
          <p:cNvSpPr/>
          <p:nvPr/>
        </p:nvSpPr>
        <p:spPr>
          <a:xfrm>
            <a:off x="251520" y="1196752"/>
            <a:ext cx="5256584" cy="5239896"/>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230" dirty="0">
                <a:latin typeface="Arial" panose="020B0604020202020204" pitchFamily="34" charset="0"/>
                <a:cs typeface="Arial" panose="020B0604020202020204" pitchFamily="34" charset="0"/>
              </a:rPr>
              <a:t>On a scale diagram, 4 cm represents a real-life length of 1.2 m. </a:t>
            </a:r>
            <a:endParaRPr lang="en-US" sz="22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30" dirty="0" smtClean="0">
                <a:latin typeface="Arial" panose="020B0604020202020204" pitchFamily="34" charset="0"/>
                <a:cs typeface="Arial" panose="020B0604020202020204" pitchFamily="34" charset="0"/>
              </a:rPr>
              <a:t>Write </a:t>
            </a:r>
            <a:r>
              <a:rPr lang="en-US" sz="2230" dirty="0">
                <a:latin typeface="Arial" panose="020B0604020202020204" pitchFamily="34" charset="0"/>
                <a:cs typeface="Arial" panose="020B0604020202020204" pitchFamily="34" charset="0"/>
              </a:rPr>
              <a:t>the two lengths as </a:t>
            </a:r>
            <a:r>
              <a:rPr lang="en-US" sz="2230" dirty="0" smtClean="0">
                <a:latin typeface="Arial" panose="020B0604020202020204" pitchFamily="34" charset="0"/>
                <a:cs typeface="Arial" panose="020B0604020202020204" pitchFamily="34" charset="0"/>
              </a:rPr>
              <a:t>a </a:t>
            </a:r>
            <a:r>
              <a:rPr lang="en-US" sz="2230" dirty="0">
                <a:latin typeface="Arial" panose="020B0604020202020204" pitchFamily="34" charset="0"/>
                <a:cs typeface="Arial" panose="020B0604020202020204" pitchFamily="34" charset="0"/>
              </a:rPr>
              <a:t>ratio of scale diagram: real life, </a:t>
            </a:r>
            <a:endParaRPr lang="en-US" sz="22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230" dirty="0" smtClean="0">
                <a:latin typeface="Arial" panose="020B0604020202020204" pitchFamily="34" charset="0"/>
                <a:cs typeface="Arial" panose="020B0604020202020204" pitchFamily="34" charset="0"/>
              </a:rPr>
              <a:t>Write </a:t>
            </a:r>
            <a:r>
              <a:rPr lang="en-US" sz="2230" dirty="0">
                <a:latin typeface="Arial" panose="020B0604020202020204" pitchFamily="34" charset="0"/>
                <a:cs typeface="Arial" panose="020B0604020202020204" pitchFamily="34" charset="0"/>
              </a:rPr>
              <a:t>as a ratio in the form 1: </a:t>
            </a:r>
            <a:r>
              <a:rPr lang="en-US" sz="2230" i="1" dirty="0">
                <a:latin typeface="Arial" panose="020B0604020202020204" pitchFamily="34" charset="0"/>
                <a:cs typeface="Arial" panose="020B0604020202020204" pitchFamily="34" charset="0"/>
              </a:rPr>
              <a:t>m</a:t>
            </a:r>
            <a:r>
              <a:rPr lang="en-US" sz="223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7"/>
              <a:tabLst>
                <a:tab pos="800100" algn="l"/>
              </a:tabLst>
            </a:pPr>
            <a:r>
              <a:rPr lang="en-US" sz="2230" dirty="0" smtClean="0">
                <a:latin typeface="Arial" panose="020B0604020202020204" pitchFamily="34" charset="0"/>
                <a:cs typeface="Arial" panose="020B0604020202020204" pitchFamily="34" charset="0"/>
              </a:rPr>
              <a:t>A </a:t>
            </a:r>
            <a:r>
              <a:rPr lang="en-US" sz="2230" dirty="0">
                <a:latin typeface="Arial" panose="020B0604020202020204" pitchFamily="34" charset="0"/>
                <a:cs typeface="Arial" panose="020B0604020202020204" pitchFamily="34" charset="0"/>
              </a:rPr>
              <a:t>landscape gardener makes a scale drawing of a garden using a scale of 1: </a:t>
            </a:r>
            <a:r>
              <a:rPr lang="en-US" sz="2230" dirty="0" smtClean="0">
                <a:latin typeface="Arial" panose="020B0604020202020204" pitchFamily="34" charset="0"/>
                <a:cs typeface="Arial" panose="020B0604020202020204" pitchFamily="34" charset="0"/>
              </a:rPr>
              <a:t>20.</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She </a:t>
            </a:r>
            <a:r>
              <a:rPr lang="en-US" sz="2230" dirty="0">
                <a:latin typeface="Arial" panose="020B0604020202020204" pitchFamily="34" charset="0"/>
                <a:cs typeface="Arial" panose="020B0604020202020204" pitchFamily="34" charset="0"/>
              </a:rPr>
              <a:t>digs a flowerbed measuring 4 m by 0.5 m. </a:t>
            </a:r>
            <a:endParaRPr lang="en-US" sz="223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tabLst>
                <a:tab pos="800100" algn="l"/>
              </a:tabLst>
            </a:pPr>
            <a:r>
              <a:rPr lang="en-US" sz="2230" dirty="0" smtClean="0">
                <a:latin typeface="Arial" panose="020B0604020202020204" pitchFamily="34" charset="0"/>
                <a:cs typeface="Arial" panose="020B0604020202020204" pitchFamily="34" charset="0"/>
              </a:rPr>
              <a:t>What </a:t>
            </a:r>
            <a:r>
              <a:rPr lang="en-US" sz="2230" dirty="0">
                <a:latin typeface="Arial" panose="020B0604020202020204" pitchFamily="34" charset="0"/>
                <a:cs typeface="Arial" panose="020B0604020202020204" pitchFamily="34" charset="0"/>
              </a:rPr>
              <a:t>are the dimensions of the flowerbed on the scale drawing?</a:t>
            </a:r>
          </a:p>
          <a:p>
            <a:pPr marL="857250" lvl="1" indent="-400050">
              <a:buClr>
                <a:srgbClr val="C00000"/>
              </a:buClr>
              <a:buFont typeface="+mj-lt"/>
              <a:buAutoNum type="alphaLcPeriod"/>
              <a:tabLst>
                <a:tab pos="800100" algn="l"/>
              </a:tabLst>
            </a:pPr>
            <a:r>
              <a:rPr lang="en-US" sz="2230" dirty="0" smtClean="0">
                <a:latin typeface="Arial" panose="020B0604020202020204" pitchFamily="34" charset="0"/>
                <a:cs typeface="Arial" panose="020B0604020202020204" pitchFamily="34" charset="0"/>
              </a:rPr>
              <a:t>A </a:t>
            </a:r>
            <a:r>
              <a:rPr lang="en-US" sz="2230" dirty="0">
                <a:latin typeface="Arial" panose="020B0604020202020204" pitchFamily="34" charset="0"/>
                <a:cs typeface="Arial" panose="020B0604020202020204" pitchFamily="34" charset="0"/>
              </a:rPr>
              <a:t>path on the scale drawing is 55 cm long. How long is it in real life</a:t>
            </a:r>
            <a:r>
              <a:rPr lang="en-US" sz="2230" dirty="0" smtClean="0">
                <a:latin typeface="Arial" panose="020B0604020202020204" pitchFamily="34" charset="0"/>
                <a:cs typeface="Arial" panose="020B0604020202020204" pitchFamily="34" charset="0"/>
              </a:rPr>
              <a:t>?</a:t>
            </a:r>
            <a:endParaRPr lang="en-US" sz="223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631477631"/>
      </p:ext>
    </p:extLst>
  </p:cSld>
  <p:clrMapOvr>
    <a:masterClrMapping/>
  </p:clrMapOvr>
  <p:transition advClick="0"/>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123</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000" dirty="0">
                <a:latin typeface="Arial" panose="020B0604020202020204" pitchFamily="34" charset="0"/>
                <a:cs typeface="Arial" panose="020B0604020202020204" pitchFamily="34" charset="0"/>
              </a:rPr>
              <a:t>Here is a map of part of </a:t>
            </a:r>
            <a:r>
              <a:rPr lang="en-US" sz="2000" dirty="0" smtClean="0">
                <a:latin typeface="Arial" panose="020B0604020202020204" pitchFamily="34" charset="0"/>
                <a:cs typeface="Arial" panose="020B0604020202020204" pitchFamily="34" charset="0"/>
              </a:rPr>
              <a:t>Wales. The </a:t>
            </a:r>
            <a:r>
              <a:rPr lang="en-US" sz="2000" dirty="0">
                <a:latin typeface="Arial" panose="020B0604020202020204" pitchFamily="34" charset="0"/>
                <a:cs typeface="Arial" panose="020B0604020202020204" pitchFamily="34" charset="0"/>
              </a:rPr>
              <a:t>map has a scale of 5 cm : 100 km</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Using </a:t>
            </a:r>
            <a:r>
              <a:rPr lang="en-US" sz="2000" dirty="0">
                <a:latin typeface="Arial" panose="020B0604020202020204" pitchFamily="34" charset="0"/>
                <a:cs typeface="Arial" panose="020B0604020202020204" pitchFamily="34" charset="0"/>
              </a:rPr>
              <a:t>the map, work out the distance from</a:t>
            </a:r>
          </a:p>
          <a:p>
            <a:pPr marL="914400" lvl="3" indent="-457200">
              <a:buClr>
                <a:srgbClr val="C00000"/>
              </a:buClr>
              <a:buFont typeface="+mj-lt"/>
              <a:buAutoNum type="romanLcPeriod"/>
            </a:pPr>
            <a:r>
              <a:rPr lang="en-US" sz="2000" dirty="0" smtClean="0">
                <a:latin typeface="Arial" panose="020B0604020202020204" pitchFamily="34" charset="0"/>
                <a:cs typeface="Arial" panose="020B0604020202020204" pitchFamily="34" charset="0"/>
              </a:rPr>
              <a:t>Cardigan </a:t>
            </a:r>
            <a:r>
              <a:rPr lang="en-US" sz="2000" dirty="0">
                <a:latin typeface="Arial" panose="020B0604020202020204" pitchFamily="34" charset="0"/>
                <a:cs typeface="Arial" panose="020B0604020202020204" pitchFamily="34" charset="0"/>
              </a:rPr>
              <a:t>to Swansea</a:t>
            </a:r>
          </a:p>
          <a:p>
            <a:pPr marL="914400" lvl="3" indent="-457200">
              <a:buClr>
                <a:srgbClr val="C00000"/>
              </a:buClr>
              <a:buFont typeface="+mj-lt"/>
              <a:buAutoNum type="romanLcPeriod"/>
            </a:pPr>
            <a:r>
              <a:rPr lang="en-US" sz="2000" dirty="0" smtClean="0">
                <a:latin typeface="Arial" panose="020B0604020202020204" pitchFamily="34" charset="0"/>
                <a:cs typeface="Arial" panose="020B0604020202020204" pitchFamily="34" charset="0"/>
              </a:rPr>
              <a:t>Swansea </a:t>
            </a:r>
            <a:r>
              <a:rPr lang="en-US" sz="2000" dirty="0">
                <a:latin typeface="Arial" panose="020B0604020202020204" pitchFamily="34" charset="0"/>
                <a:cs typeface="Arial" panose="020B0604020202020204" pitchFamily="34" charset="0"/>
              </a:rPr>
              <a:t>to Cardiff</a:t>
            </a:r>
          </a:p>
          <a:p>
            <a:pPr marL="914400" lvl="3" indent="-457200">
              <a:buClr>
                <a:srgbClr val="C00000"/>
              </a:buClr>
              <a:buFont typeface="+mj-lt"/>
              <a:buAutoNum type="romanLcPeriod"/>
            </a:pPr>
            <a:r>
              <a:rPr lang="en-US" sz="2000" dirty="0" smtClean="0">
                <a:latin typeface="Arial" panose="020B0604020202020204" pitchFamily="34" charset="0"/>
                <a:cs typeface="Arial" panose="020B0604020202020204" pitchFamily="34" charset="0"/>
              </a:rPr>
              <a:t>St </a:t>
            </a:r>
            <a:r>
              <a:rPr lang="en-US" sz="2000" dirty="0">
                <a:latin typeface="Arial" panose="020B0604020202020204" pitchFamily="34" charset="0"/>
                <a:cs typeface="Arial" panose="020B0604020202020204" pitchFamily="34" charset="0"/>
              </a:rPr>
              <a:t>David's to </a:t>
            </a:r>
            <a:r>
              <a:rPr lang="en-US" sz="2000" dirty="0" err="1">
                <a:latin typeface="Arial" panose="020B0604020202020204" pitchFamily="34" charset="0"/>
                <a:cs typeface="Arial" panose="020B0604020202020204" pitchFamily="34" charset="0"/>
              </a:rPr>
              <a:t>Brecon</a:t>
            </a:r>
            <a:r>
              <a:rPr lang="en-US" sz="2000" dirty="0">
                <a:latin typeface="Arial" panose="020B0604020202020204" pitchFamily="34" charset="0"/>
                <a:cs typeface="Arial" panose="020B0604020202020204" pitchFamily="34" charset="0"/>
              </a:rPr>
              <a:t>.</a:t>
            </a:r>
          </a:p>
          <a:p>
            <a:pPr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town is 19 km north of Swansea?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1043608" y="1929799"/>
            <a:ext cx="4078932" cy="2664027"/>
          </a:xfrm>
          <a:prstGeom prst="rect">
            <a:avLst/>
          </a:prstGeom>
        </p:spPr>
      </p:pic>
    </p:spTree>
    <p:extLst>
      <p:ext uri="{BB962C8B-B14F-4D97-AF65-F5344CB8AC3E}">
        <p14:creationId xmlns:p14="http://schemas.microsoft.com/office/powerpoint/2010/main" val="633654460"/>
      </p:ext>
    </p:extLst>
  </p:cSld>
  <p:clrMapOvr>
    <a:masterClrMapping/>
  </p:clrMapOvr>
  <p:transition advClick="0"/>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4968552" cy="5262979"/>
          </a:xfrm>
          <a:prstGeom prst="rect">
            <a:avLst/>
          </a:prstGeom>
        </p:spPr>
        <p:txBody>
          <a:bodyPr wrap="square">
            <a:spAutoFit/>
          </a:bodyPr>
          <a:lstStyle/>
          <a:p>
            <a:pPr marL="457200" indent="-457200">
              <a:buClr>
                <a:srgbClr val="C00000"/>
              </a:buClr>
              <a:buFont typeface="+mj-lt"/>
              <a:buAutoNum type="arabicPeriod" startAt="8"/>
              <a:tabLst>
                <a:tab pos="8001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An </a:t>
            </a:r>
            <a:r>
              <a:rPr lang="en-US" sz="2400" dirty="0">
                <a:latin typeface="Arial" panose="020B0604020202020204" pitchFamily="34" charset="0"/>
                <a:cs typeface="Arial" panose="020B0604020202020204" pitchFamily="34" charset="0"/>
              </a:rPr>
              <a:t>estate agent draws a scale diagram </a:t>
            </a:r>
            <a:r>
              <a:rPr lang="en-US" sz="2400" dirty="0" smtClean="0">
                <a:latin typeface="Arial" panose="020B0604020202020204" pitchFamily="34" charset="0"/>
                <a:cs typeface="Arial" panose="020B0604020202020204" pitchFamily="34" charset="0"/>
              </a:rPr>
              <a:t>of the </a:t>
            </a:r>
            <a:r>
              <a:rPr lang="en-US" sz="2400" dirty="0">
                <a:latin typeface="Arial" panose="020B0604020202020204" pitchFamily="34" charset="0"/>
                <a:cs typeface="Arial" panose="020B0604020202020204" pitchFamily="34" charset="0"/>
              </a:rPr>
              <a:t>upstairs of a house. The dimensions are</a:t>
            </a:r>
          </a:p>
          <a:p>
            <a:pPr lvl="2">
              <a:buClr>
                <a:srgbClr val="C00000"/>
              </a:buClr>
            </a:pPr>
            <a:r>
              <a:rPr lang="en-US" sz="2400" dirty="0">
                <a:latin typeface="Arial" panose="020B0604020202020204" pitchFamily="34" charset="0"/>
                <a:cs typeface="Arial" panose="020B0604020202020204" pitchFamily="34" charset="0"/>
              </a:rPr>
              <a:t>Bedroom 1 </a:t>
            </a:r>
            <a:r>
              <a:rPr lang="en-US" sz="2400" dirty="0" smtClean="0">
                <a:latin typeface="Arial" panose="020B0604020202020204" pitchFamily="34" charset="0"/>
                <a:cs typeface="Arial" panose="020B0604020202020204" pitchFamily="34" charset="0"/>
              </a:rPr>
              <a:t>	4 </a:t>
            </a:r>
            <a:r>
              <a:rPr lang="en-US" sz="2400" dirty="0">
                <a:latin typeface="Arial" panose="020B0604020202020204" pitchFamily="34" charset="0"/>
                <a:cs typeface="Arial" panose="020B0604020202020204" pitchFamily="34" charset="0"/>
              </a:rPr>
              <a:t>m by 3 m</a:t>
            </a:r>
          </a:p>
          <a:p>
            <a:pPr lvl="2">
              <a:buClr>
                <a:srgbClr val="C00000"/>
              </a:buClr>
            </a:pPr>
            <a:r>
              <a:rPr lang="en-US" sz="2400" dirty="0">
                <a:latin typeface="Arial" panose="020B0604020202020204" pitchFamily="34" charset="0"/>
                <a:cs typeface="Arial" panose="020B0604020202020204" pitchFamily="34" charset="0"/>
              </a:rPr>
              <a:t>Bedroom 2 </a:t>
            </a:r>
            <a:r>
              <a:rPr lang="en-US" sz="2400" dirty="0" smtClean="0">
                <a:latin typeface="Arial" panose="020B0604020202020204" pitchFamily="34" charset="0"/>
                <a:cs typeface="Arial" panose="020B0604020202020204" pitchFamily="34" charset="0"/>
              </a:rPr>
              <a:t>	3 </a:t>
            </a:r>
            <a:r>
              <a:rPr lang="en-US" sz="2400" dirty="0">
                <a:latin typeface="Arial" panose="020B0604020202020204" pitchFamily="34" charset="0"/>
                <a:cs typeface="Arial" panose="020B0604020202020204" pitchFamily="34" charset="0"/>
              </a:rPr>
              <a:t>m by 3 m</a:t>
            </a:r>
          </a:p>
          <a:p>
            <a:pPr lvl="2">
              <a:buClr>
                <a:srgbClr val="C00000"/>
              </a:buClr>
            </a:pPr>
            <a:r>
              <a:rPr lang="en-US" sz="2400" dirty="0">
                <a:latin typeface="Arial" panose="020B0604020202020204" pitchFamily="34" charset="0"/>
                <a:cs typeface="Arial" panose="020B0604020202020204" pitchFamily="34" charset="0"/>
              </a:rPr>
              <a:t>Landing </a:t>
            </a:r>
            <a:r>
              <a:rPr lang="en-US" sz="2400" dirty="0" smtClean="0">
                <a:latin typeface="Arial" panose="020B0604020202020204" pitchFamily="34" charset="0"/>
                <a:cs typeface="Arial" panose="020B0604020202020204" pitchFamily="34" charset="0"/>
              </a:rPr>
              <a:t>	1.5 </a:t>
            </a:r>
            <a:r>
              <a:rPr lang="en-US" sz="2400" dirty="0">
                <a:latin typeface="Arial" panose="020B0604020202020204" pitchFamily="34" charset="0"/>
                <a:cs typeface="Arial" panose="020B0604020202020204" pitchFamily="34" charset="0"/>
              </a:rPr>
              <a:t>m by </a:t>
            </a:r>
            <a:r>
              <a:rPr lang="en-US" sz="2400" dirty="0" smtClean="0">
                <a:latin typeface="Arial" panose="020B0604020202020204" pitchFamily="34" charset="0"/>
                <a:cs typeface="Arial" panose="020B0604020202020204" pitchFamily="34" charset="0"/>
              </a:rPr>
              <a:t>4m</a:t>
            </a:r>
            <a:endParaRPr lang="en-US" sz="2400" dirty="0">
              <a:latin typeface="Arial" panose="020B0604020202020204" pitchFamily="34" charset="0"/>
              <a:cs typeface="Arial" panose="020B0604020202020204" pitchFamily="34" charset="0"/>
            </a:endParaRPr>
          </a:p>
          <a:p>
            <a:pPr lvl="2">
              <a:buClr>
                <a:srgbClr val="C00000"/>
              </a:buClr>
            </a:pPr>
            <a:r>
              <a:rPr lang="en-US" sz="2400" dirty="0">
                <a:latin typeface="Arial" panose="020B0604020202020204" pitchFamily="34" charset="0"/>
                <a:cs typeface="Arial" panose="020B0604020202020204" pitchFamily="34" charset="0"/>
              </a:rPr>
              <a:t>Bedroom </a:t>
            </a:r>
            <a:r>
              <a:rPr lang="en-US" sz="2400" dirty="0" smtClean="0">
                <a:latin typeface="Arial" panose="020B0604020202020204" pitchFamily="34" charset="0"/>
                <a:cs typeface="Arial" panose="020B0604020202020204" pitchFamily="34" charset="0"/>
              </a:rPr>
              <a:t>3 	3 </a:t>
            </a:r>
            <a:r>
              <a:rPr lang="en-US" sz="2400" dirty="0">
                <a:latin typeface="Arial" panose="020B0604020202020204" pitchFamily="34" charset="0"/>
                <a:cs typeface="Arial" panose="020B0604020202020204" pitchFamily="34" charset="0"/>
              </a:rPr>
              <a:t>m by </a:t>
            </a:r>
            <a:r>
              <a:rPr lang="en-US" sz="2400" dirty="0" smtClean="0">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m</a:t>
            </a:r>
          </a:p>
          <a:p>
            <a:pPr lvl="2">
              <a:buClr>
                <a:srgbClr val="C00000"/>
              </a:buClr>
            </a:pPr>
            <a:r>
              <a:rPr lang="en-US" sz="2400" dirty="0">
                <a:latin typeface="Arial" panose="020B0604020202020204" pitchFamily="34" charset="0"/>
                <a:cs typeface="Arial" panose="020B0604020202020204" pitchFamily="34" charset="0"/>
              </a:rPr>
              <a:t>Bathroom 	</a:t>
            </a:r>
            <a:r>
              <a:rPr lang="en-US" sz="2400" dirty="0" smtClean="0">
                <a:latin typeface="Arial" panose="020B0604020202020204" pitchFamily="34" charset="0"/>
                <a:cs typeface="Arial" panose="020B0604020202020204" pitchFamily="34" charset="0"/>
              </a:rPr>
              <a:t>3m by 4.5m</a:t>
            </a:r>
            <a:endParaRPr lang="en-US" sz="2400" dirty="0">
              <a:latin typeface="Arial" panose="020B0604020202020204" pitchFamily="34" charset="0"/>
              <a:cs typeface="Arial" panose="020B0604020202020204" pitchFamily="34" charset="0"/>
            </a:endParaRPr>
          </a:p>
          <a:p>
            <a:pPr lvl="2">
              <a:buClr>
                <a:srgbClr val="C00000"/>
              </a:buClr>
            </a:pPr>
            <a:r>
              <a:rPr lang="en-US" sz="2400" dirty="0" smtClean="0">
                <a:latin typeface="Arial" panose="020B0604020202020204" pitchFamily="34" charset="0"/>
                <a:cs typeface="Arial" panose="020B0604020202020204" pitchFamily="34" charset="0"/>
              </a:rPr>
              <a:t>All </a:t>
            </a:r>
            <a:r>
              <a:rPr lang="en-US" sz="2400" dirty="0">
                <a:latin typeface="Arial" panose="020B0604020202020204" pitchFamily="34" charset="0"/>
                <a:cs typeface="Arial" panose="020B0604020202020204" pitchFamily="34" charset="0"/>
              </a:rPr>
              <a:t>doors are 1 m wide.</a:t>
            </a: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This </a:t>
            </a:r>
            <a:r>
              <a:rPr lang="en-US" sz="2400" dirty="0">
                <a:latin typeface="Arial" panose="020B0604020202020204" pitchFamily="34" charset="0"/>
                <a:cs typeface="Arial" panose="020B0604020202020204" pitchFamily="34" charset="0"/>
              </a:rPr>
              <a:t>scale diagram is incorrect. Explain why</a:t>
            </a:r>
            <a:r>
              <a:rPr lang="en-US" sz="24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a correct version of the diagram on squared paper.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196752"/>
            <a:ext cx="664145" cy="681999"/>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5030596" y="2222440"/>
            <a:ext cx="3789876" cy="4114725"/>
          </a:xfrm>
          <a:prstGeom prst="rect">
            <a:avLst/>
          </a:prstGeom>
        </p:spPr>
      </p:pic>
    </p:spTree>
    <p:extLst>
      <p:ext uri="{BB962C8B-B14F-4D97-AF65-F5344CB8AC3E}">
        <p14:creationId xmlns:p14="http://schemas.microsoft.com/office/powerpoint/2010/main" val="1146496537"/>
      </p:ext>
    </p:extLst>
  </p:cSld>
  <p:clrMapOvr>
    <a:masterClrMapping/>
  </p:clrMapOvr>
  <p:transition advClick="0"/>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5256584" cy="5016758"/>
          </a:xfrm>
          <a:prstGeom prst="rect">
            <a:avLst/>
          </a:prstGeom>
        </p:spPr>
        <p:txBody>
          <a:bodyPr wrap="square">
            <a:spAutoFit/>
          </a:bodyPr>
          <a:lstStyle/>
          <a:p>
            <a:pPr marL="457200" indent="-457200">
              <a:buClr>
                <a:srgbClr val="C00000"/>
              </a:buClr>
              <a:buFont typeface="+mj-lt"/>
              <a:buAutoNum type="arabicPeriod" startAt="9"/>
              <a:tabLst>
                <a:tab pos="80010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An </a:t>
            </a:r>
            <a:r>
              <a:rPr lang="en-US" sz="2000" dirty="0">
                <a:latin typeface="Arial" panose="020B0604020202020204" pitchFamily="34" charset="0"/>
                <a:cs typeface="Arial" panose="020B0604020202020204" pitchFamily="34" charset="0"/>
              </a:rPr>
              <a:t>architect is designing an extension and wants to draw a scale diagram of it on a sheet of A3 </a:t>
            </a:r>
            <a:r>
              <a:rPr lang="en-US" sz="2000" dirty="0" smtClean="0">
                <a:latin typeface="Arial" panose="020B0604020202020204" pitchFamily="34" charset="0"/>
                <a:cs typeface="Arial" panose="020B0604020202020204" pitchFamily="34" charset="0"/>
              </a:rPr>
              <a:t>paper.</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dimensions of the extension are </a:t>
            </a:r>
            <a:r>
              <a:rPr lang="en-US" sz="2000" dirty="0" smtClean="0">
                <a:latin typeface="Arial" panose="020B060402020202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m by 7.5 </a:t>
            </a:r>
            <a:r>
              <a:rPr lang="en-US" sz="2000" dirty="0" smtClean="0">
                <a:latin typeface="Arial" panose="020B0604020202020204" pitchFamily="34" charset="0"/>
                <a:cs typeface="Arial" panose="020B0604020202020204" pitchFamily="34" charset="0"/>
              </a:rPr>
              <a:t>m.</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of these scales should the architect use to draw the scale diagram? Explain why.</a:t>
            </a:r>
          </a:p>
          <a:p>
            <a:pPr>
              <a:buClr>
                <a:srgbClr val="C00000"/>
              </a:buClr>
              <a:tabLst>
                <a:tab pos="457200" algn="l"/>
              </a:tabLst>
            </a:pPr>
            <a:r>
              <a:rPr lang="en-US" sz="2000" dirty="0" smtClean="0">
                <a:latin typeface="Arial" panose="020B0604020202020204" pitchFamily="34" charset="0"/>
                <a:cs typeface="Arial" panose="020B0604020202020204" pitchFamily="34" charset="0"/>
              </a:rPr>
              <a:t>	</a:t>
            </a:r>
            <a:r>
              <a:rPr lang="en-US" sz="2000" b="1" dirty="0" smtClean="0">
                <a:solidFill>
                  <a:srgbClr val="C00000"/>
                </a:solidFill>
                <a:latin typeface="Arial" panose="020B0604020202020204" pitchFamily="34" charset="0"/>
                <a:cs typeface="Arial" panose="020B0604020202020204" pitchFamily="34" charset="0"/>
              </a:rPr>
              <a:t>A</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1:20 </a:t>
            </a:r>
            <a:r>
              <a:rPr lang="en-US" sz="2000" dirty="0" smtClean="0">
                <a:latin typeface="Arial" panose="020B0604020202020204" pitchFamily="34" charset="0"/>
                <a:cs typeface="Arial" panose="020B0604020202020204" pitchFamily="34" charset="0"/>
              </a:rPr>
              <a:t>  </a:t>
            </a:r>
            <a:r>
              <a:rPr lang="en-US" sz="2000" b="1" dirty="0" smtClean="0">
                <a:solidFill>
                  <a:srgbClr val="C00000"/>
                </a:solidFill>
                <a:latin typeface="Arial" panose="020B0604020202020204" pitchFamily="34" charset="0"/>
                <a:cs typeface="Arial" panose="020B0604020202020204" pitchFamily="34" charset="0"/>
              </a:rPr>
              <a:t>B</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1:200 </a:t>
            </a:r>
            <a:r>
              <a:rPr lang="en-US" sz="2000" dirty="0" smtClean="0">
                <a:latin typeface="Arial" panose="020B0604020202020204" pitchFamily="34" charset="0"/>
                <a:cs typeface="Arial" panose="020B0604020202020204" pitchFamily="34" charset="0"/>
              </a:rPr>
              <a:t> </a:t>
            </a:r>
            <a:r>
              <a:rPr lang="en-US" sz="2000" b="1" dirty="0" smtClean="0">
                <a:solidFill>
                  <a:srgbClr val="C00000"/>
                </a:solidFill>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 1:10  </a:t>
            </a:r>
            <a:r>
              <a:rPr lang="en-US" sz="2000" b="1" dirty="0" smtClean="0">
                <a:solidFill>
                  <a:srgbClr val="C00000"/>
                </a:solidFill>
                <a:latin typeface="Arial" panose="020B0604020202020204" pitchFamily="34" charset="0"/>
                <a:cs typeface="Arial" panose="020B0604020202020204" pitchFamily="34" charset="0"/>
              </a:rPr>
              <a:t>D</a:t>
            </a:r>
            <a:r>
              <a:rPr lang="en-US" sz="2000" dirty="0" smtClean="0">
                <a:latin typeface="Arial" panose="020B0604020202020204" pitchFamily="34" charset="0"/>
                <a:cs typeface="Arial" panose="020B0604020202020204" pitchFamily="34" charset="0"/>
              </a:rPr>
              <a:t>  1:5  </a:t>
            </a:r>
            <a:r>
              <a:rPr lang="en-US" sz="2000" b="1" dirty="0" smtClean="0">
                <a:solidFill>
                  <a:srgbClr val="C00000"/>
                </a:solidFill>
                <a:latin typeface="Arial" panose="020B0604020202020204" pitchFamily="34" charset="0"/>
                <a:cs typeface="Arial" panose="020B0604020202020204" pitchFamily="34" charset="0"/>
              </a:rPr>
              <a:t>E</a:t>
            </a:r>
            <a:r>
              <a:rPr lang="en-US" sz="2000" dirty="0" smtClean="0">
                <a:latin typeface="Arial" panose="020B0604020202020204" pitchFamily="34" charset="0"/>
                <a:cs typeface="Arial" panose="020B0604020202020204" pitchFamily="34" charset="0"/>
              </a:rPr>
              <a:t> 1:100</a:t>
            </a:r>
            <a:endParaRPr lang="en-US" sz="20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10"/>
              <a:tabLst>
                <a:tab pos="800100" algn="l"/>
              </a:tabLst>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scale factor on a map is 1: 250 000.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distance in metres does 10 </a:t>
            </a:r>
            <a:r>
              <a:rPr lang="en-US" sz="2000" dirty="0" smtClean="0">
                <a:latin typeface="Arial" panose="020B0604020202020204" pitchFamily="34" charset="0"/>
                <a:cs typeface="Arial" panose="020B0604020202020204" pitchFamily="34" charset="0"/>
              </a:rPr>
              <a:t>cm represent</a:t>
            </a:r>
            <a:r>
              <a:rPr lang="en-US" sz="200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0100" algn="l"/>
              </a:tabLst>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distance in </a:t>
            </a:r>
            <a:r>
              <a:rPr lang="en-US" sz="2000" dirty="0" err="1">
                <a:latin typeface="Arial" panose="020B0604020202020204" pitchFamily="34" charset="0"/>
                <a:cs typeface="Arial" panose="020B0604020202020204" pitchFamily="34" charset="0"/>
              </a:rPr>
              <a:t>kilometres</a:t>
            </a:r>
            <a:r>
              <a:rPr lang="en-US" sz="2000" dirty="0">
                <a:latin typeface="Arial" panose="020B0604020202020204" pitchFamily="34" charset="0"/>
                <a:cs typeface="Arial" panose="020B0604020202020204" pitchFamily="34" charset="0"/>
              </a:rPr>
              <a:t> does 12 cm represent?</a:t>
            </a:r>
          </a:p>
          <a:p>
            <a:pPr marL="914400" lvl="1" indent="-457200">
              <a:buClr>
                <a:srgbClr val="C00000"/>
              </a:buClr>
              <a:buFont typeface="+mj-lt"/>
              <a:buAutoNum type="alphaLcPeriod"/>
              <a:tabLst>
                <a:tab pos="800100" algn="l"/>
              </a:tabLst>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many </a:t>
            </a:r>
            <a:r>
              <a:rPr lang="en-US" sz="2000" dirty="0" err="1">
                <a:latin typeface="Arial" panose="020B0604020202020204" pitchFamily="34" charset="0"/>
                <a:cs typeface="Arial" panose="020B0604020202020204" pitchFamily="34" charset="0"/>
              </a:rPr>
              <a:t>centimetres</a:t>
            </a:r>
            <a:r>
              <a:rPr lang="en-US" sz="2000" dirty="0">
                <a:latin typeface="Arial" panose="020B0604020202020204" pitchFamily="34" charset="0"/>
                <a:cs typeface="Arial" panose="020B0604020202020204" pitchFamily="34" charset="0"/>
              </a:rPr>
              <a:t> on the map is a real distance of 35 km?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1196752"/>
            <a:ext cx="664145" cy="681999"/>
          </a:xfrm>
          <a:prstGeom prst="rect">
            <a:avLst/>
          </a:prstGeom>
        </p:spPr>
      </p:pic>
    </p:spTree>
    <p:extLst>
      <p:ext uri="{BB962C8B-B14F-4D97-AF65-F5344CB8AC3E}">
        <p14:creationId xmlns:p14="http://schemas.microsoft.com/office/powerpoint/2010/main" val="1613306846"/>
      </p:ext>
    </p:extLst>
  </p:cSld>
  <p:clrMapOvr>
    <a:masterClrMapping/>
  </p:clrMapOvr>
  <p:transition advClick="0"/>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15.4 </a:t>
            </a:r>
            <a:r>
              <a:rPr lang="en-GB" sz="4000" dirty="0"/>
              <a:t>– </a:t>
            </a:r>
            <a:r>
              <a:rPr lang="en-GB" sz="4000" dirty="0" smtClean="0"/>
              <a:t>Scale Drawings and Maps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5256584" cy="5355312"/>
          </a:xfrm>
          <a:prstGeom prst="rect">
            <a:avLst/>
          </a:prstGeom>
        </p:spPr>
        <p:txBody>
          <a:bodyPr wrap="square">
            <a:spAutoFit/>
          </a:bodyPr>
          <a:lstStyle/>
          <a:p>
            <a:pPr marL="457200" indent="-457200">
              <a:buClr>
                <a:srgbClr val="C00000"/>
              </a:buClr>
              <a:buFont typeface="+mj-lt"/>
              <a:buAutoNum type="arabicPeriod" startAt="11"/>
              <a:tabLst>
                <a:tab pos="800100" algn="l"/>
              </a:tabLst>
            </a:pPr>
            <a:r>
              <a:rPr lang="en-US" sz="1900" b="1" dirty="0">
                <a:solidFill>
                  <a:srgbClr val="FF0000"/>
                </a:solidFill>
                <a:latin typeface="Arial" panose="020B0604020202020204" pitchFamily="34" charset="0"/>
                <a:cs typeface="Arial" panose="020B0604020202020204" pitchFamily="34" charset="0"/>
              </a:rPr>
              <a:t>R</a:t>
            </a:r>
            <a:r>
              <a:rPr lang="en-US" sz="1900" dirty="0">
                <a:latin typeface="Arial" panose="020B0604020202020204" pitchFamily="34" charset="0"/>
                <a:cs typeface="Arial" panose="020B0604020202020204" pitchFamily="34" charset="0"/>
              </a:rPr>
              <a:t>  </a:t>
            </a:r>
            <a:r>
              <a:rPr lang="en-US" sz="1900" dirty="0" smtClean="0">
                <a:latin typeface="Arial" panose="020B0604020202020204" pitchFamily="34" charset="0"/>
                <a:cs typeface="Arial" panose="020B0604020202020204" pitchFamily="34" charset="0"/>
              </a:rPr>
              <a:t>The </a:t>
            </a:r>
            <a:r>
              <a:rPr lang="en-US" sz="1900" dirty="0">
                <a:latin typeface="Arial" panose="020B0604020202020204" pitchFamily="34" charset="0"/>
                <a:cs typeface="Arial" panose="020B0604020202020204" pitchFamily="34" charset="0"/>
              </a:rPr>
              <a:t>scale on an Ordnance Survey map is 1: 50 000.</a:t>
            </a:r>
          </a:p>
          <a:p>
            <a:pPr marL="914400" lvl="1" indent="-457200">
              <a:buClr>
                <a:srgbClr val="C00000"/>
              </a:buClr>
              <a:buFont typeface="+mj-lt"/>
              <a:buAutoNum type="alphaLcPeriod"/>
              <a:tabLst>
                <a:tab pos="800100" algn="l"/>
              </a:tabLst>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length on the map would a 12 km walk be?</a:t>
            </a:r>
          </a:p>
          <a:p>
            <a:pPr marL="914400" lvl="1" indent="-457200">
              <a:buClr>
                <a:srgbClr val="C00000"/>
              </a:buClr>
              <a:buFont typeface="+mj-lt"/>
              <a:buAutoNum type="alphaLcPeriod"/>
              <a:tabLst>
                <a:tab pos="800100" algn="l"/>
              </a:tabLst>
            </a:pPr>
            <a:r>
              <a:rPr lang="en-US" sz="1900" dirty="0" smtClean="0">
                <a:latin typeface="Arial" panose="020B0604020202020204" pitchFamily="34" charset="0"/>
                <a:cs typeface="Arial" panose="020B0604020202020204" pitchFamily="34" charset="0"/>
              </a:rPr>
              <a:t>How </a:t>
            </a:r>
            <a:r>
              <a:rPr lang="en-US" sz="1900" dirty="0">
                <a:latin typeface="Arial" panose="020B0604020202020204" pitchFamily="34" charset="0"/>
                <a:cs typeface="Arial" panose="020B0604020202020204" pitchFamily="34" charset="0"/>
              </a:rPr>
              <a:t>many km would a walk represented by a length of A0 cm be</a:t>
            </a:r>
            <a:r>
              <a:rPr lang="en-US" sz="19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1"/>
              <a:tabLst>
                <a:tab pos="800100" algn="l"/>
              </a:tabLst>
            </a:pPr>
            <a:r>
              <a:rPr lang="en-US" sz="1900" b="1" dirty="0">
                <a:solidFill>
                  <a:srgbClr val="FF0000"/>
                </a:solidFill>
                <a:latin typeface="Arial" panose="020B0604020202020204" pitchFamily="34" charset="0"/>
                <a:cs typeface="Arial" panose="020B0604020202020204" pitchFamily="34" charset="0"/>
              </a:rPr>
              <a:t>R</a:t>
            </a:r>
            <a:r>
              <a:rPr lang="en-US" sz="1900" dirty="0">
                <a:latin typeface="Arial" panose="020B0604020202020204" pitchFamily="34" charset="0"/>
                <a:cs typeface="Arial" panose="020B0604020202020204" pitchFamily="34" charset="0"/>
              </a:rPr>
              <a:t> Three phone masts are arranged like this: Mast A is 60 km south of Mast </a:t>
            </a:r>
            <a:r>
              <a:rPr lang="en-US" sz="1900" dirty="0" smtClean="0">
                <a:latin typeface="Arial" panose="020B0604020202020204" pitchFamily="34" charset="0"/>
                <a:cs typeface="Arial" panose="020B0604020202020204" pitchFamily="34" charset="0"/>
              </a:rPr>
              <a:t>B.</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Mast </a:t>
            </a:r>
            <a:r>
              <a:rPr lang="en-US" sz="1900" dirty="0">
                <a:latin typeface="Arial" panose="020B0604020202020204" pitchFamily="34" charset="0"/>
                <a:cs typeface="Arial" panose="020B0604020202020204" pitchFamily="34" charset="0"/>
              </a:rPr>
              <a:t>C is A5 km northwest of Mast B. </a:t>
            </a:r>
            <a:endParaRPr lang="en-US" sz="19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1900" dirty="0" smtClean="0">
                <a:latin typeface="Arial" panose="020B0604020202020204" pitchFamily="34" charset="0"/>
                <a:cs typeface="Arial" panose="020B0604020202020204" pitchFamily="34" charset="0"/>
              </a:rPr>
              <a:t>Draw </a:t>
            </a:r>
            <a:r>
              <a:rPr lang="en-US" sz="1900" dirty="0">
                <a:latin typeface="Arial" panose="020B0604020202020204" pitchFamily="34" charset="0"/>
                <a:cs typeface="Arial" panose="020B0604020202020204" pitchFamily="34" charset="0"/>
              </a:rPr>
              <a:t>a scale drawing showing these three masts. Use a scale of 1 cm to 10 </a:t>
            </a:r>
            <a:r>
              <a:rPr lang="en-US" sz="1900" dirty="0" smtClean="0">
                <a:latin typeface="Arial" panose="020B0604020202020204" pitchFamily="34" charset="0"/>
                <a:cs typeface="Arial" panose="020B0604020202020204" pitchFamily="34" charset="0"/>
              </a:rPr>
              <a:t>km.</a:t>
            </a:r>
            <a:endParaRPr lang="en-US" sz="1900" dirty="0">
              <a:latin typeface="Arial" panose="020B0604020202020204" pitchFamily="34" charset="0"/>
              <a:cs typeface="Arial" panose="020B0604020202020204" pitchFamily="34" charset="0"/>
            </a:endParaRPr>
          </a:p>
          <a:p>
            <a:pPr lvl="1">
              <a:buClr>
                <a:srgbClr val="C00000"/>
              </a:buClr>
            </a:pPr>
            <a:r>
              <a:rPr lang="en-US" sz="1900" dirty="0" smtClean="0">
                <a:latin typeface="Arial" panose="020B0604020202020204" pitchFamily="34" charset="0"/>
                <a:cs typeface="Arial" panose="020B0604020202020204" pitchFamily="34" charset="0"/>
              </a:rPr>
              <a:t>Mast </a:t>
            </a:r>
            <a:r>
              <a:rPr lang="en-US" sz="1900" dirty="0">
                <a:latin typeface="Arial" panose="020B0604020202020204" pitchFamily="34" charset="0"/>
                <a:cs typeface="Arial" panose="020B0604020202020204" pitchFamily="34" charset="0"/>
              </a:rPr>
              <a:t>D is placed 65 km east of Mast A. </a:t>
            </a:r>
            <a:endParaRPr lang="en-US" sz="19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pPr>
            <a:r>
              <a:rPr lang="en-US" sz="1900" dirty="0" smtClean="0">
                <a:latin typeface="Arial" panose="020B0604020202020204" pitchFamily="34" charset="0"/>
                <a:cs typeface="Arial" panose="020B0604020202020204" pitchFamily="34" charset="0"/>
              </a:rPr>
              <a:t>Draw </a:t>
            </a:r>
            <a:r>
              <a:rPr lang="en-US" sz="1900" dirty="0">
                <a:latin typeface="Arial" panose="020B0604020202020204" pitchFamily="34" charset="0"/>
                <a:cs typeface="Arial" panose="020B0604020202020204" pitchFamily="34" charset="0"/>
              </a:rPr>
              <a:t>Mast D on your diagram, </a:t>
            </a:r>
          </a:p>
          <a:p>
            <a:pPr marL="914400" lvl="1" indent="-457200">
              <a:buClr>
                <a:srgbClr val="C00000"/>
              </a:buClr>
              <a:buFont typeface="+mj-lt"/>
              <a:buAutoNum type="alphaLcPeriod" startAt="2"/>
            </a:pPr>
            <a:r>
              <a:rPr lang="en-US" sz="1900" dirty="0" smtClean="0">
                <a:latin typeface="Arial" panose="020B0604020202020204" pitchFamily="34" charset="0"/>
                <a:cs typeface="Arial" panose="020B0604020202020204" pitchFamily="34" charset="0"/>
              </a:rPr>
              <a:t>Use </a:t>
            </a:r>
            <a:r>
              <a:rPr lang="en-US" sz="1900" dirty="0">
                <a:latin typeface="Arial" panose="020B0604020202020204" pitchFamily="34" charset="0"/>
                <a:cs typeface="Arial" panose="020B0604020202020204" pitchFamily="34" charset="0"/>
              </a:rPr>
              <a:t>your diagram to find the distance from</a:t>
            </a:r>
          </a:p>
          <a:p>
            <a:pPr marL="1257300" lvl="2" indent="-342900">
              <a:buClr>
                <a:srgbClr val="C00000"/>
              </a:buClr>
              <a:buFont typeface="+mj-lt"/>
              <a:buAutoNum type="romanLcPeriod"/>
            </a:pPr>
            <a:r>
              <a:rPr lang="en-US" sz="1900" dirty="0" smtClean="0">
                <a:latin typeface="Arial" panose="020B0604020202020204" pitchFamily="34" charset="0"/>
                <a:cs typeface="Arial" panose="020B0604020202020204" pitchFamily="34" charset="0"/>
              </a:rPr>
              <a:t>Mast </a:t>
            </a:r>
            <a:r>
              <a:rPr lang="en-US" sz="1900" dirty="0">
                <a:latin typeface="Arial" panose="020B0604020202020204" pitchFamily="34" charset="0"/>
                <a:cs typeface="Arial" panose="020B0604020202020204" pitchFamily="34" charset="0"/>
              </a:rPr>
              <a:t>C to Mast D</a:t>
            </a:r>
          </a:p>
          <a:p>
            <a:pPr marL="1257300" lvl="2" indent="-342900">
              <a:buClr>
                <a:srgbClr val="C00000"/>
              </a:buClr>
              <a:buFont typeface="+mj-lt"/>
              <a:buAutoNum type="romanLcPeriod"/>
            </a:pPr>
            <a:r>
              <a:rPr lang="en-US" sz="1900" dirty="0" smtClean="0">
                <a:latin typeface="Arial" panose="020B0604020202020204" pitchFamily="34" charset="0"/>
                <a:cs typeface="Arial" panose="020B0604020202020204" pitchFamily="34" charset="0"/>
              </a:rPr>
              <a:t>Mast </a:t>
            </a:r>
            <a:r>
              <a:rPr lang="en-US" sz="1900" dirty="0">
                <a:latin typeface="Arial" panose="020B0604020202020204" pitchFamily="34" charset="0"/>
                <a:cs typeface="Arial" panose="020B0604020202020204" pitchFamily="34" charset="0"/>
              </a:rPr>
              <a:t>A to Mast 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902992300"/>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104</a:t>
            </a:r>
            <a:endParaRPr lang="en-GB" sz="1400" b="1" dirty="0">
              <a:latin typeface="Calibri" panose="020F0502020204030204" pitchFamily="34" charset="0"/>
            </a:endParaRPr>
          </a:p>
        </p:txBody>
      </p:sp>
      <p:sp>
        <p:nvSpPr>
          <p:cNvPr id="3" name="Rectangle 2"/>
          <p:cNvSpPr/>
          <p:nvPr/>
        </p:nvSpPr>
        <p:spPr>
          <a:xfrm>
            <a:off x="251520" y="1196752"/>
            <a:ext cx="5256584" cy="5324535"/>
          </a:xfrm>
          <a:prstGeom prst="rect">
            <a:avLst/>
          </a:prstGeom>
        </p:spPr>
        <p:txBody>
          <a:bodyPr wrap="square">
            <a:spAutoFit/>
          </a:bodyPr>
          <a:lstStyle/>
          <a:p>
            <a:pPr marL="566738" indent="-566738">
              <a:buClr>
                <a:srgbClr val="C00000"/>
              </a:buClr>
              <a:buFont typeface="+mj-lt"/>
              <a:buAutoNum type="arabicPeriod"/>
              <a:tabLst>
                <a:tab pos="804863" algn="l"/>
              </a:tabLst>
            </a:pPr>
            <a:r>
              <a:rPr lang="en-US" sz="2000" dirty="0" smtClean="0">
                <a:latin typeface="Arial" panose="020B0604020202020204" pitchFamily="34" charset="0"/>
                <a:cs typeface="Arial" panose="020B0604020202020204" pitchFamily="34" charset="0"/>
              </a:rPr>
              <a:t>This spinner is spun twice.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smtClean="0">
              <a:latin typeface="Arial" panose="020B0604020202020204" pitchFamily="34" charset="0"/>
              <a:cs typeface="Arial" panose="020B0604020202020204" pitchFamily="34" charset="0"/>
            </a:endParaRPr>
          </a:p>
          <a:p>
            <a:pPr marL="401638" lvl="1" indent="-401638">
              <a:buClr>
                <a:srgbClr val="C00000"/>
              </a:buClr>
              <a:buFont typeface="+mj-lt"/>
              <a:buAutoNum type="alphaLcPeriod"/>
            </a:pPr>
            <a:r>
              <a:rPr lang="en-US" sz="2000" dirty="0">
                <a:latin typeface="Arial" panose="020B0604020202020204" pitchFamily="34" charset="0"/>
                <a:cs typeface="Arial" panose="020B0604020202020204" pitchFamily="34" charset="0"/>
              </a:rPr>
              <a:t>Copy and complete the sample space diagram to show the possible </a:t>
            </a:r>
            <a:r>
              <a:rPr lang="en-US" sz="2000" dirty="0" smtClean="0">
                <a:latin typeface="Arial" panose="020B0604020202020204" pitchFamily="34" charset="0"/>
                <a:cs typeface="Arial" panose="020B0604020202020204" pitchFamily="34" charset="0"/>
              </a:rPr>
              <a:t>outcomes.</a:t>
            </a:r>
          </a:p>
          <a:p>
            <a:pPr marL="401638" lvl="1" indent="-401638">
              <a:buClr>
                <a:srgbClr val="C00000"/>
              </a:buClr>
              <a:buFont typeface="+mj-lt"/>
              <a:buAutoNum type="alphaLcPeriod"/>
            </a:pPr>
            <a:r>
              <a:rPr lang="en-US" sz="2000" dirty="0" smtClean="0">
                <a:latin typeface="Arial" panose="020B0604020202020204" pitchFamily="34" charset="0"/>
                <a:cs typeface="Arial" panose="020B0604020202020204" pitchFamily="34" charset="0"/>
              </a:rPr>
              <a:t>How </a:t>
            </a:r>
            <a:r>
              <a:rPr lang="en-US" sz="2000" dirty="0">
                <a:latin typeface="Arial" panose="020B0604020202020204" pitchFamily="34" charset="0"/>
                <a:cs typeface="Arial" panose="020B0604020202020204" pitchFamily="34" charset="0"/>
              </a:rPr>
              <a:t>many possible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outcomes </a:t>
            </a:r>
            <a:r>
              <a:rPr lang="en-US" sz="2000" dirty="0">
                <a:latin typeface="Arial" panose="020B0604020202020204" pitchFamily="34" charset="0"/>
                <a:cs typeface="Arial" panose="020B0604020202020204" pitchFamily="34" charset="0"/>
              </a:rPr>
              <a:t>are there? </a:t>
            </a:r>
            <a:endParaRPr lang="en-US" sz="2000" dirty="0" smtClean="0">
              <a:latin typeface="Arial" panose="020B0604020202020204" pitchFamily="34" charset="0"/>
              <a:cs typeface="Arial" panose="020B0604020202020204" pitchFamily="34" charset="0"/>
            </a:endParaRPr>
          </a:p>
          <a:p>
            <a:pPr marL="401638" lvl="1" indent="-401638">
              <a:buClr>
                <a:srgbClr val="C00000"/>
              </a:buClr>
              <a:buFont typeface="+mj-lt"/>
              <a:buAutoNum type="alphaLcPeriod"/>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getting red twice, </a:t>
            </a:r>
            <a:endParaRPr lang="en-US" sz="2000" dirty="0" smtClean="0">
              <a:latin typeface="Arial" panose="020B0604020202020204" pitchFamily="34" charset="0"/>
              <a:cs typeface="Arial" panose="020B0604020202020204" pitchFamily="34" charset="0"/>
            </a:endParaRPr>
          </a:p>
          <a:p>
            <a:pPr marL="401638" lvl="1" indent="-401638">
              <a:buClr>
                <a:srgbClr val="C00000"/>
              </a:buClr>
              <a:buFont typeface="+mj-lt"/>
              <a:buAutoNum type="alphaLcPeriod"/>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getting one red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and </a:t>
            </a:r>
            <a:r>
              <a:rPr lang="en-US" sz="2000" dirty="0">
                <a:latin typeface="Arial" panose="020B0604020202020204" pitchFamily="34" charset="0"/>
                <a:cs typeface="Arial" panose="020B0604020202020204" pitchFamily="34" charset="0"/>
              </a:rPr>
              <a:t>one </a:t>
            </a:r>
            <a:r>
              <a:rPr lang="en-US" sz="2000" dirty="0" smtClean="0">
                <a:latin typeface="Arial" panose="020B0604020202020204" pitchFamily="34" charset="0"/>
                <a:cs typeface="Arial" panose="020B0604020202020204" pitchFamily="34" charset="0"/>
              </a:rPr>
              <a:t>blue.</a:t>
            </a:r>
          </a:p>
          <a:p>
            <a:pPr marL="401638" lvl="1" indent="-401638">
              <a:buClr>
                <a:srgbClr val="C00000"/>
              </a:buClr>
              <a:buFont typeface="+mj-lt"/>
              <a:buAutoNum type="alphaLcPeriod"/>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getting at least one blue.</a:t>
            </a:r>
            <a:endParaRPr lang="en-US" sz="20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t="19090" r="70674"/>
          <a:stretch/>
        </p:blipFill>
        <p:spPr>
          <a:xfrm>
            <a:off x="899593" y="1550032"/>
            <a:ext cx="1512168" cy="1455892"/>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72472" t="3635" r="1461" b="13937"/>
          <a:stretch/>
        </p:blipFill>
        <p:spPr>
          <a:xfrm>
            <a:off x="4427984" y="1268760"/>
            <a:ext cx="1080120" cy="1191857"/>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92674222"/>
              </p:ext>
            </p:extLst>
          </p:nvPr>
        </p:nvGraphicFramePr>
        <p:xfrm>
          <a:off x="3131839" y="3730992"/>
          <a:ext cx="2376266" cy="2290296"/>
        </p:xfrm>
        <a:graphic>
          <a:graphicData uri="http://schemas.openxmlformats.org/drawingml/2006/table">
            <a:tbl>
              <a:tblPr firstRow="1" bandRow="1">
                <a:tableStyleId>{5C22544A-7EE6-4342-B048-85BDC9FD1C3A}</a:tableStyleId>
              </a:tblPr>
              <a:tblGrid>
                <a:gridCol w="403632"/>
                <a:gridCol w="604481"/>
                <a:gridCol w="625570"/>
                <a:gridCol w="742583"/>
              </a:tblGrid>
              <a:tr h="572574">
                <a:tc>
                  <a:txBody>
                    <a:bodyPr/>
                    <a:lstStyle/>
                    <a:p>
                      <a:endParaRPr lang="en-US" sz="17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6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gridSpan="2">
                  <a:txBody>
                    <a:bodyPr/>
                    <a:lstStyle/>
                    <a:p>
                      <a:r>
                        <a:rPr lang="en-US" sz="1600" dirty="0" smtClean="0">
                          <a:latin typeface="Arial" panose="020B0604020202020204" pitchFamily="34" charset="0"/>
                          <a:cs typeface="Arial" panose="020B0604020202020204" pitchFamily="34" charset="0"/>
                        </a:rPr>
                        <a:t>2</a:t>
                      </a:r>
                      <a:r>
                        <a:rPr lang="en-US" sz="1600" baseline="30000" dirty="0" smtClean="0">
                          <a:latin typeface="Arial" panose="020B0604020202020204" pitchFamily="34" charset="0"/>
                          <a:cs typeface="Arial" panose="020B0604020202020204" pitchFamily="34" charset="0"/>
                        </a:rPr>
                        <a:t>nd</a:t>
                      </a:r>
                      <a:r>
                        <a:rPr lang="en-US" sz="1600" dirty="0" smtClean="0">
                          <a:latin typeface="Arial" panose="020B0604020202020204" pitchFamily="34" charset="0"/>
                          <a:cs typeface="Arial" panose="020B0604020202020204" pitchFamily="34" charset="0"/>
                        </a:rPr>
                        <a:t> Spin</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r>
              <a:tr h="572574">
                <a:tc>
                  <a:txBody>
                    <a:bodyPr/>
                    <a:lstStyle/>
                    <a:p>
                      <a:endParaRPr lang="en-US" sz="1700" dirty="0">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smtClean="0">
                          <a:latin typeface="Arial" panose="020B0604020202020204" pitchFamily="34" charset="0"/>
                          <a:cs typeface="Arial" panose="020B0604020202020204" pitchFamily="34" charset="0"/>
                        </a:rPr>
                        <a:t>Red</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Blue</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574">
                <a:tc rowSpan="2">
                  <a:txBody>
                    <a:bodyPr/>
                    <a:lstStyle/>
                    <a:p>
                      <a:pPr algn="ctr"/>
                      <a:r>
                        <a:rPr lang="en-US" sz="1700" dirty="0" smtClean="0">
                          <a:latin typeface="Arial" panose="020B0604020202020204" pitchFamily="34" charset="0"/>
                          <a:cs typeface="Arial" panose="020B0604020202020204" pitchFamily="34" charset="0"/>
                        </a:rPr>
                        <a:t>1</a:t>
                      </a:r>
                      <a:r>
                        <a:rPr lang="en-US" sz="1700" baseline="30000" dirty="0" smtClean="0">
                          <a:latin typeface="Arial" panose="020B0604020202020204" pitchFamily="34" charset="0"/>
                          <a:cs typeface="Arial" panose="020B0604020202020204" pitchFamily="34" charset="0"/>
                        </a:rPr>
                        <a:t>st</a:t>
                      </a:r>
                      <a:r>
                        <a:rPr lang="en-US" sz="1700" dirty="0" smtClean="0">
                          <a:latin typeface="Arial" panose="020B0604020202020204" pitchFamily="34" charset="0"/>
                          <a:cs typeface="Arial" panose="020B0604020202020204" pitchFamily="34" charset="0"/>
                        </a:rPr>
                        <a:t> Spin</a:t>
                      </a:r>
                      <a:endParaRPr lang="en-US" sz="1700" dirty="0">
                        <a:latin typeface="Arial" panose="020B0604020202020204" pitchFamily="34" charset="0"/>
                        <a:cs typeface="Arial" panose="020B0604020202020204"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Red</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R, R</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257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Arial" panose="020B0604020202020204" pitchFamily="34" charset="0"/>
                          <a:cs typeface="Arial" panose="020B0604020202020204" pitchFamily="34" charset="0"/>
                        </a:rPr>
                        <a:t>Blue</a:t>
                      </a: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1861676"/>
      </p:ext>
    </p:extLst>
  </p:cSld>
  <p:clrMapOvr>
    <a:masterClrMapping/>
  </p:clrMapOvr>
  <p:transition advClick="0"/>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of these are not a net of a tetrahedron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3"/>
              <a:tabLst>
                <a:tab pos="800100" algn="l"/>
              </a:tabLst>
            </a:pPr>
            <a:r>
              <a:rPr lang="en-US" sz="2400" dirty="0">
                <a:latin typeface="Arial" panose="020B0604020202020204" pitchFamily="34" charset="0"/>
                <a:cs typeface="Arial" panose="020B0604020202020204" pitchFamily="34" charset="0"/>
              </a:rPr>
              <a:t>Using compasses, make an accurate drawing of triangle PQR where PQ = 9.2 </a:t>
            </a:r>
            <a:r>
              <a:rPr lang="en-US" sz="2400" dirty="0" smtClean="0">
                <a:latin typeface="Arial" panose="020B0604020202020204" pitchFamily="34" charset="0"/>
                <a:cs typeface="Arial" panose="020B0604020202020204" pitchFamily="34" charset="0"/>
              </a:rPr>
              <a:t>cm,</a:t>
            </a:r>
            <a:br>
              <a:rPr lang="en-US" sz="2400" dirty="0" smtClean="0">
                <a:latin typeface="Arial" panose="020B0604020202020204" pitchFamily="34" charset="0"/>
                <a:cs typeface="Arial" panose="020B0604020202020204" pitchFamily="34" charset="0"/>
              </a:rPr>
            </a:br>
            <a:r>
              <a:rPr lang="en-US" sz="2400" b="1" dirty="0" smtClean="0">
                <a:latin typeface="Arial" panose="020B0604020202020204" pitchFamily="34" charset="0"/>
                <a:cs typeface="Arial" panose="020B0604020202020204" pitchFamily="34" charset="0"/>
              </a:rPr>
              <a:t>QR</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7.6 cm and </a:t>
            </a:r>
            <a:r>
              <a:rPr lang="en-US" sz="2400" b="1" dirty="0">
                <a:latin typeface="Arial" panose="020B0604020202020204" pitchFamily="34" charset="0"/>
                <a:cs typeface="Arial" panose="020B0604020202020204" pitchFamily="34" charset="0"/>
              </a:rPr>
              <a:t>PR</a:t>
            </a:r>
            <a:r>
              <a:rPr lang="en-US" sz="2400" dirty="0">
                <a:latin typeface="Arial" panose="020B0604020202020204" pitchFamily="34" charset="0"/>
                <a:cs typeface="Arial" panose="020B0604020202020204" pitchFamily="34" charset="0"/>
              </a:rPr>
              <a:t> = 3.1 cm.</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755576" y="2032314"/>
            <a:ext cx="4445116" cy="3117396"/>
          </a:xfrm>
          <a:prstGeom prst="rect">
            <a:avLst/>
          </a:prstGeom>
        </p:spPr>
      </p:pic>
    </p:spTree>
    <p:extLst>
      <p:ext uri="{BB962C8B-B14F-4D97-AF65-F5344CB8AC3E}">
        <p14:creationId xmlns:p14="http://schemas.microsoft.com/office/powerpoint/2010/main" val="3453099613"/>
      </p:ext>
    </p:extLst>
  </p:cSld>
  <p:clrMapOvr>
    <a:masterClrMapping/>
  </p:clrMapOvr>
  <p:transition advClick="0"/>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5256584" cy="5170646"/>
          </a:xfrm>
          <a:prstGeom prst="rect">
            <a:avLst/>
          </a:prstGeom>
        </p:spPr>
        <p:txBody>
          <a:bodyPr wrap="square">
            <a:spAutoFit/>
          </a:bodyPr>
          <a:lstStyle/>
          <a:p>
            <a:pPr marL="457200" indent="-457200">
              <a:buClr>
                <a:srgbClr val="C00000"/>
              </a:buClr>
              <a:buFont typeface="+mj-lt"/>
              <a:buAutoNum type="arabicPeriod" startAt="2"/>
              <a:tabLst>
                <a:tab pos="800100" algn="l"/>
              </a:tabLst>
            </a:pPr>
            <a:r>
              <a:rPr lang="en-US" sz="3000" dirty="0">
                <a:latin typeface="Arial" panose="020B0604020202020204" pitchFamily="34" charset="0"/>
                <a:cs typeface="Arial" panose="020B0604020202020204" pitchFamily="34" charset="0"/>
              </a:rPr>
              <a:t>In triangle ABC, AB = 7.A cm, BC = 5.9 cm and angle ABC = 62°.</a:t>
            </a:r>
          </a:p>
          <a:p>
            <a:pPr marL="914400" lvl="1" indent="-457200">
              <a:buClr>
                <a:srgbClr val="C00000"/>
              </a:buClr>
              <a:buFont typeface="+mj-lt"/>
              <a:buAutoNum type="alphaLcPeriod"/>
              <a:tabLst>
                <a:tab pos="800100" algn="l"/>
              </a:tabLst>
            </a:pPr>
            <a:r>
              <a:rPr lang="en-US" sz="3000" dirty="0" smtClean="0">
                <a:latin typeface="Arial" panose="020B0604020202020204" pitchFamily="34" charset="0"/>
                <a:cs typeface="Arial" panose="020B0604020202020204" pitchFamily="34" charset="0"/>
              </a:rPr>
              <a:t>Draw </a:t>
            </a:r>
            <a:r>
              <a:rPr lang="en-US" sz="3000" dirty="0">
                <a:latin typeface="Arial" panose="020B0604020202020204" pitchFamily="34" charset="0"/>
                <a:cs typeface="Arial" panose="020B0604020202020204" pitchFamily="34" charset="0"/>
              </a:rPr>
              <a:t>a sketch of triangle ABC showing all three given measurements, </a:t>
            </a:r>
            <a:endParaRPr lang="en-US" sz="3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3000" dirty="0" smtClean="0">
                <a:latin typeface="Arial" panose="020B0604020202020204" pitchFamily="34" charset="0"/>
                <a:cs typeface="Arial" panose="020B0604020202020204" pitchFamily="34" charset="0"/>
              </a:rPr>
              <a:t>Now </a:t>
            </a:r>
            <a:r>
              <a:rPr lang="en-US" sz="3000" dirty="0">
                <a:latin typeface="Arial" panose="020B0604020202020204" pitchFamily="34" charset="0"/>
                <a:cs typeface="Arial" panose="020B0604020202020204" pitchFamily="34" charset="0"/>
              </a:rPr>
              <a:t>make an accurate drawing of triangle ABC.</a:t>
            </a:r>
          </a:p>
          <a:p>
            <a:pPr marL="914400" lvl="1" indent="-457200">
              <a:buClr>
                <a:srgbClr val="C00000"/>
              </a:buClr>
              <a:buFont typeface="+mj-lt"/>
              <a:buAutoNum type="alphaLcPeriod"/>
              <a:tabLst>
                <a:tab pos="800100" algn="l"/>
              </a:tabLst>
            </a:pPr>
            <a:r>
              <a:rPr lang="en-US" sz="3000" dirty="0" smtClean="0">
                <a:latin typeface="Arial" panose="020B0604020202020204" pitchFamily="34" charset="0"/>
                <a:cs typeface="Arial" panose="020B0604020202020204" pitchFamily="34" charset="0"/>
              </a:rPr>
              <a:t>Measure </a:t>
            </a:r>
            <a:r>
              <a:rPr lang="en-US" sz="3000" dirty="0">
                <a:latin typeface="Arial" panose="020B0604020202020204" pitchFamily="34" charset="0"/>
                <a:cs typeface="Arial" panose="020B0604020202020204" pitchFamily="34" charset="0"/>
              </a:rPr>
              <a:t>the size of angle CAB.</a:t>
            </a:r>
          </a:p>
        </p:txBody>
      </p:sp>
    </p:spTree>
    <p:extLst>
      <p:ext uri="{BB962C8B-B14F-4D97-AF65-F5344CB8AC3E}">
        <p14:creationId xmlns:p14="http://schemas.microsoft.com/office/powerpoint/2010/main" val="681910567"/>
      </p:ext>
    </p:extLst>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124</a:t>
            </a:r>
            <a:endParaRPr lang="en-GB" sz="1400" b="1" dirty="0">
              <a:latin typeface="Calibri" panose="020F0502020204030204" pitchFamily="34" charset="0"/>
            </a:endParaRPr>
          </a:p>
        </p:txBody>
      </p:sp>
      <p:sp>
        <p:nvSpPr>
          <p:cNvPr id="3" name="Rectangle 2"/>
          <p:cNvSpPr/>
          <p:nvPr/>
        </p:nvSpPr>
        <p:spPr>
          <a:xfrm>
            <a:off x="251520" y="1196752"/>
            <a:ext cx="5256584" cy="5693866"/>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800" dirty="0">
                <a:latin typeface="Arial" panose="020B0604020202020204" pitchFamily="34" charset="0"/>
                <a:cs typeface="Arial" panose="020B0604020202020204" pitchFamily="34" charset="0"/>
              </a:rPr>
              <a:t>Here is an isosceles trapezium, WXYZ</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800" dirty="0" smtClean="0">
                <a:latin typeface="Arial" panose="020B0604020202020204" pitchFamily="34" charset="0"/>
                <a:cs typeface="Arial" panose="020B0604020202020204" pitchFamily="34" charset="0"/>
              </a:rPr>
              <a:t>Make </a:t>
            </a:r>
            <a:r>
              <a:rPr lang="en-US" sz="2800" dirty="0">
                <a:latin typeface="Arial" panose="020B0604020202020204" pitchFamily="34" charset="0"/>
                <a:cs typeface="Arial" panose="020B0604020202020204" pitchFamily="34" charset="0"/>
              </a:rPr>
              <a:t>an accurate drawing of this trapezium.</a:t>
            </a:r>
          </a:p>
          <a:p>
            <a:pPr marL="914400" lvl="1" indent="-457200">
              <a:buClr>
                <a:srgbClr val="C00000"/>
              </a:buClr>
              <a:buFont typeface="+mj-lt"/>
              <a:buAutoNum type="alphaLcPeriod"/>
              <a:tabLst>
                <a:tab pos="800100" algn="l"/>
              </a:tabLst>
            </a:pPr>
            <a:r>
              <a:rPr lang="en-US" sz="2800" dirty="0" smtClean="0">
                <a:latin typeface="Arial" panose="020B0604020202020204" pitchFamily="34" charset="0"/>
                <a:cs typeface="Arial" panose="020B0604020202020204" pitchFamily="34" charset="0"/>
              </a:rPr>
              <a:t>Measure </a:t>
            </a:r>
            <a:r>
              <a:rPr lang="en-US" sz="2800" dirty="0">
                <a:latin typeface="Arial" panose="020B0604020202020204" pitchFamily="34" charset="0"/>
                <a:cs typeface="Arial" panose="020B0604020202020204" pitchFamily="34" charset="0"/>
              </a:rPr>
              <a:t>the length of side YZ. </a:t>
            </a:r>
            <a:endParaRPr lang="en-US" sz="28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800" dirty="0" smtClean="0">
                <a:latin typeface="Arial" panose="020B0604020202020204" pitchFamily="34" charset="0"/>
                <a:cs typeface="Arial" panose="020B0604020202020204" pitchFamily="34" charset="0"/>
              </a:rPr>
              <a:t>Measure </a:t>
            </a:r>
            <a:r>
              <a:rPr lang="en-US" sz="2800" dirty="0">
                <a:latin typeface="Arial" panose="020B0604020202020204" pitchFamily="34" charset="0"/>
                <a:cs typeface="Arial" panose="020B0604020202020204" pitchFamily="34" charset="0"/>
              </a:rPr>
              <a:t>the size of angle XYZ</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179195" y="2191671"/>
            <a:ext cx="3401234" cy="1831437"/>
          </a:xfrm>
          <a:prstGeom prst="rect">
            <a:avLst/>
          </a:prstGeom>
        </p:spPr>
      </p:pic>
    </p:spTree>
    <p:extLst>
      <p:ext uri="{BB962C8B-B14F-4D97-AF65-F5344CB8AC3E}">
        <p14:creationId xmlns:p14="http://schemas.microsoft.com/office/powerpoint/2010/main" val="500416001"/>
      </p:ext>
    </p:extLst>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125</a:t>
            </a:r>
            <a:endParaRPr lang="en-GB" sz="1400" b="1" dirty="0">
              <a:latin typeface="Calibri" panose="020F0502020204030204" pitchFamily="34" charset="0"/>
            </a:endParaRPr>
          </a:p>
        </p:txBody>
      </p:sp>
      <p:sp>
        <p:nvSpPr>
          <p:cNvPr id="3" name="Rectangle 2"/>
          <p:cNvSpPr/>
          <p:nvPr/>
        </p:nvSpPr>
        <p:spPr>
          <a:xfrm>
            <a:off x="251519" y="1196752"/>
            <a:ext cx="7014949" cy="5586145"/>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100" dirty="0">
                <a:latin typeface="Arial" panose="020B0604020202020204" pitchFamily="34" charset="0"/>
                <a:cs typeface="Arial" panose="020B0604020202020204" pitchFamily="34" charset="0"/>
              </a:rPr>
              <a:t>Follow these instructions to construct a regular octagon inside a circle,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a circle with radius 8 </a:t>
            </a:r>
            <a:r>
              <a:rPr lang="en-US" sz="2100" dirty="0" smtClean="0">
                <a:latin typeface="Arial" panose="020B0604020202020204" pitchFamily="34" charset="0"/>
                <a:cs typeface="Arial" panose="020B0604020202020204" pitchFamily="34" charset="0"/>
              </a:rPr>
              <a:t>cm. Label </a:t>
            </a:r>
            <a:r>
              <a:rPr lang="en-US" sz="2100" dirty="0">
                <a:latin typeface="Arial" panose="020B0604020202020204" pitchFamily="34" charset="0"/>
                <a:cs typeface="Arial" panose="020B0604020202020204" pitchFamily="34" charset="0"/>
              </a:rPr>
              <a:t>the centre </a:t>
            </a:r>
            <a:r>
              <a:rPr lang="en-US" sz="2100" dirty="0" smtClean="0">
                <a:latin typeface="Arial" panose="020B0604020202020204" pitchFamily="34" charset="0"/>
                <a:cs typeface="Arial" panose="020B0604020202020204" pitchFamily="34" charset="0"/>
              </a:rPr>
              <a:t>O.</a:t>
            </a:r>
            <a:endParaRPr lang="en-US" sz="2100" dirty="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a vertical line from </a:t>
            </a:r>
            <a:r>
              <a:rPr lang="en-US" sz="2100" dirty="0" smtClean="0">
                <a:latin typeface="Arial" panose="020B0604020202020204" pitchFamily="34" charset="0"/>
                <a:cs typeface="Arial" panose="020B0604020202020204" pitchFamily="34" charset="0"/>
              </a:rPr>
              <a:t>O </a:t>
            </a:r>
            <a:r>
              <a:rPr lang="en-US" sz="2100" dirty="0">
                <a:latin typeface="Arial" panose="020B0604020202020204" pitchFamily="34" charset="0"/>
                <a:cs typeface="Arial" panose="020B0604020202020204" pitchFamily="34" charset="0"/>
              </a:rPr>
              <a:t>up to a point on the circumference. Label this point A.</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To </a:t>
            </a:r>
            <a:r>
              <a:rPr lang="en-US" sz="2100" dirty="0">
                <a:latin typeface="Arial" panose="020B0604020202020204" pitchFamily="34" charset="0"/>
                <a:cs typeface="Arial" panose="020B0604020202020204" pitchFamily="34" charset="0"/>
              </a:rPr>
              <a:t>work out the angle you need to measure in the middle, divide 360° by the number of sides of an octagon. Call this angle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Starting </a:t>
            </a:r>
            <a:r>
              <a:rPr lang="en-US" sz="2100" dirty="0">
                <a:latin typeface="Arial" panose="020B0604020202020204" pitchFamily="34" charset="0"/>
                <a:cs typeface="Arial" panose="020B0604020202020204" pitchFamily="34" charset="0"/>
              </a:rPr>
              <a:t>at line OA, measure angle </a:t>
            </a:r>
            <a:r>
              <a:rPr lang="en-US" sz="2100" i="1" dirty="0">
                <a:latin typeface="Arial" panose="020B0604020202020204" pitchFamily="34" charset="0"/>
                <a:cs typeface="Arial" panose="020B0604020202020204" pitchFamily="34" charset="0"/>
              </a:rPr>
              <a:t>x</a:t>
            </a:r>
            <a:r>
              <a:rPr lang="en-US" sz="2100" dirty="0">
                <a:latin typeface="Arial" panose="020B0604020202020204" pitchFamily="34" charset="0"/>
                <a:cs typeface="Arial" panose="020B0604020202020204" pitchFamily="34" charset="0"/>
              </a:rPr>
              <a:t> at the centre of the circle. Draw a line from </a:t>
            </a:r>
            <a:r>
              <a:rPr lang="en-US" sz="2100" dirty="0" smtClean="0">
                <a:latin typeface="Arial" panose="020B0604020202020204" pitchFamily="34" charset="0"/>
                <a:cs typeface="Arial" panose="020B0604020202020204" pitchFamily="34" charset="0"/>
              </a:rPr>
              <a:t>O </a:t>
            </a:r>
            <a:r>
              <a:rPr lang="en-US" sz="2100" dirty="0">
                <a:latin typeface="Arial" panose="020B0604020202020204" pitchFamily="34" charset="0"/>
                <a:cs typeface="Arial" panose="020B0604020202020204" pitchFamily="34" charset="0"/>
              </a:rPr>
              <a:t>to the circumference through your measured angle. Label the new point on the circumference B and the angle x</a:t>
            </a:r>
            <a:r>
              <a:rPr lang="en-US" sz="21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Join </a:t>
            </a:r>
            <a:r>
              <a:rPr lang="en-US" sz="2100" dirty="0">
                <a:latin typeface="Arial" panose="020B0604020202020204" pitchFamily="34" charset="0"/>
                <a:cs typeface="Arial" panose="020B0604020202020204" pitchFamily="34" charset="0"/>
              </a:rPr>
              <a:t>points A and B together with a straight line. Line AB is the first side of your octagon.</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Repeat </a:t>
            </a:r>
            <a:r>
              <a:rPr lang="en-US" sz="2100" dirty="0">
                <a:latin typeface="Arial" panose="020B0604020202020204" pitchFamily="34" charset="0"/>
                <a:cs typeface="Arial" panose="020B0604020202020204" pitchFamily="34" charset="0"/>
              </a:rPr>
              <a:t>parts </a:t>
            </a:r>
            <a:r>
              <a:rPr lang="en-US" sz="2100" b="1" dirty="0">
                <a:latin typeface="Arial" panose="020B0604020202020204" pitchFamily="34" charset="0"/>
                <a:cs typeface="Arial" panose="020B0604020202020204" pitchFamily="34" charset="0"/>
              </a:rPr>
              <a:t>d</a:t>
            </a:r>
            <a:r>
              <a:rPr lang="en-US" sz="2100" dirty="0">
                <a:latin typeface="Arial" panose="020B0604020202020204" pitchFamily="34" charset="0"/>
                <a:cs typeface="Arial" panose="020B0604020202020204" pitchFamily="34" charset="0"/>
              </a:rPr>
              <a:t> and </a:t>
            </a:r>
            <a:r>
              <a:rPr lang="en-US" sz="2100" b="1" dirty="0">
                <a:latin typeface="Arial" panose="020B0604020202020204" pitchFamily="34" charset="0"/>
                <a:cs typeface="Arial" panose="020B0604020202020204" pitchFamily="34" charset="0"/>
              </a:rPr>
              <a:t>e</a:t>
            </a:r>
            <a:r>
              <a:rPr lang="en-US" sz="2100" dirty="0">
                <a:latin typeface="Arial" panose="020B0604020202020204" pitchFamily="34" charset="0"/>
                <a:cs typeface="Arial" panose="020B0604020202020204" pitchFamily="34" charset="0"/>
              </a:rPr>
              <a:t> until you have drawn the whole octagon.</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266469" y="1332139"/>
            <a:ext cx="1476909" cy="1673826"/>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7266469" y="3140968"/>
            <a:ext cx="1476909" cy="1673826"/>
          </a:xfrm>
          <a:prstGeom prst="rect">
            <a:avLst/>
          </a:prstGeom>
        </p:spPr>
      </p:pic>
      <p:pic>
        <p:nvPicPr>
          <p:cNvPr id="6" name="Picture 5"/>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7266469" y="4992026"/>
            <a:ext cx="1476909" cy="1476909"/>
          </a:xfrm>
          <a:prstGeom prst="rect">
            <a:avLst/>
          </a:prstGeom>
        </p:spPr>
      </p:pic>
    </p:spTree>
    <p:extLst>
      <p:ext uri="{BB962C8B-B14F-4D97-AF65-F5344CB8AC3E}">
        <p14:creationId xmlns:p14="http://schemas.microsoft.com/office/powerpoint/2010/main" val="1856466034"/>
      </p:ext>
    </p:extLst>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125</a:t>
            </a:r>
            <a:endParaRPr lang="en-GB" sz="1400" b="1" dirty="0">
              <a:latin typeface="Calibri" panose="020F0502020204030204" pitchFamily="34" charset="0"/>
            </a:endParaRPr>
          </a:p>
        </p:txBody>
      </p:sp>
      <p:sp>
        <p:nvSpPr>
          <p:cNvPr id="3" name="Rectangle 2"/>
          <p:cNvSpPr/>
          <p:nvPr/>
        </p:nvSpPr>
        <p:spPr>
          <a:xfrm>
            <a:off x="251519" y="1196752"/>
            <a:ext cx="5256585" cy="4036490"/>
          </a:xfrm>
          <a:prstGeom prst="rect">
            <a:avLst/>
          </a:prstGeom>
        </p:spPr>
        <p:txBody>
          <a:bodyPr wrap="square">
            <a:spAutoFit/>
          </a:bodyPr>
          <a:lstStyle/>
          <a:p>
            <a:pPr marL="400050" indent="-400050">
              <a:buClr>
                <a:srgbClr val="C00000"/>
              </a:buClr>
              <a:buFont typeface="+mj-lt"/>
              <a:buAutoNum type="arabicPeriod" startAt="6"/>
              <a:tabLst>
                <a:tab pos="800100" algn="l"/>
              </a:tabLst>
            </a:pPr>
            <a:r>
              <a:rPr lang="en-US" sz="2350" dirty="0">
                <a:latin typeface="Arial" panose="020B0604020202020204" pitchFamily="34" charset="0"/>
                <a:cs typeface="Arial" panose="020B0604020202020204" pitchFamily="34" charset="0"/>
              </a:rPr>
              <a:t>ABCD is a cyclic quadrilateral. 0 is the centre. OA = OB = OC = OD = 7 </a:t>
            </a:r>
            <a:r>
              <a:rPr lang="en-US" sz="2350" dirty="0" smtClean="0">
                <a:latin typeface="Arial" panose="020B0604020202020204" pitchFamily="34" charset="0"/>
                <a:cs typeface="Arial" panose="020B0604020202020204" pitchFamily="34" charset="0"/>
              </a:rPr>
              <a:t>cm.</a:t>
            </a:r>
            <a:br>
              <a:rPr lang="en-US" sz="2350" dirty="0" smtClean="0">
                <a:latin typeface="Arial" panose="020B0604020202020204" pitchFamily="34" charset="0"/>
                <a:cs typeface="Arial" panose="020B0604020202020204" pitchFamily="34" charset="0"/>
              </a:rPr>
            </a:br>
            <a:r>
              <a:rPr lang="en-US" sz="2350" dirty="0" smtClean="0">
                <a:latin typeface="Arial" panose="020B0604020202020204" pitchFamily="34" charset="0"/>
                <a:cs typeface="Arial" panose="020B0604020202020204" pitchFamily="34" charset="0"/>
              </a:rPr>
              <a:t>Angle </a:t>
            </a:r>
            <a:r>
              <a:rPr lang="en-US" sz="2350" dirty="0">
                <a:latin typeface="Arial" panose="020B0604020202020204" pitchFamily="34" charset="0"/>
                <a:cs typeface="Arial" panose="020B0604020202020204" pitchFamily="34" charset="0"/>
              </a:rPr>
              <a:t>AOB = 112° and angle BOC = 76</a:t>
            </a:r>
            <a:r>
              <a:rPr lang="en-US" sz="2350" dirty="0" smtClean="0">
                <a:latin typeface="Arial" panose="020B0604020202020204" pitchFamily="34" charset="0"/>
                <a:cs typeface="Arial" panose="020B0604020202020204" pitchFamily="34" charset="0"/>
              </a:rPr>
              <a:t>°.</a:t>
            </a:r>
            <a:br>
              <a:rPr lang="en-US" sz="2350" dirty="0" smtClean="0">
                <a:latin typeface="Arial" panose="020B0604020202020204" pitchFamily="34" charset="0"/>
                <a:cs typeface="Arial" panose="020B0604020202020204" pitchFamily="34" charset="0"/>
              </a:rPr>
            </a:br>
            <a:r>
              <a:rPr lang="en-US" sz="2350" dirty="0" smtClean="0">
                <a:latin typeface="Arial" panose="020B0604020202020204" pitchFamily="34" charset="0"/>
                <a:cs typeface="Arial" panose="020B0604020202020204" pitchFamily="34" charset="0"/>
              </a:rPr>
              <a:t>Angle </a:t>
            </a:r>
            <a:r>
              <a:rPr lang="en-US" sz="2350" dirty="0">
                <a:latin typeface="Arial" panose="020B0604020202020204" pitchFamily="34" charset="0"/>
                <a:cs typeface="Arial" panose="020B0604020202020204" pitchFamily="34" charset="0"/>
              </a:rPr>
              <a:t>COD = angle DOA. </a:t>
            </a:r>
            <a:endParaRPr lang="en-US" sz="2350" dirty="0" smtClean="0">
              <a:latin typeface="Arial" panose="020B0604020202020204" pitchFamily="34" charset="0"/>
              <a:cs typeface="Arial" panose="020B0604020202020204" pitchFamily="34" charset="0"/>
            </a:endParaRPr>
          </a:p>
          <a:p>
            <a:pPr marL="800100" lvl="1" indent="-400050">
              <a:buClr>
                <a:srgbClr val="C00000"/>
              </a:buClr>
              <a:buFont typeface="+mj-lt"/>
              <a:buAutoNum type="alphaLcPeriod"/>
            </a:pPr>
            <a:r>
              <a:rPr lang="en-US" sz="2350" dirty="0" smtClean="0">
                <a:latin typeface="Arial" panose="020B0604020202020204" pitchFamily="34" charset="0"/>
                <a:cs typeface="Arial" panose="020B0604020202020204" pitchFamily="34" charset="0"/>
              </a:rPr>
              <a:t>Using </a:t>
            </a:r>
            <a:r>
              <a:rPr lang="en-US" sz="2350" dirty="0">
                <a:latin typeface="Arial" panose="020B0604020202020204" pitchFamily="34" charset="0"/>
                <a:cs typeface="Arial" panose="020B0604020202020204" pitchFamily="34" charset="0"/>
              </a:rPr>
              <a:t>a ruler, compasses and a protractor, draw polygon ABCD.</a:t>
            </a:r>
          </a:p>
          <a:p>
            <a:pPr marL="800100" lvl="1" indent="-400050">
              <a:buClr>
                <a:srgbClr val="C00000"/>
              </a:buClr>
              <a:buFont typeface="+mj-lt"/>
              <a:buAutoNum type="alphaLcPeriod"/>
            </a:pPr>
            <a:r>
              <a:rPr lang="en-US" sz="2350" dirty="0" smtClean="0">
                <a:latin typeface="Arial" panose="020B0604020202020204" pitchFamily="34" charset="0"/>
                <a:cs typeface="Arial" panose="020B0604020202020204" pitchFamily="34" charset="0"/>
              </a:rPr>
              <a:t>Using </a:t>
            </a:r>
            <a:r>
              <a:rPr lang="en-US" sz="2350" dirty="0">
                <a:latin typeface="Arial" panose="020B0604020202020204" pitchFamily="34" charset="0"/>
                <a:cs typeface="Arial" panose="020B0604020202020204" pitchFamily="34" charset="0"/>
              </a:rPr>
              <a:t>your diagram, measure angle COD and the length of the line DA.</a:t>
            </a:r>
          </a:p>
        </p:txBody>
      </p:sp>
      <p:sp>
        <p:nvSpPr>
          <p:cNvPr id="8" name="Rectangle 7"/>
          <p:cNvSpPr/>
          <p:nvPr/>
        </p:nvSpPr>
        <p:spPr>
          <a:xfrm flipH="1">
            <a:off x="277539" y="5371182"/>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Q6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A cyclic quadrilateral is a four-sided polygon whose vertices are all on the circumference of a circle.</a:t>
            </a:r>
          </a:p>
        </p:txBody>
      </p:sp>
    </p:spTree>
    <p:extLst>
      <p:ext uri="{BB962C8B-B14F-4D97-AF65-F5344CB8AC3E}">
        <p14:creationId xmlns:p14="http://schemas.microsoft.com/office/powerpoint/2010/main" val="1807627631"/>
      </p:ext>
    </p:extLst>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125</a:t>
            </a:r>
            <a:endParaRPr lang="en-GB" sz="1400" b="1" dirty="0">
              <a:latin typeface="Calibri" panose="020F0502020204030204" pitchFamily="34" charset="0"/>
            </a:endParaRPr>
          </a:p>
        </p:txBody>
      </p:sp>
      <p:sp>
        <p:nvSpPr>
          <p:cNvPr id="3" name="Rectangle 2"/>
          <p:cNvSpPr/>
          <p:nvPr/>
        </p:nvSpPr>
        <p:spPr>
          <a:xfrm>
            <a:off x="251519" y="1196752"/>
            <a:ext cx="5400601" cy="5595378"/>
          </a:xfrm>
          <a:prstGeom prst="rect">
            <a:avLst/>
          </a:prstGeom>
        </p:spPr>
        <p:txBody>
          <a:bodyPr wrap="square">
            <a:spAutoFit/>
          </a:bodyPr>
          <a:lstStyle/>
          <a:p>
            <a:pPr marL="571500" indent="-571500">
              <a:buClr>
                <a:srgbClr val="C00000"/>
              </a:buClr>
              <a:buFont typeface="+mj-lt"/>
              <a:buAutoNum type="arabicPeriod" startAt="7"/>
              <a:tabLst>
                <a:tab pos="800100" algn="l"/>
              </a:tabLst>
            </a:pPr>
            <a:r>
              <a:rPr lang="en-US" sz="2980" dirty="0">
                <a:latin typeface="Arial" panose="020B0604020202020204" pitchFamily="34" charset="0"/>
                <a:cs typeface="Arial" panose="020B0604020202020204" pitchFamily="34" charset="0"/>
              </a:rPr>
              <a:t>On squared paper, draw an accurate net for this </a:t>
            </a:r>
            <a:r>
              <a:rPr lang="en-US" sz="2980" dirty="0" smtClean="0">
                <a:latin typeface="Arial" panose="020B0604020202020204" pitchFamily="34" charset="0"/>
                <a:cs typeface="Arial" panose="020B0604020202020204" pitchFamily="34" charset="0"/>
              </a:rPr>
              <a:t>triangular </a:t>
            </a:r>
            <a:r>
              <a:rPr lang="en-US" sz="2980" dirty="0">
                <a:latin typeface="Arial" panose="020B0604020202020204" pitchFamily="34" charset="0"/>
                <a:cs typeface="Arial" panose="020B0604020202020204" pitchFamily="34" charset="0"/>
              </a:rPr>
              <a:t>prism.</a:t>
            </a:r>
          </a:p>
          <a:p>
            <a:pPr marL="571500" indent="-571500">
              <a:buClr>
                <a:srgbClr val="C00000"/>
              </a:buClr>
              <a:buFont typeface="+mj-lt"/>
              <a:buAutoNum type="arabicPeriod" startAt="7"/>
              <a:tabLst>
                <a:tab pos="800100" algn="l"/>
              </a:tabLst>
            </a:pPr>
            <a:r>
              <a:rPr lang="en-US" sz="2980" b="1" dirty="0" smtClean="0">
                <a:solidFill>
                  <a:srgbClr val="FF0000"/>
                </a:solidFill>
                <a:latin typeface="Arial" panose="020B0604020202020204" pitchFamily="34" charset="0"/>
                <a:cs typeface="Arial" panose="020B0604020202020204" pitchFamily="34" charset="0"/>
              </a:rPr>
              <a:t>P</a:t>
            </a:r>
            <a:r>
              <a:rPr lang="en-US" sz="2980" dirty="0" smtClean="0">
                <a:latin typeface="Arial" panose="020B0604020202020204" pitchFamily="34" charset="0"/>
                <a:cs typeface="Arial" panose="020B0604020202020204" pitchFamily="34" charset="0"/>
              </a:rPr>
              <a:t>  A </a:t>
            </a:r>
            <a:r>
              <a:rPr lang="en-US" sz="2980" dirty="0">
                <a:latin typeface="Arial" panose="020B0604020202020204" pitchFamily="34" charset="0"/>
                <a:cs typeface="Arial" panose="020B0604020202020204" pitchFamily="34" charset="0"/>
              </a:rPr>
              <a:t>packaging company makes small boxes in the shape of a triangular </a:t>
            </a:r>
            <a:r>
              <a:rPr lang="en-US" sz="2980" dirty="0" smtClean="0">
                <a:latin typeface="Arial" panose="020B0604020202020204" pitchFamily="34" charset="0"/>
                <a:cs typeface="Arial" panose="020B0604020202020204" pitchFamily="34" charset="0"/>
              </a:rPr>
              <a:t>prism.</a:t>
            </a:r>
            <a:br>
              <a:rPr lang="en-US" sz="2980" dirty="0" smtClean="0">
                <a:latin typeface="Arial" panose="020B0604020202020204" pitchFamily="34" charset="0"/>
                <a:cs typeface="Arial" panose="020B0604020202020204" pitchFamily="34" charset="0"/>
              </a:rPr>
            </a:br>
            <a:r>
              <a:rPr lang="en-US" sz="2980" dirty="0" smtClean="0">
                <a:latin typeface="Arial" panose="020B0604020202020204" pitchFamily="34" charset="0"/>
                <a:cs typeface="Arial" panose="020B0604020202020204" pitchFamily="34" charset="0"/>
              </a:rPr>
              <a:t>Use </a:t>
            </a:r>
            <a:r>
              <a:rPr lang="en-US" sz="2980" dirty="0">
                <a:latin typeface="Arial" panose="020B0604020202020204" pitchFamily="34" charset="0"/>
                <a:cs typeface="Arial" panose="020B0604020202020204" pitchFamily="34" charset="0"/>
              </a:rPr>
              <a:t>a ruler and compasses to draw a scaled diagram of an accurate net for the </a:t>
            </a:r>
            <a:r>
              <a:rPr lang="en-US" sz="2980" dirty="0" smtClean="0">
                <a:latin typeface="Arial" panose="020B0604020202020204" pitchFamily="34" charset="0"/>
                <a:cs typeface="Arial" panose="020B0604020202020204" pitchFamily="34" charset="0"/>
              </a:rPr>
              <a:t>box.</a:t>
            </a:r>
            <a:br>
              <a:rPr lang="en-US" sz="2980" dirty="0" smtClean="0">
                <a:latin typeface="Arial" panose="020B0604020202020204" pitchFamily="34" charset="0"/>
                <a:cs typeface="Arial" panose="020B0604020202020204" pitchFamily="34" charset="0"/>
              </a:rPr>
            </a:br>
            <a:r>
              <a:rPr lang="en-US" sz="2980" dirty="0" smtClean="0">
                <a:latin typeface="Arial" panose="020B0604020202020204" pitchFamily="34" charset="0"/>
                <a:cs typeface="Arial" panose="020B0604020202020204" pitchFamily="34" charset="0"/>
              </a:rPr>
              <a:t>Use </a:t>
            </a:r>
            <a:r>
              <a:rPr lang="en-US" sz="2980" dirty="0">
                <a:latin typeface="Arial" panose="020B0604020202020204" pitchFamily="34" charset="0"/>
                <a:cs typeface="Arial" panose="020B0604020202020204" pitchFamily="34" charset="0"/>
              </a:rPr>
              <a:t>a scale of 1 cm to represent 3 cm.</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5652120" y="4407773"/>
            <a:ext cx="3169282" cy="2110117"/>
          </a:xfrm>
          <a:prstGeom prst="rect">
            <a:avLst/>
          </a:prstGeom>
        </p:spPr>
      </p:pic>
      <p:pic>
        <p:nvPicPr>
          <p:cNvPr id="9" name="Picture 8"/>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5652120" y="1560693"/>
            <a:ext cx="3169282" cy="273240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8335" y="1196752"/>
            <a:ext cx="664145" cy="681999"/>
          </a:xfrm>
          <a:prstGeom prst="rect">
            <a:avLst/>
          </a:prstGeom>
        </p:spPr>
      </p:pic>
    </p:spTree>
    <p:extLst>
      <p:ext uri="{BB962C8B-B14F-4D97-AF65-F5344CB8AC3E}">
        <p14:creationId xmlns:p14="http://schemas.microsoft.com/office/powerpoint/2010/main" val="2811236422"/>
      </p:ext>
    </p:extLst>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15.6 – Constructions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125</a:t>
            </a:r>
            <a:endParaRPr lang="en-GB" sz="1400" b="1" dirty="0">
              <a:latin typeface="Calibri" panose="020F0502020204030204" pitchFamily="34" charset="0"/>
            </a:endParaRPr>
          </a:p>
        </p:txBody>
      </p:sp>
      <p:sp>
        <p:nvSpPr>
          <p:cNvPr id="3" name="Rectangle 2"/>
          <p:cNvSpPr/>
          <p:nvPr/>
        </p:nvSpPr>
        <p:spPr>
          <a:xfrm>
            <a:off x="251519" y="1196752"/>
            <a:ext cx="5256585" cy="5401479"/>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300" dirty="0">
                <a:solidFill>
                  <a:srgbClr val="C00000"/>
                </a:solidFill>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Use </a:t>
            </a:r>
            <a:r>
              <a:rPr lang="en-US" sz="2300" dirty="0">
                <a:latin typeface="Arial" panose="020B0604020202020204" pitchFamily="34" charset="0"/>
                <a:cs typeface="Arial" panose="020B0604020202020204" pitchFamily="34" charset="0"/>
              </a:rPr>
              <a:t>a ruler and </a:t>
            </a:r>
            <a:r>
              <a:rPr lang="en-US" sz="2300" dirty="0" smtClean="0">
                <a:latin typeface="Arial" panose="020B0604020202020204" pitchFamily="34" charset="0"/>
                <a:cs typeface="Arial" panose="020B0604020202020204" pitchFamily="34" charset="0"/>
              </a:rPr>
              <a:t>compasses to 	construct the perpendicular 	bisector of a line </a:t>
            </a:r>
            <a:r>
              <a:rPr lang="en-US" sz="2300" dirty="0">
                <a:latin typeface="Arial" panose="020B0604020202020204" pitchFamily="34" charset="0"/>
                <a:cs typeface="Arial" panose="020B0604020202020204" pitchFamily="34" charset="0"/>
              </a:rPr>
              <a:t>13 cm long.</a:t>
            </a:r>
          </a:p>
          <a:p>
            <a:pPr marL="800100" lvl="1" indent="-342900">
              <a:buClr>
                <a:srgbClr val="C00000"/>
              </a:buClr>
              <a:buFont typeface="+mj-lt"/>
              <a:buAutoNum type="alphaLcPeriod" startAt="2"/>
            </a:pPr>
            <a:r>
              <a:rPr lang="en-US" sz="2300" dirty="0" smtClean="0">
                <a:latin typeface="Arial" panose="020B0604020202020204" pitchFamily="34" charset="0"/>
                <a:cs typeface="Arial" panose="020B0604020202020204" pitchFamily="34" charset="0"/>
              </a:rPr>
              <a:t>Check</a:t>
            </a:r>
            <a:r>
              <a:rPr lang="en-US" sz="2300" dirty="0">
                <a:latin typeface="Arial" panose="020B0604020202020204" pitchFamily="34" charset="0"/>
                <a:cs typeface="Arial" panose="020B0604020202020204" pitchFamily="34" charset="0"/>
              </a:rPr>
              <a:t>, by measuring,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that your </a:t>
            </a:r>
            <a:r>
              <a:rPr lang="en-US" sz="2300" dirty="0">
                <a:latin typeface="Arial" panose="020B0604020202020204" pitchFamily="34" charset="0"/>
                <a:cs typeface="Arial" panose="020B0604020202020204" pitchFamily="34" charset="0"/>
              </a:rPr>
              <a:t>line cuts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original line </a:t>
            </a:r>
            <a:r>
              <a:rPr lang="en-US" sz="2300" dirty="0">
                <a:latin typeface="Arial" panose="020B0604020202020204" pitchFamily="34" charset="0"/>
                <a:cs typeface="Arial" panose="020B0604020202020204" pitchFamily="34" charset="0"/>
              </a:rPr>
              <a:t>exactly in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half</a:t>
            </a:r>
            <a:r>
              <a:rPr lang="en-US" sz="2300" dirty="0">
                <a:latin typeface="Arial" panose="020B0604020202020204" pitchFamily="34" charset="0"/>
                <a:cs typeface="Arial" panose="020B0604020202020204" pitchFamily="34" charset="0"/>
              </a:rPr>
              <a:t>.</a:t>
            </a:r>
          </a:p>
          <a:p>
            <a:pPr marL="457200" indent="-457200">
              <a:buClr>
                <a:srgbClr val="C00000"/>
              </a:buClr>
              <a:buFont typeface="+mj-lt"/>
              <a:buAutoNum type="arabicPeriod"/>
              <a:tabLst>
                <a:tab pos="800100" algn="l"/>
              </a:tabLst>
            </a:pPr>
            <a:r>
              <a:rPr lang="en-US" sz="2300" dirty="0">
                <a:latin typeface="Arial" panose="020B0604020202020204" pitchFamily="34" charset="0"/>
                <a:cs typeface="Arial" panose="020B0604020202020204" pitchFamily="34" charset="0"/>
              </a:rPr>
              <a:t>AB = 10 cm. C is 5 cm </a:t>
            </a:r>
            <a:r>
              <a:rPr lang="en-US" sz="2300" dirty="0" smtClean="0">
                <a:latin typeface="Arial" panose="020B0604020202020204" pitchFamily="34" charset="0"/>
                <a:cs typeface="Arial" panose="020B0604020202020204" pitchFamily="34" charset="0"/>
              </a:rPr>
              <a:t>above the </a:t>
            </a:r>
            <a:r>
              <a:rPr lang="en-US" sz="2300" dirty="0">
                <a:latin typeface="Arial" panose="020B0604020202020204" pitchFamily="34" charset="0"/>
                <a:cs typeface="Arial" panose="020B0604020202020204" pitchFamily="34" charset="0"/>
              </a:rPr>
              <a:t>line AB.</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Construct </a:t>
            </a:r>
            <a:r>
              <a:rPr lang="en-US" sz="2300" dirty="0">
                <a:latin typeface="Arial" panose="020B0604020202020204" pitchFamily="34" charset="0"/>
                <a:cs typeface="Arial" panose="020B0604020202020204" pitchFamily="34" charset="0"/>
              </a:rPr>
              <a:t>the line AB </a:t>
            </a:r>
            <a:r>
              <a:rPr lang="en-US" sz="2300" dirty="0" smtClean="0">
                <a:latin typeface="Arial" panose="020B0604020202020204" pitchFamily="34" charset="0"/>
                <a:cs typeface="Arial" panose="020B0604020202020204" pitchFamily="34" charset="0"/>
              </a:rPr>
              <a:t>and mark </a:t>
            </a:r>
            <a:r>
              <a:rPr lang="en-US" sz="2300" dirty="0">
                <a:latin typeface="Arial" panose="020B0604020202020204" pitchFamily="34" charset="0"/>
                <a:cs typeface="Arial" panose="020B0604020202020204" pitchFamily="34" charset="0"/>
              </a:rPr>
              <a:t>one possible </a:t>
            </a:r>
            <a:r>
              <a:rPr lang="en-US" sz="2300" dirty="0" smtClean="0">
                <a:latin typeface="Arial" panose="020B0604020202020204" pitchFamily="34" charset="0"/>
                <a:cs typeface="Arial" panose="020B0604020202020204" pitchFamily="34" charset="0"/>
              </a:rPr>
              <a:t>position of </a:t>
            </a:r>
            <a:r>
              <a:rPr lang="en-US" sz="2300" dirty="0">
                <a:latin typeface="Arial" panose="020B0604020202020204" pitchFamily="34" charset="0"/>
                <a:cs typeface="Arial" panose="020B0604020202020204" pitchFamily="34" charset="0"/>
              </a:rPr>
              <a:t>C.</a:t>
            </a:r>
          </a:p>
          <a:p>
            <a:pPr marL="914400" lvl="1" indent="-457200">
              <a:buClr>
                <a:srgbClr val="C00000"/>
              </a:buClr>
              <a:buFont typeface="+mj-lt"/>
              <a:buAutoNum type="alphaLcPeriod"/>
              <a:tabLst>
                <a:tab pos="800100" algn="l"/>
              </a:tabLst>
            </a:pPr>
            <a:r>
              <a:rPr lang="en-US" sz="2300" dirty="0" smtClean="0">
                <a:latin typeface="Arial" panose="020B0604020202020204" pitchFamily="34" charset="0"/>
                <a:cs typeface="Arial" panose="020B0604020202020204" pitchFamily="34" charset="0"/>
              </a:rPr>
              <a:t>Using </a:t>
            </a:r>
            <a:r>
              <a:rPr lang="en-US" sz="2300" dirty="0">
                <a:latin typeface="Arial" panose="020B0604020202020204" pitchFamily="34" charset="0"/>
                <a:cs typeface="Arial" panose="020B0604020202020204" pitchFamily="34" charset="0"/>
              </a:rPr>
              <a:t>a ruler </a:t>
            </a:r>
            <a:r>
              <a:rPr lang="en-US" sz="2300" dirty="0" smtClean="0">
                <a:latin typeface="Arial" panose="020B0604020202020204" pitchFamily="34" charset="0"/>
                <a:cs typeface="Arial" panose="020B0604020202020204" pitchFamily="34" charset="0"/>
              </a:rPr>
              <a:t>and compasses</a:t>
            </a:r>
            <a:r>
              <a:rPr lang="en-US" sz="2300" dirty="0">
                <a:latin typeface="Arial" panose="020B0604020202020204" pitchFamily="34" charset="0"/>
                <a:cs typeface="Arial" panose="020B0604020202020204" pitchFamily="34" charset="0"/>
              </a:rPr>
              <a:t>, construct a perpendicular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line </a:t>
            </a:r>
            <a:r>
              <a:rPr lang="en-US" sz="2300" dirty="0">
                <a:latin typeface="Arial" panose="020B0604020202020204" pitchFamily="34" charset="0"/>
                <a:cs typeface="Arial" panose="020B0604020202020204" pitchFamily="34" charset="0"/>
              </a:rPr>
              <a:t>to AB which passes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through </a:t>
            </a:r>
            <a:r>
              <a:rPr lang="en-US" sz="2300" dirty="0">
                <a:latin typeface="Arial" panose="020B0604020202020204" pitchFamily="34" charset="0"/>
                <a:cs typeface="Arial" panose="020B0604020202020204" pitchFamily="34" charset="0"/>
              </a:rPr>
              <a:t>point 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583855" y="5488250"/>
            <a:ext cx="924249" cy="1109102"/>
          </a:xfrm>
          <a:prstGeom prst="rect">
            <a:avLst/>
          </a:prstGeom>
        </p:spPr>
      </p:pic>
      <p:pic>
        <p:nvPicPr>
          <p:cNvPr id="9" name="Picture 8"/>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4505795" y="2415716"/>
            <a:ext cx="1002309" cy="1202771"/>
          </a:xfrm>
          <a:prstGeom prst="rect">
            <a:avLst/>
          </a:prstGeom>
        </p:spPr>
      </p:pic>
    </p:spTree>
    <p:extLst>
      <p:ext uri="{BB962C8B-B14F-4D97-AF65-F5344CB8AC3E}">
        <p14:creationId xmlns:p14="http://schemas.microsoft.com/office/powerpoint/2010/main" val="664250645"/>
      </p:ext>
    </p:extLst>
  </p:cSld>
  <p:clrMapOvr>
    <a:masterClrMapping/>
  </p:clrMapOvr>
  <p:transition advClick="0"/>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15.6 – Constructions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125</a:t>
            </a:r>
            <a:endParaRPr lang="en-GB" sz="1400" b="1" dirty="0">
              <a:latin typeface="Calibri" panose="020F0502020204030204" pitchFamily="34" charset="0"/>
            </a:endParaRPr>
          </a:p>
        </p:txBody>
      </p:sp>
      <p:sp>
        <p:nvSpPr>
          <p:cNvPr id="3" name="Rectangle 2"/>
          <p:cNvSpPr/>
          <p:nvPr/>
        </p:nvSpPr>
        <p:spPr>
          <a:xfrm>
            <a:off x="251519" y="1196752"/>
            <a:ext cx="5256585" cy="5216813"/>
          </a:xfrm>
          <a:prstGeom prst="rect">
            <a:avLst/>
          </a:prstGeom>
        </p:spPr>
        <p:txBody>
          <a:bodyPr wrap="square">
            <a:spAutoFit/>
          </a:bodyPr>
          <a:lstStyle/>
          <a:p>
            <a:pPr marL="342900" indent="-342900">
              <a:buClr>
                <a:srgbClr val="C00000"/>
              </a:buClr>
              <a:buFont typeface="+mj-lt"/>
              <a:buAutoNum type="arabicPeriod" startAt="3"/>
              <a:tabLst>
                <a:tab pos="685800" algn="l"/>
              </a:tabLst>
            </a:pPr>
            <a:r>
              <a:rPr lang="en-US" sz="2220" dirty="0">
                <a:solidFill>
                  <a:srgbClr val="C00000"/>
                </a:solidFill>
                <a:latin typeface="Arial" panose="020B0604020202020204" pitchFamily="34" charset="0"/>
                <a:cs typeface="Arial" panose="020B0604020202020204" pitchFamily="34" charset="0"/>
              </a:rPr>
              <a:t>a</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Construct </a:t>
            </a:r>
            <a:r>
              <a:rPr lang="en-US" sz="2220" dirty="0">
                <a:latin typeface="Arial" panose="020B0604020202020204" pitchFamily="34" charset="0"/>
                <a:cs typeface="Arial" panose="020B0604020202020204" pitchFamily="34" charset="0"/>
              </a:rPr>
              <a:t>triangle PQR </a:t>
            </a:r>
            <a:r>
              <a:rPr lang="en-US" sz="2220" dirty="0" smtClean="0">
                <a:latin typeface="Arial" panose="020B0604020202020204" pitchFamily="34" charset="0"/>
                <a:cs typeface="Arial" panose="020B0604020202020204" pitchFamily="34" charset="0"/>
              </a:rPr>
              <a:t>where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PQ = </a:t>
            </a:r>
            <a:r>
              <a:rPr lang="en-US" sz="2220" dirty="0">
                <a:latin typeface="Arial" panose="020B0604020202020204" pitchFamily="34" charset="0"/>
                <a:cs typeface="Arial" panose="020B0604020202020204" pitchFamily="34" charset="0"/>
              </a:rPr>
              <a:t>5 cm, QR = 4 cm and </a:t>
            </a:r>
            <a:r>
              <a:rPr lang="en-US" sz="2220" dirty="0" smtClean="0">
                <a:latin typeface="Arial" panose="020B0604020202020204" pitchFamily="34" charset="0"/>
                <a:cs typeface="Arial" panose="020B0604020202020204" pitchFamily="34" charset="0"/>
              </a:rPr>
              <a:t/>
            </a:r>
            <a:br>
              <a:rPr lang="en-US" sz="2220" dirty="0" smtClean="0">
                <a:latin typeface="Arial" panose="020B0604020202020204" pitchFamily="34" charset="0"/>
                <a:cs typeface="Arial" panose="020B0604020202020204" pitchFamily="34" charset="0"/>
              </a:rPr>
            </a:br>
            <a:r>
              <a:rPr lang="en-US" sz="2220" dirty="0" smtClean="0">
                <a:latin typeface="Arial" panose="020B0604020202020204" pitchFamily="34" charset="0"/>
                <a:cs typeface="Arial" panose="020B0604020202020204" pitchFamily="34" charset="0"/>
              </a:rPr>
              <a:t>	RP </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2 	cm</a:t>
            </a:r>
            <a:r>
              <a:rPr lang="en-US" sz="2220" dirty="0">
                <a:latin typeface="Arial" panose="020B0604020202020204" pitchFamily="34" charset="0"/>
                <a:cs typeface="Arial" panose="020B0604020202020204" pitchFamily="34" charset="0"/>
              </a:rPr>
              <a:t>. </a:t>
            </a:r>
            <a:endParaRPr lang="en-US" sz="2220" dirty="0" smtClean="0">
              <a:latin typeface="Arial" panose="020B0604020202020204" pitchFamily="34" charset="0"/>
              <a:cs typeface="Arial" panose="020B0604020202020204" pitchFamily="34" charset="0"/>
            </a:endParaRPr>
          </a:p>
          <a:p>
            <a:pPr marL="742950" lvl="1" indent="-400050">
              <a:buClr>
                <a:srgbClr val="C00000"/>
              </a:buClr>
              <a:buFont typeface="+mj-lt"/>
              <a:buAutoNum type="alphaLcPeriod" startAt="2"/>
            </a:pPr>
            <a:r>
              <a:rPr lang="en-US" sz="2220" dirty="0" smtClean="0">
                <a:latin typeface="Arial" panose="020B0604020202020204" pitchFamily="34" charset="0"/>
                <a:cs typeface="Arial" panose="020B0604020202020204" pitchFamily="34" charset="0"/>
              </a:rPr>
              <a:t>Mark </a:t>
            </a:r>
            <a:r>
              <a:rPr lang="en-US" sz="2220" dirty="0">
                <a:latin typeface="Arial" panose="020B0604020202020204" pitchFamily="34" charset="0"/>
                <a:cs typeface="Arial" panose="020B0604020202020204" pitchFamily="34" charset="0"/>
              </a:rPr>
              <a:t>a point X somewhere inside the triangle.</a:t>
            </a:r>
          </a:p>
          <a:p>
            <a:pPr marL="742950" lvl="1" indent="-400050">
              <a:buClr>
                <a:srgbClr val="C00000"/>
              </a:buClr>
              <a:buFont typeface="+mj-lt"/>
              <a:buAutoNum type="alphaLcPeriod" startAt="2"/>
            </a:pPr>
            <a:r>
              <a:rPr lang="en-US" sz="2220" dirty="0" smtClean="0">
                <a:latin typeface="Arial" panose="020B0604020202020204" pitchFamily="34" charset="0"/>
                <a:cs typeface="Arial" panose="020B0604020202020204" pitchFamily="34" charset="0"/>
              </a:rPr>
              <a:t>Accurately </a:t>
            </a:r>
            <a:r>
              <a:rPr lang="en-US" sz="2220" dirty="0">
                <a:latin typeface="Arial" panose="020B0604020202020204" pitchFamily="34" charset="0"/>
                <a:cs typeface="Arial" panose="020B0604020202020204" pitchFamily="34" charset="0"/>
              </a:rPr>
              <a:t>construct the line that shows the shortest distance from </a:t>
            </a:r>
            <a:r>
              <a:rPr lang="en-US" sz="2220" i="1" dirty="0">
                <a:latin typeface="Arial" panose="020B0604020202020204" pitchFamily="34" charset="0"/>
                <a:cs typeface="Arial" panose="020B0604020202020204" pitchFamily="34" charset="0"/>
              </a:rPr>
              <a:t>X</a:t>
            </a:r>
            <a:r>
              <a:rPr lang="en-US" sz="2220" dirty="0">
                <a:latin typeface="Arial" panose="020B0604020202020204" pitchFamily="34" charset="0"/>
                <a:cs typeface="Arial" panose="020B0604020202020204" pitchFamily="34" charset="0"/>
              </a:rPr>
              <a:t> to the line PR. Measure this line</a:t>
            </a:r>
            <a:r>
              <a:rPr lang="en-US" sz="2220" dirty="0" smtClean="0">
                <a:latin typeface="Arial" panose="020B0604020202020204" pitchFamily="34" charset="0"/>
                <a:cs typeface="Arial" panose="020B0604020202020204" pitchFamily="34" charset="0"/>
              </a:rPr>
              <a:t>.</a:t>
            </a:r>
          </a:p>
          <a:p>
            <a:pPr marL="342900" indent="-342900">
              <a:buClr>
                <a:srgbClr val="C00000"/>
              </a:buClr>
              <a:buFont typeface="+mj-lt"/>
              <a:buAutoNum type="arabicPeriod" startAt="5"/>
              <a:tabLst>
                <a:tab pos="685800" algn="l"/>
              </a:tabLst>
            </a:pPr>
            <a:r>
              <a:rPr lang="en-US" sz="2220" dirty="0">
                <a:solidFill>
                  <a:srgbClr val="C00000"/>
                </a:solidFill>
                <a:latin typeface="Arial" panose="020B0604020202020204" pitchFamily="34" charset="0"/>
                <a:cs typeface="Arial" panose="020B0604020202020204" pitchFamily="34" charset="0"/>
              </a:rPr>
              <a:t>a</a:t>
            </a:r>
            <a:r>
              <a:rPr lang="en-US" sz="2220" dirty="0">
                <a:latin typeface="Arial" panose="020B0604020202020204" pitchFamily="34" charset="0"/>
                <a:cs typeface="Arial" panose="020B0604020202020204" pitchFamily="34" charset="0"/>
              </a:rPr>
              <a:t> </a:t>
            </a:r>
            <a:r>
              <a:rPr lang="en-US" sz="2220" dirty="0" smtClean="0">
                <a:latin typeface="Arial" panose="020B0604020202020204" pitchFamily="34" charset="0"/>
                <a:cs typeface="Arial" panose="020B0604020202020204" pitchFamily="34" charset="0"/>
              </a:rPr>
              <a:t>	Draw </a:t>
            </a:r>
            <a:r>
              <a:rPr lang="en-US" sz="2220" dirty="0">
                <a:latin typeface="Arial" panose="020B0604020202020204" pitchFamily="34" charset="0"/>
                <a:cs typeface="Arial" panose="020B0604020202020204" pitchFamily="34" charset="0"/>
              </a:rPr>
              <a:t>a horizontal line.</a:t>
            </a:r>
          </a:p>
          <a:p>
            <a:pPr marL="742950" lvl="1" indent="-400050">
              <a:buClr>
                <a:srgbClr val="C00000"/>
              </a:buClr>
              <a:buFont typeface="+mj-lt"/>
              <a:buAutoNum type="alphaLcPeriod" startAt="2"/>
            </a:pPr>
            <a:r>
              <a:rPr lang="en-US" sz="2220" dirty="0" smtClean="0">
                <a:latin typeface="Arial" panose="020B0604020202020204" pitchFamily="34" charset="0"/>
                <a:cs typeface="Arial" panose="020B0604020202020204" pitchFamily="34" charset="0"/>
              </a:rPr>
              <a:t>Use </a:t>
            </a:r>
            <a:r>
              <a:rPr lang="en-US" sz="2220" dirty="0">
                <a:latin typeface="Arial" panose="020B0604020202020204" pitchFamily="34" charset="0"/>
                <a:cs typeface="Arial" panose="020B0604020202020204" pitchFamily="34" charset="0"/>
              </a:rPr>
              <a:t>your compasses to draw arcs on the line to find the midpoint of the line segment between the arcs, </a:t>
            </a:r>
            <a:endParaRPr lang="en-US" sz="2220" dirty="0" smtClean="0">
              <a:latin typeface="Arial" panose="020B0604020202020204" pitchFamily="34" charset="0"/>
              <a:cs typeface="Arial" panose="020B0604020202020204" pitchFamily="34" charset="0"/>
            </a:endParaRPr>
          </a:p>
          <a:p>
            <a:pPr marL="742950" lvl="1" indent="-400050">
              <a:buClr>
                <a:srgbClr val="C00000"/>
              </a:buClr>
              <a:buFont typeface="+mj-lt"/>
              <a:buAutoNum type="alphaLcPeriod" startAt="2"/>
            </a:pPr>
            <a:r>
              <a:rPr lang="en-US" sz="2220" dirty="0" smtClean="0">
                <a:latin typeface="Arial" panose="020B0604020202020204" pitchFamily="34" charset="0"/>
                <a:cs typeface="Arial" panose="020B0604020202020204" pitchFamily="34" charset="0"/>
              </a:rPr>
              <a:t>Construct </a:t>
            </a:r>
            <a:r>
              <a:rPr lang="en-US" sz="2220" dirty="0">
                <a:latin typeface="Arial" panose="020B0604020202020204" pitchFamily="34" charset="0"/>
                <a:cs typeface="Arial" panose="020B0604020202020204" pitchFamily="34" charset="0"/>
              </a:rPr>
              <a:t>the perpendicular bisector for this new line segment.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593698131"/>
      </p:ext>
    </p:extLst>
  </p:cSld>
  <p:clrMapOvr>
    <a:masterClrMapping/>
  </p:clrMapOvr>
  <p:transition advClick="0"/>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15.6 – Constructions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5370701"/>
          </a:xfrm>
          <a:prstGeom prst="rect">
            <a:avLst/>
          </a:prstGeom>
        </p:spPr>
        <p:txBody>
          <a:bodyPr wrap="square">
            <a:spAutoFit/>
          </a:bodyPr>
          <a:lstStyle/>
          <a:p>
            <a:pPr marL="400050" indent="-400050">
              <a:buClr>
                <a:srgbClr val="C00000"/>
              </a:buClr>
              <a:buFont typeface="+mj-lt"/>
              <a:buAutoNum type="arabicPeriod" startAt="4"/>
              <a:tabLst>
                <a:tab pos="800100" algn="l"/>
              </a:tabLst>
            </a:pPr>
            <a:r>
              <a:rPr lang="en-US" sz="2100" b="1" dirty="0">
                <a:solidFill>
                  <a:srgbClr val="FF0000"/>
                </a:solidFill>
                <a:latin typeface="Arial" panose="020B0604020202020204" pitchFamily="34" charset="0"/>
                <a:cs typeface="Arial" panose="020B0604020202020204" pitchFamily="34" charset="0"/>
              </a:rPr>
              <a:t>R</a:t>
            </a:r>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 A</a:t>
            </a:r>
            <a:r>
              <a:rPr lang="en-US" sz="2100" dirty="0">
                <a:latin typeface="Arial" panose="020B0604020202020204" pitchFamily="34" charset="0"/>
                <a:cs typeface="Arial" panose="020B0604020202020204" pitchFamily="34" charset="0"/>
              </a:rPr>
              <a:t>, B and C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are three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railway stations.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railway company wishes to build a track from C to the line AB. The new track must be the shortest length possible,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Draw </a:t>
            </a:r>
            <a:r>
              <a:rPr lang="en-US" sz="2100" dirty="0">
                <a:latin typeface="Arial" panose="020B0604020202020204" pitchFamily="34" charset="0"/>
                <a:cs typeface="Arial" panose="020B0604020202020204" pitchFamily="34" charset="0"/>
              </a:rPr>
              <a:t>the diagram using a scale of 1 cm to 2 km and construct on the new track using a ruler and compasses,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long will the new track be in km?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699792" y="1281495"/>
            <a:ext cx="2807076" cy="1931481"/>
          </a:xfrm>
          <a:prstGeom prst="rect">
            <a:avLst/>
          </a:prstGeom>
        </p:spPr>
      </p:pic>
    </p:spTree>
    <p:extLst>
      <p:ext uri="{BB962C8B-B14F-4D97-AF65-F5344CB8AC3E}">
        <p14:creationId xmlns:p14="http://schemas.microsoft.com/office/powerpoint/2010/main" val="3530950424"/>
      </p:ext>
    </p:extLst>
  </p:cSld>
  <p:clrMapOvr>
    <a:masterClrMapping/>
  </p:clrMapOvr>
  <p:transition advClick="0"/>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a:t>15.6 – Constructions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3785652"/>
          </a:xfrm>
          <a:prstGeom prst="rect">
            <a:avLst/>
          </a:prstGeom>
        </p:spPr>
        <p:txBody>
          <a:bodyPr wrap="square">
            <a:spAutoFit/>
          </a:bodyPr>
          <a:lstStyle/>
          <a:p>
            <a:pPr marL="457200" indent="-457200">
              <a:buClr>
                <a:srgbClr val="C00000"/>
              </a:buClr>
              <a:buFont typeface="+mj-lt"/>
              <a:buAutoNum type="arabicPeriod" startAt="6"/>
              <a:tabLst>
                <a:tab pos="800100"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a:solidFill>
                  <a:srgbClr val="C00000"/>
                </a:solidFill>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Draw an angle of 80° </a:t>
            </a:r>
            <a:r>
              <a:rPr lang="en-US" sz="2400" dirty="0" smtClean="0">
                <a:latin typeface="Arial" panose="020B0604020202020204" pitchFamily="34" charset="0"/>
                <a:cs typeface="Arial" panose="020B0604020202020204" pitchFamily="34" charset="0"/>
              </a:rPr>
              <a:t>using a protractor.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Construct </a:t>
            </a:r>
            <a:r>
              <a:rPr lang="en-US" sz="2400" dirty="0">
                <a:latin typeface="Arial" panose="020B0604020202020204" pitchFamily="34" charset="0"/>
                <a:cs typeface="Arial" panose="020B0604020202020204" pitchFamily="34" charset="0"/>
              </a:rPr>
              <a:t>the angle bisector, </a:t>
            </a:r>
            <a:endParaRPr lang="en-US" sz="24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startAt="2"/>
            </a:pPr>
            <a:r>
              <a:rPr lang="en-US" sz="2400" dirty="0" smtClean="0">
                <a:latin typeface="Arial" panose="020B0604020202020204" pitchFamily="34" charset="0"/>
                <a:cs typeface="Arial" panose="020B0604020202020204" pitchFamily="34" charset="0"/>
              </a:rPr>
              <a:t>Check</a:t>
            </a:r>
            <a:r>
              <a:rPr lang="en-US" sz="2400" dirty="0">
                <a:latin typeface="Arial" panose="020B0604020202020204" pitchFamily="34" charset="0"/>
                <a:cs typeface="Arial" panose="020B0604020202020204" pitchFamily="34" charset="0"/>
              </a:rPr>
              <a:t>, by measuring with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protractor, that your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bisector </a:t>
            </a:r>
            <a:r>
              <a:rPr lang="en-US" sz="2400" dirty="0">
                <a:latin typeface="Arial" panose="020B0604020202020204" pitchFamily="34" charset="0"/>
                <a:cs typeface="Arial" panose="020B0604020202020204" pitchFamily="34" charset="0"/>
              </a:rPr>
              <a:t>cuts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angle exactly </a:t>
            </a:r>
            <a:r>
              <a:rPr lang="en-US" sz="2400" dirty="0">
                <a:latin typeface="Arial" panose="020B0604020202020204" pitchFamily="34" charset="0"/>
                <a:cs typeface="Arial" panose="020B0604020202020204" pitchFamily="34" charset="0"/>
              </a:rPr>
              <a:t>in half.</a:t>
            </a:r>
          </a:p>
          <a:p>
            <a:pPr marL="400050" indent="-400050">
              <a:buClr>
                <a:srgbClr val="C00000"/>
              </a:buClr>
              <a:buFont typeface="+mj-lt"/>
              <a:buAutoNum type="arabicPeriod" startAt="6"/>
              <a:tabLst>
                <a:tab pos="800100"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the diagrams. Then construct the bisector of angle B in each triangle.</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5887" t="2548" r="5522" b="3480"/>
          <a:stretch/>
        </p:blipFill>
        <p:spPr>
          <a:xfrm>
            <a:off x="4533990" y="2813862"/>
            <a:ext cx="974114" cy="1119194"/>
          </a:xfrm>
          <a:prstGeom prst="rect">
            <a:avLst/>
          </a:prstGeom>
        </p:spPr>
      </p:pic>
      <p:pic>
        <p:nvPicPr>
          <p:cNvPr id="5" name="Picture 4"/>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406187" y="5011721"/>
            <a:ext cx="5007233" cy="1513623"/>
          </a:xfrm>
          <a:prstGeom prst="rect">
            <a:avLst/>
          </a:prstGeom>
        </p:spPr>
      </p:pic>
    </p:spTree>
    <p:extLst>
      <p:ext uri="{BB962C8B-B14F-4D97-AF65-F5344CB8AC3E}">
        <p14:creationId xmlns:p14="http://schemas.microsoft.com/office/powerpoint/2010/main" val="1763176952"/>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0358" y="1196752"/>
                <a:ext cx="8570114" cy="4962641"/>
              </a:xfrm>
              <a:prstGeom prst="rect">
                <a:avLst/>
              </a:prstGeom>
            </p:spPr>
            <p:txBody>
              <a:bodyPr wrap="square">
                <a:spAutoFit/>
              </a:bodyPr>
              <a:lstStyle/>
              <a:p>
                <a:pPr marL="401638" indent="-401638">
                  <a:buClr>
                    <a:srgbClr val="C00000"/>
                  </a:buClr>
                  <a:buFont typeface="+mj-lt"/>
                  <a:buAutoNum type="arabicPeriod"/>
                  <a:tabLst>
                    <a:tab pos="804863"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 </a:t>
                </a:r>
                <a:r>
                  <a:rPr lang="en-US" sz="2000" dirty="0">
                    <a:latin typeface="Arial" panose="020B0604020202020204" pitchFamily="34" charset="0"/>
                    <a:cs typeface="Arial" panose="020B0604020202020204" pitchFamily="34" charset="0"/>
                  </a:rPr>
                  <a:t>fair dice is rolled and a coin is flipped</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000" dirty="0">
                    <a:latin typeface="Arial" panose="020B0604020202020204" pitchFamily="34" charset="0"/>
                    <a:cs typeface="Arial" panose="020B0604020202020204" pitchFamily="34" charset="0"/>
                  </a:rPr>
                  <a:t>Copy and complete the sample space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diagram </a:t>
                </a:r>
                <a:r>
                  <a:rPr lang="en-US" sz="2000" dirty="0">
                    <a:latin typeface="Arial" panose="020B0604020202020204" pitchFamily="34" charset="0"/>
                    <a:cs typeface="Arial" panose="020B0604020202020204" pitchFamily="34" charset="0"/>
                  </a:rPr>
                  <a:t>showing the possible outcomes</a:t>
                </a:r>
                <a:r>
                  <a:rPr lang="en-US" sz="2000" dirty="0" smtClean="0">
                    <a:latin typeface="Arial" panose="020B0604020202020204" pitchFamily="34" charset="0"/>
                    <a:cs typeface="Arial" panose="020B0604020202020204" pitchFamily="34" charset="0"/>
                  </a:rPr>
                  <a:t>.</a:t>
                </a:r>
              </a:p>
              <a:p>
                <a:pPr lvl="1">
                  <a:buClr>
                    <a:srgbClr val="C00000"/>
                  </a:buClr>
                  <a:tabLst>
                    <a:tab pos="804863" algn="l"/>
                  </a:tabLst>
                </a:pPr>
                <a:r>
                  <a:rPr lang="en-US" sz="2000" dirty="0">
                    <a:latin typeface="Arial" panose="020B0604020202020204" pitchFamily="34" charset="0"/>
                    <a:cs typeface="Arial" panose="020B0604020202020204" pitchFamily="34" charset="0"/>
                  </a:rPr>
                  <a:t>Work out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000" dirty="0" smtClean="0">
                    <a:latin typeface="Arial" panose="020B0604020202020204" pitchFamily="34" charset="0"/>
                    <a:cs typeface="Arial" panose="020B0604020202020204" pitchFamily="34" charset="0"/>
                  </a:rPr>
                  <a:t>P(l</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H)</a:t>
                </a:r>
              </a:p>
              <a:p>
                <a:pPr marL="914400" lvl="1" indent="-457200">
                  <a:buClr>
                    <a:srgbClr val="C00000"/>
                  </a:buClr>
                  <a:buFont typeface="+mj-lt"/>
                  <a:buAutoNum type="alphaLcPeriod" startAt="2"/>
                  <a:tabLst>
                    <a:tab pos="804863" algn="l"/>
                  </a:tabLst>
                </a:pPr>
                <a:r>
                  <a:rPr lang="en-US" sz="2000" dirty="0" smtClean="0">
                    <a:latin typeface="Arial" panose="020B0604020202020204" pitchFamily="34" charset="0"/>
                    <a:cs typeface="Arial" panose="020B0604020202020204" pitchFamily="34" charset="0"/>
                  </a:rPr>
                  <a:t>P(odd </a:t>
                </a:r>
                <a:r>
                  <a:rPr lang="en-US" sz="2000" dirty="0">
                    <a:latin typeface="Arial" panose="020B0604020202020204" pitchFamily="34" charset="0"/>
                    <a:cs typeface="Arial" panose="020B0604020202020204" pitchFamily="34" charset="0"/>
                  </a:rPr>
                  <a:t>number, H)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000" dirty="0" smtClean="0">
                    <a:latin typeface="Arial" panose="020B0604020202020204" pitchFamily="34" charset="0"/>
                    <a:cs typeface="Arial" panose="020B0604020202020204" pitchFamily="34" charset="0"/>
                  </a:rPr>
                  <a:t>P(number </a:t>
                </a:r>
                <a:r>
                  <a:rPr lang="en-US" sz="2000" dirty="0">
                    <a:latin typeface="Arial" panose="020B0604020202020204" pitchFamily="34" charset="0"/>
                    <a:cs typeface="Arial" panose="020B0604020202020204" pitchFamily="34" charset="0"/>
                  </a:rPr>
                  <a:t>less than 6, T) </a:t>
                </a:r>
                <a:endParaRPr lang="en-US" sz="20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000" dirty="0" err="1" smtClean="0">
                    <a:latin typeface="Arial" panose="020B0604020202020204" pitchFamily="34" charset="0"/>
                    <a:cs typeface="Arial" panose="020B0604020202020204" pitchFamily="34" charset="0"/>
                  </a:rPr>
                  <a:t>Jayshuk</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says, The probability of getting </a:t>
                </a:r>
                <a:r>
                  <a:rPr lang="en-US" sz="2000" dirty="0" smtClean="0">
                    <a:latin typeface="Arial" panose="020B0604020202020204" pitchFamily="34" charset="0"/>
                    <a:cs typeface="Arial" panose="020B0604020202020204" pitchFamily="34" charset="0"/>
                  </a:rPr>
                  <a:t>an </a:t>
                </a:r>
                <a:r>
                  <a:rPr lang="en-US" sz="2000" dirty="0">
                    <a:latin typeface="Arial" panose="020B0604020202020204" pitchFamily="34" charset="0"/>
                    <a:cs typeface="Arial" panose="020B0604020202020204" pitchFamily="34" charset="0"/>
                  </a:rPr>
                  <a:t>even number and a tail is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2</m:t>
                        </m:r>
                      </m:den>
                    </m:f>
                  </m:oMath>
                </a14:m>
                <a:r>
                  <a:rPr lang="en-US" sz="2000" dirty="0">
                    <a:latin typeface="Arial" panose="020B0604020202020204" pitchFamily="34" charset="0"/>
                    <a:cs typeface="Arial" panose="020B0604020202020204" pitchFamily="34" charset="0"/>
                  </a:rPr>
                  <a:t>. since you will get an even number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2</m:t>
                        </m:r>
                      </m:den>
                    </m:f>
                  </m:oMath>
                </a14:m>
                <a:r>
                  <a:rPr lang="en-US" sz="2000" dirty="0">
                    <a:latin typeface="Arial" panose="020B0604020202020204" pitchFamily="34" charset="0"/>
                    <a:cs typeface="Arial" panose="020B0604020202020204" pitchFamily="34" charset="0"/>
                  </a:rPr>
                  <a:t>. of the time and get a tail </a:t>
                </a:r>
                <a14:m>
                  <m:oMath xmlns:m="http://schemas.openxmlformats.org/officeDocument/2006/math">
                    <m:f>
                      <m:fPr>
                        <m:ctrlPr>
                          <a:rPr lang="en-US" sz="2000" i="1">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1</m:t>
                        </m:r>
                      </m:num>
                      <m:den>
                        <m:r>
                          <a:rPr lang="en-US" sz="2000" b="0" i="1" smtClean="0">
                            <a:latin typeface="Cambria Math" panose="02040503050406030204" pitchFamily="18" charset="0"/>
                            <a:cs typeface="Arial" panose="020B0604020202020204" pitchFamily="34" charset="0"/>
                          </a:rPr>
                          <m:t>2</m:t>
                        </m:r>
                      </m:den>
                    </m:f>
                  </m:oMath>
                </a14:m>
                <a:r>
                  <a:rPr lang="en-US" sz="2000" dirty="0">
                    <a:latin typeface="Arial" panose="020B0604020202020204" pitchFamily="34" charset="0"/>
                    <a:cs typeface="Arial" panose="020B0604020202020204" pitchFamily="34" charset="0"/>
                  </a:rPr>
                  <a:t>. of the </a:t>
                </a:r>
                <a:r>
                  <a:rPr lang="en-US" sz="2000" dirty="0" smtClean="0">
                    <a:latin typeface="Arial" panose="020B0604020202020204" pitchFamily="34" charset="0"/>
                    <a:cs typeface="Arial" panose="020B0604020202020204" pitchFamily="34" charset="0"/>
                  </a:rPr>
                  <a:t>time. Explain </a:t>
                </a:r>
                <a:r>
                  <a:rPr lang="en-US" sz="2000" dirty="0">
                    <a:latin typeface="Arial" panose="020B0604020202020204" pitchFamily="34" charset="0"/>
                    <a:cs typeface="Arial" panose="020B0604020202020204" pitchFamily="34" charset="0"/>
                  </a:rPr>
                  <a:t>why </a:t>
                </a:r>
                <a:r>
                  <a:rPr lang="en-US" sz="2000" dirty="0" err="1">
                    <a:latin typeface="Arial" panose="020B0604020202020204" pitchFamily="34" charset="0"/>
                    <a:cs typeface="Arial" panose="020B0604020202020204" pitchFamily="34" charset="0"/>
                  </a:rPr>
                  <a:t>Jayshuk</a:t>
                </a:r>
                <a:r>
                  <a:rPr lang="en-US" sz="2000" dirty="0">
                    <a:latin typeface="Arial" panose="020B0604020202020204" pitchFamily="34" charset="0"/>
                    <a:cs typeface="Arial" panose="020B0604020202020204" pitchFamily="34" charset="0"/>
                  </a:rPr>
                  <a:t> is wrong.</a:t>
                </a:r>
                <a:endParaRPr lang="en-US" sz="20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0358" y="1196752"/>
                <a:ext cx="8570114" cy="4962641"/>
              </a:xfrm>
              <a:prstGeom prst="rect">
                <a:avLst/>
              </a:prstGeom>
              <a:blipFill rotWithShape="0">
                <a:blip r:embed="rId4"/>
                <a:stretch>
                  <a:fillRect l="-640" t="-491" r="-1209"/>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74423" y="5589240"/>
            <a:ext cx="546048" cy="514544"/>
          </a:xfrm>
          <a:prstGeom prst="rect">
            <a:avLst/>
          </a:prstGeom>
        </p:spPr>
      </p:pic>
      <p:pic>
        <p:nvPicPr>
          <p:cNvPr id="6" name="Picture 5"/>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t="15666" r="60786"/>
          <a:stretch/>
        </p:blipFill>
        <p:spPr>
          <a:xfrm>
            <a:off x="1393402" y="1711295"/>
            <a:ext cx="1306390" cy="1213648"/>
          </a:xfrm>
          <a:prstGeom prst="rect">
            <a:avLst/>
          </a:prstGeom>
        </p:spPr>
      </p:pic>
      <p:pic>
        <p:nvPicPr>
          <p:cNvPr id="7" name="Picture 6"/>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l="48653" r="1460" b="9422"/>
          <a:stretch/>
        </p:blipFill>
        <p:spPr>
          <a:xfrm>
            <a:off x="3275857" y="1711296"/>
            <a:ext cx="1547448" cy="1213648"/>
          </a:xfrm>
          <a:prstGeom prst="rect">
            <a:avLst/>
          </a:prstGeom>
        </p:spPr>
      </p:pic>
      <p:sp>
        <p:nvSpPr>
          <p:cNvPr id="12" name="Rectangle 11"/>
          <p:cNvSpPr/>
          <p:nvPr/>
        </p:nvSpPr>
        <p:spPr>
          <a:xfrm flipH="1">
            <a:off x="277538" y="6165304"/>
            <a:ext cx="8542933" cy="40011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rgbClr val="C00000"/>
                </a:solidFill>
                <a:latin typeface="Arial" panose="020B0604020202020204" pitchFamily="34" charset="0"/>
                <a:cs typeface="Arial" panose="020B0604020202020204" pitchFamily="34" charset="0"/>
              </a:rPr>
              <a:t>Q2a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Show any working then write '</a:t>
            </a:r>
            <a:r>
              <a:rPr lang="en-US" sz="2000" dirty="0" err="1">
                <a:solidFill>
                  <a:schemeClr val="tx1"/>
                </a:solidFill>
                <a:latin typeface="Arial" panose="020B0604020202020204" pitchFamily="34" charset="0"/>
                <a:cs typeface="Arial" panose="020B0604020202020204" pitchFamily="34" charset="0"/>
              </a:rPr>
              <a:t>Jayshuk</a:t>
            </a:r>
            <a:r>
              <a:rPr lang="en-US" sz="2000" dirty="0">
                <a:solidFill>
                  <a:schemeClr val="tx1"/>
                </a:solidFill>
                <a:latin typeface="Arial" panose="020B0604020202020204" pitchFamily="34" charset="0"/>
                <a:cs typeface="Arial" panose="020B0604020202020204" pitchFamily="34" charset="0"/>
              </a:rPr>
              <a:t> is wrong </a:t>
            </a:r>
            <a:r>
              <a:rPr lang="en-US" sz="2000" dirty="0" smtClean="0">
                <a:solidFill>
                  <a:schemeClr val="tx1"/>
                </a:solidFill>
                <a:latin typeface="Arial" panose="020B0604020202020204" pitchFamily="34" charset="0"/>
                <a:cs typeface="Arial" panose="020B0604020202020204" pitchFamily="34" charset="0"/>
              </a:rPr>
              <a:t>because …..</a:t>
            </a:r>
            <a:endParaRPr lang="en-US" sz="2000" dirty="0">
              <a:solidFill>
                <a:schemeClr val="tx1"/>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547309606"/>
              </p:ext>
            </p:extLst>
          </p:nvPr>
        </p:nvGraphicFramePr>
        <p:xfrm>
          <a:off x="6012159" y="1196752"/>
          <a:ext cx="2808312" cy="2987040"/>
        </p:xfrm>
        <a:graphic>
          <a:graphicData uri="http://schemas.openxmlformats.org/drawingml/2006/table">
            <a:tbl>
              <a:tblPr firstRow="1" bandRow="1">
                <a:tableStyleId>{5C22544A-7EE6-4342-B048-85BDC9FD1C3A}</a:tableStyleId>
              </a:tblPr>
              <a:tblGrid>
                <a:gridCol w="936104"/>
                <a:gridCol w="936104"/>
                <a:gridCol w="936104"/>
              </a:tblGrid>
              <a:tr h="331433">
                <a:tc>
                  <a:txBody>
                    <a:bodyPr/>
                    <a:lstStyle/>
                    <a:p>
                      <a:pPr algn="ctr"/>
                      <a:endParaRPr lang="en-US" sz="2200" dirty="0">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2200" dirty="0" smtClean="0">
                          <a:latin typeface="Arial" panose="020B0604020202020204" pitchFamily="34" charset="0"/>
                          <a:cs typeface="Arial" panose="020B0604020202020204" pitchFamily="34" charset="0"/>
                        </a:rPr>
                        <a:t>Head</a:t>
                      </a:r>
                      <a:endParaRPr lang="en-US" sz="2200" dirty="0">
                        <a:latin typeface="Arial" panose="020B0604020202020204" pitchFamily="34" charset="0"/>
                        <a:cs typeface="Arial" panose="020B0604020202020204" pitchFamily="34" charset="0"/>
                      </a:endParaRPr>
                    </a:p>
                  </a:txBody>
                  <a:tcPr>
                    <a:lnL w="12700" cmpd="sng">
                      <a:noFill/>
                    </a:lnL>
                  </a:tcPr>
                </a:tc>
                <a:tc>
                  <a:txBody>
                    <a:bodyPr/>
                    <a:lstStyle/>
                    <a:p>
                      <a:pPr algn="ctr"/>
                      <a:r>
                        <a:rPr lang="en-US" sz="2200" dirty="0" smtClean="0">
                          <a:latin typeface="Arial" panose="020B0604020202020204" pitchFamily="34" charset="0"/>
                          <a:cs typeface="Arial" panose="020B0604020202020204" pitchFamily="34" charset="0"/>
                        </a:rPr>
                        <a:t>Tail</a:t>
                      </a: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txBody>
                  <a:tcPr>
                    <a:lnT w="38100" cmpd="sng">
                      <a:noFill/>
                    </a:lnT>
                  </a:tcPr>
                </a:tc>
                <a:tc>
                  <a:txBody>
                    <a:bodyPr/>
                    <a:lstStyle/>
                    <a:p>
                      <a:pPr algn="ctr"/>
                      <a:r>
                        <a:rPr lang="en-US" sz="2200" dirty="0" smtClean="0">
                          <a:latin typeface="Arial" panose="020B0604020202020204" pitchFamily="34" charset="0"/>
                          <a:cs typeface="Arial" panose="020B0604020202020204" pitchFamily="34" charset="0"/>
                        </a:rPr>
                        <a:t>1, H</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 T</a:t>
                      </a: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 H</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5</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31433">
                <a:tc>
                  <a:txBody>
                    <a:bodyPr/>
                    <a:lstStyle/>
                    <a:p>
                      <a:pPr algn="ctr"/>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743991125"/>
      </p:ext>
    </p:extLst>
  </p:cSld>
  <p:clrMapOvr>
    <a:masterClrMapping/>
  </p:clrMapOvr>
  <p:transition advClick="0"/>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15.6 </a:t>
            </a:r>
            <a:r>
              <a:rPr lang="en-GB" sz="4000" dirty="0"/>
              <a:t>– </a:t>
            </a:r>
            <a:r>
              <a:rPr lang="en-GB" sz="4000" dirty="0" smtClean="0"/>
              <a:t>Constructions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8" name="Rectangle 7"/>
          <p:cNvSpPr/>
          <p:nvPr/>
        </p:nvSpPr>
        <p:spPr>
          <a:xfrm flipH="1">
            <a:off x="277539" y="5229200"/>
            <a:ext cx="5204539" cy="132343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000" b="1" dirty="0" smtClean="0">
                <a:solidFill>
                  <a:schemeClr val="tx1"/>
                </a:solidFill>
                <a:latin typeface="Arial" panose="020B0604020202020204" pitchFamily="34" charset="0"/>
                <a:cs typeface="Arial" panose="020B0604020202020204" pitchFamily="34" charset="0"/>
              </a:rPr>
              <a:t>Exam </a:t>
            </a:r>
            <a:r>
              <a:rPr lang="en-US" sz="2000" b="1" dirty="0">
                <a:solidFill>
                  <a:schemeClr val="tx1"/>
                </a:solidFill>
                <a:latin typeface="Arial" panose="020B0604020202020204" pitchFamily="34" charset="0"/>
                <a:cs typeface="Arial" panose="020B0604020202020204" pitchFamily="34" charset="0"/>
              </a:rPr>
              <a:t>hint</a:t>
            </a:r>
          </a:p>
          <a:p>
            <a:r>
              <a:rPr lang="en-US" sz="2000" dirty="0">
                <a:solidFill>
                  <a:schemeClr val="tx1"/>
                </a:solidFill>
                <a:latin typeface="Arial" panose="020B0604020202020204" pitchFamily="34" charset="0"/>
                <a:cs typeface="Arial" panose="020B0604020202020204" pitchFamily="34" charset="0"/>
              </a:rPr>
              <a:t>Use the equipment they tell you to use. Using a protractor for this question gains no marks.</a:t>
            </a:r>
          </a:p>
        </p:txBody>
      </p:sp>
      <p:grpSp>
        <p:nvGrpSpPr>
          <p:cNvPr id="9" name="Group 8"/>
          <p:cNvGrpSpPr/>
          <p:nvPr/>
        </p:nvGrpSpPr>
        <p:grpSpPr>
          <a:xfrm>
            <a:off x="305905" y="1268759"/>
            <a:ext cx="5130191" cy="3744417"/>
            <a:chOff x="3483872" y="1089030"/>
            <a:chExt cx="5264592" cy="3744417"/>
          </a:xfrm>
        </p:grpSpPr>
        <p:sp>
          <p:nvSpPr>
            <p:cNvPr id="10" name="Round Diagonal Corner Rectangle 9"/>
            <p:cNvSpPr/>
            <p:nvPr/>
          </p:nvSpPr>
          <p:spPr>
            <a:xfrm>
              <a:off x="3491880" y="1089030"/>
              <a:ext cx="5256584" cy="374441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3411108" cy="3046988"/>
            </a:xfrm>
            <a:prstGeom prst="rect">
              <a:avLst/>
            </a:prstGeom>
          </p:spPr>
          <p:txBody>
            <a:bodyPr wrap="square">
              <a:spAutoFit/>
            </a:bodyPr>
            <a:lstStyle/>
            <a:p>
              <a:pPr>
                <a:spcAft>
                  <a:spcPts val="0"/>
                </a:spcAft>
                <a:tabLst>
                  <a:tab pos="4972050" algn="r"/>
                </a:tabLst>
              </a:pPr>
              <a:r>
                <a:rPr lang="en-US" sz="2400" dirty="0"/>
                <a:t>Copy this angle and then use a </a:t>
              </a:r>
              <a:r>
                <a:rPr lang="en-US" sz="2400" dirty="0" smtClean="0"/>
                <a:t>ruler </a:t>
              </a:r>
              <a:r>
                <a:rPr lang="en-US" sz="2400" dirty="0"/>
                <a:t>and compasses to construct </a:t>
              </a:r>
              <a:r>
                <a:rPr lang="en-US" sz="2400" dirty="0" smtClean="0"/>
                <a:t>the </a:t>
              </a:r>
              <a:r>
                <a:rPr lang="en-US" sz="2400" dirty="0"/>
                <a:t>bisector of the angle</a:t>
              </a:r>
              <a:r>
                <a:rPr lang="en-US" sz="2400" dirty="0" smtClean="0"/>
                <a:t>.</a:t>
              </a:r>
              <a:endParaRPr lang="en-US" sz="2400" dirty="0"/>
            </a:p>
            <a:p>
              <a:pPr>
                <a:spcAft>
                  <a:spcPts val="0"/>
                </a:spcAft>
                <a:tabLst>
                  <a:tab pos="4972050" algn="r"/>
                </a:tabLst>
              </a:pPr>
              <a:r>
                <a:rPr lang="en-US" sz="2400" dirty="0"/>
                <a:t>You must show all your</a:t>
              </a:r>
            </a:p>
            <a:p>
              <a:pPr>
                <a:spcAft>
                  <a:spcPts val="0"/>
                </a:spcAft>
                <a:tabLst>
                  <a:tab pos="4972050" algn="r"/>
                </a:tabLst>
              </a:pPr>
              <a:r>
                <a:rPr lang="en-US" sz="2400" dirty="0"/>
                <a:t>construction lines</a:t>
              </a:r>
              <a:r>
                <a:rPr lang="en-US" sz="2400" dirty="0" smtClean="0"/>
                <a:t>.</a:t>
              </a:r>
            </a:p>
            <a:p>
              <a:pPr>
                <a:spcAft>
                  <a:spcPts val="0"/>
                </a:spcAft>
                <a:tabLst>
                  <a:tab pos="4972050" algn="r"/>
                </a:tabLst>
              </a:pPr>
              <a:r>
                <a:rPr lang="en-US" sz="2400" b="1" dirty="0"/>
                <a:t>	</a:t>
              </a:r>
              <a:r>
                <a:rPr lang="en-US" sz="2400" b="1" dirty="0" smtClean="0"/>
                <a:t>(2 marks)</a:t>
              </a:r>
              <a:endParaRPr lang="en-US" sz="2400" b="1" dirty="0"/>
            </a:p>
          </p:txBody>
        </p:sp>
      </p:grpSp>
      <p:grpSp>
        <p:nvGrpSpPr>
          <p:cNvPr id="16" name="Group 15"/>
          <p:cNvGrpSpPr/>
          <p:nvPr/>
        </p:nvGrpSpPr>
        <p:grpSpPr>
          <a:xfrm>
            <a:off x="3887346" y="2010061"/>
            <a:ext cx="1352616" cy="2499059"/>
            <a:chOff x="3851920" y="1916832"/>
            <a:chExt cx="1075928" cy="1910289"/>
          </a:xfrm>
        </p:grpSpPr>
        <p:cxnSp>
          <p:nvCxnSpPr>
            <p:cNvPr id="7" name="Straight Connector 6"/>
            <p:cNvCxnSpPr/>
            <p:nvPr/>
          </p:nvCxnSpPr>
          <p:spPr>
            <a:xfrm flipH="1">
              <a:off x="3851920" y="1916832"/>
              <a:ext cx="1008112" cy="16942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3851920" y="3611097"/>
              <a:ext cx="1075928" cy="2160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5125213"/>
      </p:ext>
    </p:extLst>
  </p:cSld>
  <p:clrMapOvr>
    <a:masterClrMapping/>
  </p:clrMapOvr>
  <p:transition advClick="0"/>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15.5 </a:t>
            </a:r>
            <a:r>
              <a:rPr lang="en-GB" sz="4000" dirty="0"/>
              <a:t>– </a:t>
            </a:r>
            <a:r>
              <a:rPr lang="en-GB" sz="4000" dirty="0" smtClean="0"/>
              <a:t>Accurate Drawings 2</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5327612"/>
          </a:xfrm>
          <a:prstGeom prst="rect">
            <a:avLst/>
          </a:prstGeom>
        </p:spPr>
        <p:txBody>
          <a:bodyPr wrap="square">
            <a:spAutoFit/>
          </a:bodyPr>
          <a:lstStyle/>
          <a:p>
            <a:pPr marL="571500" indent="-571500">
              <a:buClr>
                <a:srgbClr val="C00000"/>
              </a:buClr>
              <a:buFont typeface="+mj-lt"/>
              <a:buAutoNum type="arabicPeriod" startAt="9"/>
              <a:tabLst>
                <a:tab pos="800100" algn="l"/>
              </a:tabLst>
            </a:pPr>
            <a:r>
              <a:rPr lang="en-US" sz="2410" dirty="0" smtClean="0">
                <a:latin typeface="Arial" panose="020B0604020202020204" pitchFamily="34" charset="0"/>
                <a:cs typeface="Arial" panose="020B0604020202020204" pitchFamily="34" charset="0"/>
              </a:rPr>
              <a:t>Draw </a:t>
            </a:r>
            <a:r>
              <a:rPr lang="en-US" sz="2410" dirty="0">
                <a:latin typeface="Arial" panose="020B0604020202020204" pitchFamily="34" charset="0"/>
                <a:cs typeface="Arial" panose="020B0604020202020204" pitchFamily="34" charset="0"/>
              </a:rPr>
              <a:t>a 125° angle and construct its angle bisector.</a:t>
            </a:r>
          </a:p>
          <a:p>
            <a:pPr marL="571500" indent="-571500">
              <a:buClr>
                <a:srgbClr val="C00000"/>
              </a:buClr>
              <a:buFont typeface="+mj-lt"/>
              <a:buAutoNum type="arabicPeriod" startAt="9"/>
              <a:tabLst>
                <a:tab pos="800100" algn="l"/>
              </a:tabLst>
            </a:pPr>
            <a:r>
              <a:rPr lang="en-US" sz="2410" b="1" dirty="0" smtClean="0">
                <a:solidFill>
                  <a:srgbClr val="FF0000"/>
                </a:solidFill>
                <a:latin typeface="Arial" panose="020B0604020202020204" pitchFamily="34" charset="0"/>
                <a:cs typeface="Arial" panose="020B0604020202020204" pitchFamily="34" charset="0"/>
              </a:rPr>
              <a:t>R</a:t>
            </a:r>
            <a:r>
              <a:rPr lang="en-US" sz="2410" dirty="0" smtClean="0">
                <a:latin typeface="Arial" panose="020B0604020202020204" pitchFamily="34" charset="0"/>
                <a:cs typeface="Arial" panose="020B0604020202020204" pitchFamily="34" charset="0"/>
              </a:rPr>
              <a:t> </a:t>
            </a:r>
            <a:r>
              <a:rPr lang="en-US" sz="2410" dirty="0">
                <a:latin typeface="Arial" panose="020B0604020202020204" pitchFamily="34" charset="0"/>
                <a:cs typeface="Arial" panose="020B0604020202020204" pitchFamily="34" charset="0"/>
              </a:rPr>
              <a:t>How could you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use </a:t>
            </a:r>
            <a:r>
              <a:rPr lang="en-US" sz="2410" dirty="0">
                <a:latin typeface="Arial" panose="020B0604020202020204" pitchFamily="34" charset="0"/>
                <a:cs typeface="Arial" panose="020B0604020202020204" pitchFamily="34" charset="0"/>
              </a:rPr>
              <a:t>your </a:t>
            </a:r>
            <a:r>
              <a:rPr lang="en-US" sz="2410" dirty="0" smtClean="0">
                <a:latin typeface="Arial" panose="020B0604020202020204" pitchFamily="34" charset="0"/>
                <a:cs typeface="Arial" panose="020B0604020202020204" pitchFamily="34" charset="0"/>
              </a:rP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knowledge of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constructing </a:t>
            </a:r>
            <a:r>
              <a:rPr lang="en-US" sz="2410" dirty="0">
                <a:latin typeface="Arial" panose="020B0604020202020204" pitchFamily="34" charset="0"/>
                <a:cs typeface="Arial" panose="020B0604020202020204" pitchFamily="34" charset="0"/>
              </a:rPr>
              <a:t/>
            </a:r>
            <a:br>
              <a:rPr lang="en-US" sz="2410" dirty="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perpendicular </a:t>
            </a:r>
            <a:br>
              <a:rPr lang="en-US" sz="2410" dirty="0" smtClean="0">
                <a:latin typeface="Arial" panose="020B0604020202020204" pitchFamily="34" charset="0"/>
                <a:cs typeface="Arial" panose="020B0604020202020204" pitchFamily="34" charset="0"/>
              </a:rPr>
            </a:br>
            <a:r>
              <a:rPr lang="en-US" sz="2410" dirty="0" smtClean="0">
                <a:latin typeface="Arial" panose="020B0604020202020204" pitchFamily="34" charset="0"/>
                <a:cs typeface="Arial" panose="020B0604020202020204" pitchFamily="34" charset="0"/>
              </a:rPr>
              <a:t>bisectors </a:t>
            </a:r>
            <a:r>
              <a:rPr lang="en-US" sz="2410" dirty="0">
                <a:latin typeface="Arial" panose="020B0604020202020204" pitchFamily="34" charset="0"/>
                <a:cs typeface="Arial" panose="020B0604020202020204" pitchFamily="34" charset="0"/>
              </a:rPr>
              <a:t>and angle </a:t>
            </a:r>
            <a:r>
              <a:rPr lang="en-US" sz="2410" dirty="0" smtClean="0">
                <a:latin typeface="Arial" panose="020B0604020202020204" pitchFamily="34" charset="0"/>
                <a:cs typeface="Arial" panose="020B0604020202020204" pitchFamily="34" charset="0"/>
              </a:rPr>
              <a:t>bisectors </a:t>
            </a:r>
            <a:r>
              <a:rPr lang="en-US" sz="2410" dirty="0">
                <a:latin typeface="Arial" panose="020B0604020202020204" pitchFamily="34" charset="0"/>
                <a:cs typeface="Arial" panose="020B0604020202020204" pitchFamily="34" charset="0"/>
              </a:rPr>
              <a:t>to find the exact height of this triangle?</a:t>
            </a:r>
          </a:p>
          <a:p>
            <a:pPr marL="571500" indent="-571500">
              <a:buClr>
                <a:srgbClr val="C00000"/>
              </a:buClr>
              <a:buFont typeface="+mj-lt"/>
              <a:buAutoNum type="arabicPeriod" startAt="9"/>
              <a:tabLst>
                <a:tab pos="914400" algn="l"/>
              </a:tabLst>
            </a:pPr>
            <a:r>
              <a:rPr lang="en-US" sz="2410" dirty="0" smtClean="0">
                <a:solidFill>
                  <a:srgbClr val="C00000"/>
                </a:solidFill>
                <a:latin typeface="Arial" panose="020B0604020202020204" pitchFamily="34" charset="0"/>
                <a:cs typeface="Arial" panose="020B0604020202020204" pitchFamily="34" charset="0"/>
              </a:rPr>
              <a:t>a</a:t>
            </a:r>
            <a:r>
              <a:rPr lang="en-US" sz="2410" dirty="0" smtClean="0">
                <a:latin typeface="Arial" panose="020B0604020202020204" pitchFamily="34" charset="0"/>
                <a:cs typeface="Arial" panose="020B0604020202020204" pitchFamily="34" charset="0"/>
              </a:rPr>
              <a:t> 	Construct </a:t>
            </a:r>
            <a:r>
              <a:rPr lang="en-US" sz="2410" dirty="0">
                <a:latin typeface="Arial" panose="020B0604020202020204" pitchFamily="34" charset="0"/>
                <a:cs typeface="Arial" panose="020B0604020202020204" pitchFamily="34" charset="0"/>
              </a:rPr>
              <a:t>a right angle using a </a:t>
            </a:r>
            <a:r>
              <a:rPr lang="en-US" sz="2410" dirty="0" smtClean="0">
                <a:latin typeface="Arial" panose="020B0604020202020204" pitchFamily="34" charset="0"/>
                <a:cs typeface="Arial" panose="020B0604020202020204" pitchFamily="34" charset="0"/>
              </a:rPr>
              <a:t>	ruler and a </a:t>
            </a:r>
            <a:r>
              <a:rPr lang="en-US" sz="2410" dirty="0">
                <a:latin typeface="Arial" panose="020B0604020202020204" pitchFamily="34" charset="0"/>
                <a:cs typeface="Arial" panose="020B0604020202020204" pitchFamily="34" charset="0"/>
              </a:rPr>
              <a:t>pair of compasses.</a:t>
            </a:r>
          </a:p>
          <a:p>
            <a:pPr marL="914400" lvl="1" indent="-342900">
              <a:buClr>
                <a:srgbClr val="C00000"/>
              </a:buClr>
              <a:buFont typeface="+mj-lt"/>
              <a:buAutoNum type="alphaLcPeriod" startAt="2"/>
              <a:tabLst>
                <a:tab pos="914400" algn="l"/>
              </a:tabLst>
            </a:pPr>
            <a:r>
              <a:rPr lang="en-US" sz="2410" dirty="0" smtClean="0">
                <a:latin typeface="Arial" panose="020B0604020202020204" pitchFamily="34" charset="0"/>
                <a:cs typeface="Arial" panose="020B0604020202020204" pitchFamily="34" charset="0"/>
              </a:rPr>
              <a:t>Bisect </a:t>
            </a:r>
            <a:r>
              <a:rPr lang="en-US" sz="2410" dirty="0">
                <a:latin typeface="Arial" panose="020B0604020202020204" pitchFamily="34" charset="0"/>
                <a:cs typeface="Arial" panose="020B0604020202020204" pitchFamily="34" charset="0"/>
              </a:rPr>
              <a:t>your right angle to give an angle of 45°.</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533426" y="2043275"/>
            <a:ext cx="1902670" cy="1783755"/>
          </a:xfrm>
          <a:prstGeom prst="rect">
            <a:avLst/>
          </a:prstGeom>
        </p:spPr>
      </p:pic>
    </p:spTree>
    <p:extLst>
      <p:ext uri="{BB962C8B-B14F-4D97-AF65-F5344CB8AC3E}">
        <p14:creationId xmlns:p14="http://schemas.microsoft.com/office/powerpoint/2010/main" val="2029511045"/>
      </p:ext>
    </p:extLst>
  </p:cSld>
  <p:clrMapOvr>
    <a:masterClrMapping/>
  </p:clrMapOvr>
  <p:transition advClick="0"/>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5493812"/>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340" dirty="0" smtClean="0">
                <a:latin typeface="Arial" panose="020B0604020202020204" pitchFamily="34" charset="0"/>
                <a:cs typeface="Arial" panose="020B0604020202020204" pitchFamily="34" charset="0"/>
              </a:rPr>
              <a:t>Mark a point A on a piece of paper.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What is the locus of points that are 7 cm from point A?</a:t>
            </a:r>
          </a:p>
          <a:p>
            <a:pPr marL="457200" indent="-457200">
              <a:buClr>
                <a:srgbClr val="C00000"/>
              </a:buClr>
              <a:buFont typeface="+mj-lt"/>
              <a:buAutoNum type="arabicPeriod"/>
              <a:tabLst>
                <a:tab pos="800100" algn="l"/>
              </a:tabLst>
            </a:pPr>
            <a:r>
              <a:rPr lang="en-US" sz="2340" b="1" dirty="0" smtClean="0">
                <a:solidFill>
                  <a:srgbClr val="FF0000"/>
                </a:solidFill>
                <a:latin typeface="Arial" panose="020B0604020202020204" pitchFamily="34" charset="0"/>
                <a:cs typeface="Arial" panose="020B0604020202020204" pitchFamily="34" charset="0"/>
              </a:rPr>
              <a:t>R</a:t>
            </a:r>
            <a:r>
              <a:rPr lang="en-US" sz="2340" dirty="0" smtClean="0">
                <a:latin typeface="Arial" panose="020B0604020202020204" pitchFamily="34" charset="0"/>
                <a:cs typeface="Arial" panose="020B0604020202020204" pitchFamily="34" charset="0"/>
              </a:rPr>
              <a:t> Two points Q and R are 6 cm apart, </a:t>
            </a:r>
          </a:p>
          <a:p>
            <a:pPr marL="857250" lvl="1" indent="-400050">
              <a:buClr>
                <a:srgbClr val="C00000"/>
              </a:buClr>
              <a:buFont typeface="+mj-lt"/>
              <a:buAutoNum type="alphaLcPeriod"/>
            </a:pPr>
            <a:r>
              <a:rPr lang="en-US" sz="2340" dirty="0" smtClean="0">
                <a:latin typeface="Arial" panose="020B0604020202020204" pitchFamily="34" charset="0"/>
                <a:cs typeface="Arial" panose="020B0604020202020204" pitchFamily="34" charset="0"/>
              </a:rPr>
              <a:t>Draw points Q and R.</a:t>
            </a:r>
          </a:p>
          <a:p>
            <a:pPr marL="857250" lvl="1" indent="-400050">
              <a:buClr>
                <a:srgbClr val="C00000"/>
              </a:buClr>
              <a:buFont typeface="+mj-lt"/>
              <a:buAutoNum type="alphaLcPeriod"/>
            </a:pPr>
            <a:r>
              <a:rPr lang="en-US" sz="2340" dirty="0" smtClean="0">
                <a:latin typeface="Arial" panose="020B0604020202020204" pitchFamily="34" charset="0"/>
                <a:cs typeface="Arial" panose="020B0604020202020204" pitchFamily="34" charset="0"/>
              </a:rPr>
              <a:t>A point 5 moves so that it is always equidistant (the same distance) from Q and 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Construct the locus of point S.</a:t>
            </a:r>
          </a:p>
          <a:p>
            <a:pPr marL="457200" indent="-457200">
              <a:buClr>
                <a:srgbClr val="C00000"/>
              </a:buClr>
              <a:buFont typeface="+mj-lt"/>
              <a:buAutoNum type="arabicPeriod"/>
              <a:tabLst>
                <a:tab pos="857250" algn="l"/>
              </a:tabLst>
            </a:pPr>
            <a:r>
              <a:rPr lang="en-US" sz="2340" dirty="0" smtClean="0">
                <a:solidFill>
                  <a:srgbClr val="C00000"/>
                </a:solidFill>
                <a:latin typeface="Arial" panose="020B0604020202020204" pitchFamily="34" charset="0"/>
                <a:cs typeface="Arial" panose="020B0604020202020204" pitchFamily="34" charset="0"/>
              </a:rPr>
              <a:t>a</a:t>
            </a:r>
            <a:r>
              <a:rPr lang="en-US" sz="2340" dirty="0" smtClean="0">
                <a:latin typeface="Arial" panose="020B0604020202020204" pitchFamily="34" charset="0"/>
                <a:cs typeface="Arial" panose="020B0604020202020204" pitchFamily="34" charset="0"/>
              </a:rPr>
              <a:t> 	Draw a line 10 cm long.</a:t>
            </a:r>
          </a:p>
          <a:p>
            <a:pPr marL="857250" lvl="1" indent="-400050">
              <a:buClr>
                <a:srgbClr val="C00000"/>
              </a:buClr>
              <a:buFont typeface="+mj-lt"/>
              <a:buAutoNum type="alphaLcPeriod" startAt="2"/>
            </a:pPr>
            <a:r>
              <a:rPr lang="en-US" sz="2340" dirty="0" smtClean="0">
                <a:latin typeface="Arial" panose="020B0604020202020204" pitchFamily="34" charset="0"/>
                <a:cs typeface="Arial" panose="020B0604020202020204" pitchFamily="34" charset="0"/>
              </a:rPr>
              <a:t>A point moves so that it is always 3 cm away from the tine segment.</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Construct the locus.</a:t>
            </a:r>
            <a:endParaRPr lang="en-US" sz="234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480783105"/>
      </p:ext>
    </p:extLst>
  </p:cSld>
  <p:clrMapOvr>
    <a:masterClrMapping/>
  </p:clrMapOvr>
  <p:transition advClick="0"/>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5170646"/>
          </a:xfrm>
          <a:prstGeom prst="rect">
            <a:avLst/>
          </a:prstGeom>
        </p:spPr>
        <p:txBody>
          <a:bodyPr wrap="square">
            <a:spAutoFit/>
          </a:bodyPr>
          <a:lstStyle/>
          <a:p>
            <a:pPr marL="457200" indent="-457200">
              <a:buClr>
                <a:srgbClr val="C00000"/>
              </a:buClr>
              <a:buFont typeface="+mj-lt"/>
              <a:buAutoNum type="arabicPeriod" startAt="4"/>
              <a:tabLst>
                <a:tab pos="857250" algn="l"/>
              </a:tabLst>
            </a:pPr>
            <a:r>
              <a:rPr lang="en-US" sz="3000" dirty="0" smtClean="0">
                <a:solidFill>
                  <a:srgbClr val="C00000"/>
                </a:solidFill>
                <a:latin typeface="Arial" panose="020B0604020202020204" pitchFamily="34" charset="0"/>
                <a:cs typeface="Arial" panose="020B0604020202020204" pitchFamily="34" charset="0"/>
              </a:rPr>
              <a:t>a</a:t>
            </a:r>
            <a:r>
              <a:rPr lang="en-US" sz="3000" dirty="0" smtClean="0">
                <a:latin typeface="Arial" panose="020B0604020202020204" pitchFamily="34" charset="0"/>
                <a:cs typeface="Arial" panose="020B0604020202020204" pitchFamily="34" charset="0"/>
              </a:rPr>
              <a:t> 	Draw </a:t>
            </a:r>
            <a:r>
              <a:rPr lang="en-US" sz="3000" dirty="0">
                <a:latin typeface="Arial" panose="020B0604020202020204" pitchFamily="34" charset="0"/>
                <a:cs typeface="Arial" panose="020B0604020202020204" pitchFamily="34" charset="0"/>
              </a:rPr>
              <a:t>a 70° angle, PQR. </a:t>
            </a:r>
            <a:r>
              <a:rPr lang="en-US" sz="3000" dirty="0" smtClean="0">
                <a:latin typeface="Arial" panose="020B0604020202020204" pitchFamily="34" charset="0"/>
                <a:cs typeface="Arial" panose="020B0604020202020204" pitchFamily="34" charset="0"/>
              </a:rPr>
              <a:t>	Make each </a:t>
            </a:r>
            <a:r>
              <a:rPr lang="en-US" sz="3000" dirty="0">
                <a:latin typeface="Arial" panose="020B0604020202020204" pitchFamily="34" charset="0"/>
                <a:cs typeface="Arial" panose="020B0604020202020204" pitchFamily="34" charset="0"/>
              </a:rPr>
              <a:t>arm of the </a:t>
            </a:r>
            <a:r>
              <a:rPr lang="en-US" sz="3000" dirty="0" smtClean="0">
                <a:latin typeface="Arial" panose="020B0604020202020204" pitchFamily="34" charset="0"/>
                <a:cs typeface="Arial" panose="020B0604020202020204" pitchFamily="34" charset="0"/>
              </a:rPr>
              <a:t>	angle </a:t>
            </a:r>
            <a:r>
              <a:rPr lang="en-US" sz="3000" dirty="0">
                <a:latin typeface="Arial" panose="020B0604020202020204" pitchFamily="34" charset="0"/>
                <a:cs typeface="Arial" panose="020B0604020202020204" pitchFamily="34" charset="0"/>
              </a:rPr>
              <a:t>at least 5 </a:t>
            </a:r>
            <a:r>
              <a:rPr lang="en-US" sz="3000" dirty="0" smtClean="0">
                <a:latin typeface="Arial" panose="020B0604020202020204" pitchFamily="34" charset="0"/>
                <a:cs typeface="Arial" panose="020B0604020202020204" pitchFamily="34" charset="0"/>
              </a:rPr>
              <a:t>cm long. </a:t>
            </a:r>
          </a:p>
          <a:p>
            <a:pPr marL="857250" lvl="1" indent="-457200">
              <a:buClr>
                <a:srgbClr val="C00000"/>
              </a:buClr>
              <a:buFont typeface="+mj-lt"/>
              <a:buAutoNum type="alphaLcPeriod" startAt="2"/>
            </a:pPr>
            <a:r>
              <a:rPr lang="en-US" sz="3000" dirty="0" smtClean="0">
                <a:latin typeface="Arial" panose="020B0604020202020204" pitchFamily="34" charset="0"/>
                <a:cs typeface="Arial" panose="020B0604020202020204" pitchFamily="34" charset="0"/>
              </a:rPr>
              <a:t>Sketch </a:t>
            </a:r>
            <a:r>
              <a:rPr lang="en-US" sz="3000" dirty="0">
                <a:latin typeface="Arial" panose="020B0604020202020204" pitchFamily="34" charset="0"/>
                <a:cs typeface="Arial" panose="020B0604020202020204" pitchFamily="34" charset="0"/>
              </a:rPr>
              <a:t>the locus of points that are exactly the same distance from PQ and QR. </a:t>
            </a:r>
            <a:endParaRPr lang="en-US" sz="3000" dirty="0" smtClean="0">
              <a:latin typeface="Arial" panose="020B0604020202020204" pitchFamily="34" charset="0"/>
              <a:cs typeface="Arial" panose="020B0604020202020204" pitchFamily="34" charset="0"/>
            </a:endParaRPr>
          </a:p>
          <a:p>
            <a:pPr marL="857250" lvl="1" indent="-457200">
              <a:buClr>
                <a:srgbClr val="C00000"/>
              </a:buClr>
              <a:buFont typeface="+mj-lt"/>
              <a:buAutoNum type="alphaLcPeriod" startAt="2"/>
            </a:pPr>
            <a:r>
              <a:rPr lang="en-US" sz="3000" dirty="0" smtClean="0">
                <a:latin typeface="Arial" panose="020B0604020202020204" pitchFamily="34" charset="0"/>
                <a:cs typeface="Arial" panose="020B0604020202020204" pitchFamily="34" charset="0"/>
              </a:rPr>
              <a:t>Construct </a:t>
            </a:r>
            <a:r>
              <a:rPr lang="en-US" sz="3000" dirty="0">
                <a:latin typeface="Arial" panose="020B0604020202020204" pitchFamily="34" charset="0"/>
                <a:cs typeface="Arial" panose="020B0604020202020204" pitchFamily="34" charset="0"/>
              </a:rPr>
              <a:t>the locus accurately on your diagram using a ruler and compasses.</a:t>
            </a:r>
          </a:p>
        </p:txBody>
      </p:sp>
    </p:spTree>
    <p:extLst>
      <p:ext uri="{BB962C8B-B14F-4D97-AF65-F5344CB8AC3E}">
        <p14:creationId xmlns:p14="http://schemas.microsoft.com/office/powerpoint/2010/main" val="46195010"/>
      </p:ext>
    </p:extLst>
  </p:cSld>
  <p:clrMapOvr>
    <a:masterClrMapping/>
  </p:clrMapOvr>
  <p:transition advClick="0"/>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126</a:t>
            </a:r>
            <a:endParaRPr lang="en-GB" sz="1400" b="1" dirty="0">
              <a:latin typeface="Calibri" panose="020F0502020204030204" pitchFamily="34" charset="0"/>
            </a:endParaRPr>
          </a:p>
        </p:txBody>
      </p:sp>
      <p:sp>
        <p:nvSpPr>
          <p:cNvPr id="3" name="Rectangle 2"/>
          <p:cNvSpPr/>
          <p:nvPr/>
        </p:nvSpPr>
        <p:spPr>
          <a:xfrm>
            <a:off x="251519" y="1196752"/>
            <a:ext cx="5256585" cy="5493812"/>
          </a:xfrm>
          <a:prstGeom prst="rect">
            <a:avLst/>
          </a:prstGeom>
        </p:spPr>
        <p:txBody>
          <a:bodyPr wrap="square">
            <a:spAutoFit/>
          </a:bodyPr>
          <a:lstStyle/>
          <a:p>
            <a:pPr marL="457200" indent="-457200">
              <a:buClr>
                <a:srgbClr val="C00000"/>
              </a:buClr>
              <a:buFont typeface="+mj-lt"/>
              <a:buAutoNum type="arabicPeriod" startAt="5"/>
              <a:tabLst>
                <a:tab pos="857250" algn="l"/>
              </a:tabLst>
            </a:pPr>
            <a:r>
              <a:rPr lang="en-US" sz="2340" dirty="0">
                <a:latin typeface="Arial" panose="020B0604020202020204" pitchFamily="34" charset="0"/>
                <a:cs typeface="Arial" panose="020B0604020202020204" pitchFamily="34" charset="0"/>
              </a:rPr>
              <a:t>PQRS is an isosceles </a:t>
            </a:r>
            <a:r>
              <a:rPr lang="en-US" sz="2340" dirty="0" smtClean="0">
                <a:latin typeface="Arial" panose="020B0604020202020204" pitchFamily="34" charset="0"/>
                <a:cs typeface="Arial" panose="020B0604020202020204" pitchFamily="34" charset="0"/>
              </a:rPr>
              <a:t>trapezium.</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
            </a:r>
            <a:br>
              <a:rPr lang="en-US" sz="2340" dirty="0" smtClean="0">
                <a:latin typeface="Arial" panose="020B0604020202020204" pitchFamily="34" charset="0"/>
                <a:cs typeface="Arial" panose="020B0604020202020204" pitchFamily="34" charset="0"/>
              </a:rPr>
            </a:br>
            <a:endParaRPr lang="en-US" sz="2340" dirty="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40" dirty="0" smtClean="0">
                <a:latin typeface="Arial" panose="020B0604020202020204" pitchFamily="34" charset="0"/>
                <a:cs typeface="Arial" panose="020B0604020202020204" pitchFamily="34" charset="0"/>
              </a:rPr>
              <a:t>Copy </a:t>
            </a:r>
            <a:r>
              <a:rPr lang="en-US" sz="2340" dirty="0">
                <a:latin typeface="Arial" panose="020B0604020202020204" pitchFamily="34" charset="0"/>
                <a:cs typeface="Arial" panose="020B0604020202020204" pitchFamily="34" charset="0"/>
              </a:rPr>
              <a:t>the diagram and draw the locus of points that are equidistant from P and Q. </a:t>
            </a:r>
            <a:endParaRPr lang="en-US" sz="23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40" dirty="0" smtClean="0">
                <a:latin typeface="Arial" panose="020B0604020202020204" pitchFamily="34" charset="0"/>
                <a:cs typeface="Arial" panose="020B0604020202020204" pitchFamily="34" charset="0"/>
              </a:rPr>
              <a:t>Draw </a:t>
            </a:r>
            <a:r>
              <a:rPr lang="en-US" sz="2340" dirty="0">
                <a:latin typeface="Arial" panose="020B0604020202020204" pitchFamily="34" charset="0"/>
                <a:cs typeface="Arial" panose="020B0604020202020204" pitchFamily="34" charset="0"/>
              </a:rPr>
              <a:t>the locus of points that are equidistant from the lines SR and SP. </a:t>
            </a:r>
            <a:endParaRPr lang="en-US" sz="234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40" dirty="0" smtClean="0">
                <a:latin typeface="Arial" panose="020B0604020202020204" pitchFamily="34" charset="0"/>
                <a:cs typeface="Arial" panose="020B0604020202020204" pitchFamily="34" charset="0"/>
              </a:rPr>
              <a:t>Mark </a:t>
            </a:r>
            <a:r>
              <a:rPr lang="en-US" sz="2340" dirty="0">
                <a:latin typeface="Arial" panose="020B0604020202020204" pitchFamily="34" charset="0"/>
                <a:cs typeface="Arial" panose="020B0604020202020204" pitchFamily="34" charset="0"/>
              </a:rPr>
              <a:t>the intersection of the loci with a cross X.</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422703" y="1688097"/>
            <a:ext cx="3005281" cy="1956927"/>
          </a:xfrm>
          <a:prstGeom prst="rect">
            <a:avLst/>
          </a:prstGeom>
        </p:spPr>
      </p:pic>
    </p:spTree>
    <p:extLst>
      <p:ext uri="{BB962C8B-B14F-4D97-AF65-F5344CB8AC3E}">
        <p14:creationId xmlns:p14="http://schemas.microsoft.com/office/powerpoint/2010/main" val="1444787384"/>
      </p:ext>
    </p:extLst>
  </p:cSld>
  <p:clrMapOvr>
    <a:masterClrMapping/>
  </p:clrMapOvr>
  <p:transition advClick="0"/>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sp>
        <p:nvSpPr>
          <p:cNvPr id="3" name="Rectangle 2"/>
          <p:cNvSpPr/>
          <p:nvPr/>
        </p:nvSpPr>
        <p:spPr>
          <a:xfrm>
            <a:off x="251519" y="1196752"/>
            <a:ext cx="5256585" cy="5401479"/>
          </a:xfrm>
          <a:prstGeom prst="rect">
            <a:avLst/>
          </a:prstGeom>
        </p:spPr>
        <p:txBody>
          <a:bodyPr wrap="square">
            <a:spAutoFit/>
          </a:bodyPr>
          <a:lstStyle/>
          <a:p>
            <a:pPr marL="400050" indent="-400050">
              <a:buClr>
                <a:srgbClr val="C00000"/>
              </a:buClr>
              <a:buFont typeface="+mj-lt"/>
              <a:buAutoNum type="arabicPeriod" startAt="6"/>
              <a:tabLst>
                <a:tab pos="857250" algn="l"/>
              </a:tabLst>
            </a:pPr>
            <a:r>
              <a:rPr lang="en-US" sz="2300" b="1" dirty="0">
                <a:solidFill>
                  <a:srgbClr val="FF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Chewing gum is stuck on a bicycle </a:t>
            </a:r>
            <a:r>
              <a:rPr lang="en-US" sz="2300" dirty="0" smtClean="0">
                <a:latin typeface="Arial" panose="020B0604020202020204" pitchFamily="34" charset="0"/>
                <a:cs typeface="Arial" panose="020B0604020202020204" pitchFamily="34" charset="0"/>
              </a:rPr>
              <a:t>wheel.</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wheel travels through 4 complete rotations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before </a:t>
            </a:r>
            <a:r>
              <a:rPr lang="en-US" sz="2300" dirty="0">
                <a:latin typeface="Arial" panose="020B0604020202020204" pitchFamily="34" charset="0"/>
                <a:cs typeface="Arial" panose="020B0604020202020204" pitchFamily="34" charset="0"/>
              </a:rPr>
              <a:t>the gum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comes </a:t>
            </a:r>
            <a:r>
              <a:rPr lang="en-US" sz="2300" dirty="0">
                <a:latin typeface="Arial" panose="020B0604020202020204" pitchFamily="34" charset="0"/>
                <a:cs typeface="Arial" panose="020B0604020202020204" pitchFamily="34" charset="0"/>
              </a:rPr>
              <a:t>off.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Sketch </a:t>
            </a:r>
            <a:r>
              <a:rPr lang="en-US" sz="2300" dirty="0">
                <a:latin typeface="Arial" panose="020B0604020202020204" pitchFamily="34" charset="0"/>
                <a:cs typeface="Arial" panose="020B0604020202020204" pitchFamily="34" charset="0"/>
              </a:rPr>
              <a:t>the locus of points that the centre of the wheel moves as the wheel completes 4 rotations.</a:t>
            </a:r>
          </a:p>
          <a:p>
            <a:pPr marL="4000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Sketch </a:t>
            </a:r>
            <a:r>
              <a:rPr lang="en-US" sz="2300" dirty="0">
                <a:latin typeface="Arial" panose="020B0604020202020204" pitchFamily="34" charset="0"/>
                <a:cs typeface="Arial" panose="020B0604020202020204" pitchFamily="34" charset="0"/>
              </a:rPr>
              <a:t>the locus of points that the chewing gum moves before it falls off.</a:t>
            </a: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315214" y="2348880"/>
            <a:ext cx="2160892" cy="2052173"/>
          </a:xfrm>
          <a:prstGeom prst="rect">
            <a:avLst/>
          </a:prstGeom>
        </p:spPr>
      </p:pic>
    </p:spTree>
    <p:extLst>
      <p:ext uri="{BB962C8B-B14F-4D97-AF65-F5344CB8AC3E}">
        <p14:creationId xmlns:p14="http://schemas.microsoft.com/office/powerpoint/2010/main" val="3735858904"/>
      </p:ext>
    </p:extLst>
  </p:cSld>
  <p:clrMapOvr>
    <a:masterClrMapping/>
  </p:clrMapOvr>
  <p:transition advClick="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sp>
        <p:nvSpPr>
          <p:cNvPr id="3" name="Rectangle 2"/>
          <p:cNvSpPr/>
          <p:nvPr/>
        </p:nvSpPr>
        <p:spPr>
          <a:xfrm>
            <a:off x="251519" y="1196752"/>
            <a:ext cx="5256585" cy="5586145"/>
          </a:xfrm>
          <a:prstGeom prst="rect">
            <a:avLst/>
          </a:prstGeom>
        </p:spPr>
        <p:txBody>
          <a:bodyPr wrap="square">
            <a:spAutoFit/>
          </a:bodyPr>
          <a:lstStyle/>
          <a:p>
            <a:pPr marL="457200" indent="-457200">
              <a:buClr>
                <a:srgbClr val="C00000"/>
              </a:buClr>
              <a:buFont typeface="+mj-lt"/>
              <a:buAutoNum type="arabicPeriod" startAt="7"/>
              <a:tabLst>
                <a:tab pos="857250" algn="l"/>
              </a:tabLst>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rectangular piece of card is placed on a horizontal surface.</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card is </a:t>
            </a:r>
            <a:r>
              <a:rPr lang="en-US" sz="2100" dirty="0" smtClean="0">
                <a:latin typeface="Arial" panose="020B0604020202020204" pitchFamily="34" charset="0"/>
                <a:cs typeface="Arial" panose="020B0604020202020204" pitchFamily="34" charset="0"/>
              </a:rPr>
              <a:t>first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rotated </a:t>
            </a:r>
            <a:r>
              <a:rPr lang="en-US" sz="2100" dirty="0">
                <a:latin typeface="Arial" panose="020B0604020202020204" pitchFamily="34" charset="0"/>
                <a:cs typeface="Arial" panose="020B0604020202020204" pitchFamily="34" charset="0"/>
              </a:rPr>
              <a:t>90°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clockwise </a:t>
            </a:r>
            <a:r>
              <a:rPr lang="en-US" sz="2100" dirty="0">
                <a:latin typeface="Arial" panose="020B0604020202020204" pitchFamily="34" charset="0"/>
                <a:cs typeface="Arial" panose="020B0604020202020204" pitchFamily="34" charset="0"/>
              </a:rPr>
              <a:t>about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vertex </a:t>
            </a:r>
            <a:r>
              <a:rPr lang="en-US" sz="2100" dirty="0">
                <a:latin typeface="Arial" panose="020B0604020202020204" pitchFamily="34" charset="0"/>
                <a:cs typeface="Arial" panose="020B0604020202020204" pitchFamily="34" charset="0"/>
              </a:rPr>
              <a:t>Z. Copy or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trace </a:t>
            </a:r>
            <a:r>
              <a:rPr lang="en-US" sz="2100" dirty="0">
                <a:latin typeface="Arial" panose="020B0604020202020204" pitchFamily="34" charset="0"/>
                <a:cs typeface="Arial" panose="020B0604020202020204" pitchFamily="34" charset="0"/>
              </a:rPr>
              <a:t>the diagram </a:t>
            </a:r>
            <a:r>
              <a:rPr lang="en-US" sz="2100" dirty="0" smtClean="0">
                <a:latin typeface="Arial" panose="020B0604020202020204" pitchFamily="34" charset="0"/>
                <a:cs typeface="Arial" panose="020B0604020202020204" pitchFamily="34" charset="0"/>
              </a:rPr>
              <a:t>in </a:t>
            </a:r>
            <a:r>
              <a:rPr lang="en-US" sz="2100" dirty="0">
                <a:latin typeface="Arial" panose="020B0604020202020204" pitchFamily="34" charset="0"/>
                <a:cs typeface="Arial" panose="020B0604020202020204" pitchFamily="34" charset="0"/>
              </a:rPr>
              <a:t>colour 1. Draw the new position of the rectangle in one colour. Draw the locus of the vertex W in a second colour.</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card is then rotated 90° clockwise about vertex Y and then 90° clockwise about vertex X. Draw the new positions of the card in your first colour and the remainder of the locus of vertex W in your second colour.</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309020" y="1938151"/>
            <a:ext cx="2199084" cy="1130809"/>
          </a:xfrm>
          <a:prstGeom prst="rect">
            <a:avLst/>
          </a:prstGeom>
        </p:spPr>
      </p:pic>
    </p:spTree>
    <p:extLst>
      <p:ext uri="{BB962C8B-B14F-4D97-AF65-F5344CB8AC3E}">
        <p14:creationId xmlns:p14="http://schemas.microsoft.com/office/powerpoint/2010/main" val="2077491928"/>
      </p:ext>
    </p:extLst>
  </p:cSld>
  <p:clrMapOvr>
    <a:masterClrMapping/>
  </p:clrMapOvr>
  <p:transition advClick="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sp>
        <p:nvSpPr>
          <p:cNvPr id="3" name="Rectangle 2"/>
          <p:cNvSpPr/>
          <p:nvPr/>
        </p:nvSpPr>
        <p:spPr>
          <a:xfrm>
            <a:off x="251519" y="1196752"/>
            <a:ext cx="5256585" cy="5539978"/>
          </a:xfrm>
          <a:prstGeom prst="rect">
            <a:avLst/>
          </a:prstGeom>
        </p:spPr>
        <p:txBody>
          <a:bodyPr wrap="square">
            <a:spAutoFit/>
          </a:bodyPr>
          <a:lstStyle/>
          <a:p>
            <a:pPr marL="457200" indent="-457200">
              <a:buClr>
                <a:srgbClr val="C00000"/>
              </a:buClr>
              <a:buFont typeface="+mj-lt"/>
              <a:buAutoNum type="arabicPeriod" startAt="8"/>
              <a:tabLst>
                <a:tab pos="857250" algn="l"/>
              </a:tabLst>
            </a:pPr>
            <a:r>
              <a:rPr lang="en-US" sz="2000" b="1" dirty="0">
                <a:solidFill>
                  <a:srgbClr val="FF0000"/>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Match each locus to the correct description</a:t>
            </a:r>
            <a:r>
              <a:rPr lang="en-US" sz="2000" dirty="0" smtClean="0">
                <a:latin typeface="Arial" panose="020B0604020202020204" pitchFamily="34" charset="0"/>
                <a:cs typeface="Arial" panose="020B0604020202020204" pitchFamily="34" charset="0"/>
              </a:rPr>
              <a:t>.</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shaded region represents the area which is less than 4 cm from point X.</a:t>
            </a:r>
          </a:p>
          <a:p>
            <a:pPr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shaded region represents the area which is less than 6 cm from point Y.</a:t>
            </a:r>
          </a:p>
          <a:p>
            <a:pPr lvl="1" indent="-457200">
              <a:buClr>
                <a:srgbClr val="C00000"/>
              </a:buClr>
              <a:buFont typeface="+mj-lt"/>
              <a:buAutoNum type="alphaLcPeriod"/>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shaded region represents the area which is less than 4 cm from X and less than 6 cm from Y.</a:t>
            </a: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259632" y="1916832"/>
            <a:ext cx="3775841" cy="2537116"/>
          </a:xfrm>
          <a:prstGeom prst="rect">
            <a:avLst/>
          </a:prstGeom>
        </p:spPr>
      </p:pic>
    </p:spTree>
    <p:extLst>
      <p:ext uri="{BB962C8B-B14F-4D97-AF65-F5344CB8AC3E}">
        <p14:creationId xmlns:p14="http://schemas.microsoft.com/office/powerpoint/2010/main" val="2004373308"/>
      </p:ext>
    </p:extLst>
  </p:cSld>
  <p:clrMapOvr>
    <a:masterClrMapping/>
  </p:clrMapOvr>
  <p:transition advClick="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grpSp>
        <p:nvGrpSpPr>
          <p:cNvPr id="6" name="Group 5"/>
          <p:cNvGrpSpPr/>
          <p:nvPr/>
        </p:nvGrpSpPr>
        <p:grpSpPr>
          <a:xfrm>
            <a:off x="305905" y="1268760"/>
            <a:ext cx="5130191" cy="5409311"/>
            <a:chOff x="3483872" y="1089031"/>
            <a:chExt cx="5264592" cy="5409311"/>
          </a:xfrm>
        </p:grpSpPr>
        <p:sp>
          <p:nvSpPr>
            <p:cNvPr id="7" name="Round Diagonal Corner Rectangle 6"/>
            <p:cNvSpPr/>
            <p:nvPr/>
          </p:nvSpPr>
          <p:spPr>
            <a:xfrm>
              <a:off x="3491880" y="1089031"/>
              <a:ext cx="5256584" cy="5328592"/>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79431" y="1666250"/>
              <a:ext cx="5095139" cy="4832092"/>
            </a:xfrm>
            <a:prstGeom prst="rect">
              <a:avLst/>
            </a:prstGeom>
          </p:spPr>
          <p:txBody>
            <a:bodyPr wrap="square">
              <a:spAutoFit/>
            </a:bodyPr>
            <a:lstStyle/>
            <a:p>
              <a:pPr>
                <a:spcAft>
                  <a:spcPts val="0"/>
                </a:spcAft>
                <a:tabLst>
                  <a:tab pos="4972050" algn="r"/>
                </a:tabLst>
              </a:pPr>
              <a:r>
                <a:rPr lang="en-US" sz="2000" dirty="0"/>
                <a:t>The diagram shows an accurate scale drawing of two radio transmitter masts</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smtClean="0"/>
            </a:p>
            <a:p>
              <a:pPr>
                <a:spcAft>
                  <a:spcPts val="0"/>
                </a:spcAft>
                <a:tabLst>
                  <a:tab pos="4972050" algn="r"/>
                </a:tabLst>
              </a:pPr>
              <a:endParaRPr lang="en-US" sz="2000" b="1" dirty="0"/>
            </a:p>
            <a:p>
              <a:pPr>
                <a:spcAft>
                  <a:spcPts val="0"/>
                </a:spcAft>
                <a:tabLst>
                  <a:tab pos="4972050" algn="r"/>
                </a:tabLst>
              </a:pPr>
              <a:endParaRPr lang="en-US" sz="2800" b="1" dirty="0" smtClean="0"/>
            </a:p>
            <a:p>
              <a:pPr>
                <a:spcAft>
                  <a:spcPts val="0"/>
                </a:spcAft>
                <a:tabLst>
                  <a:tab pos="4972050" algn="r"/>
                </a:tabLst>
              </a:pPr>
              <a:endParaRPr lang="en-US" sz="2000" b="1" dirty="0"/>
            </a:p>
            <a:p>
              <a:pPr>
                <a:spcAft>
                  <a:spcPts val="0"/>
                </a:spcAft>
                <a:tabLst>
                  <a:tab pos="4972050" algn="r"/>
                </a:tabLst>
              </a:pPr>
              <a:endParaRPr lang="en-US" sz="2000" b="1" dirty="0" smtClean="0"/>
            </a:p>
            <a:p>
              <a:pPr>
                <a:spcAft>
                  <a:spcPts val="0"/>
                </a:spcAft>
                <a:tabLst>
                  <a:tab pos="4972050" algn="r"/>
                </a:tabLst>
              </a:pPr>
              <a:endParaRPr lang="en-US" sz="2000" b="1" dirty="0" smtClean="0"/>
            </a:p>
            <a:p>
              <a:pPr>
                <a:spcAft>
                  <a:spcPts val="0"/>
                </a:spcAft>
                <a:tabLst>
                  <a:tab pos="4972050" algn="r"/>
                </a:tabLst>
              </a:pPr>
              <a:r>
                <a:rPr lang="en-US" sz="2000" dirty="0"/>
                <a:t>Both masts can transmit up to 20 km.</a:t>
              </a:r>
            </a:p>
            <a:p>
              <a:pPr>
                <a:spcAft>
                  <a:spcPts val="0"/>
                </a:spcAft>
                <a:tabLst>
                  <a:tab pos="4972050" algn="r"/>
                </a:tabLst>
              </a:pPr>
              <a:r>
                <a:rPr lang="en-US" sz="2000" dirty="0"/>
                <a:t>Copy the diagram and shade the region in which you can pick up a signal from both transmitters. </a:t>
              </a:r>
              <a:r>
                <a:rPr lang="en-US" sz="2000" dirty="0" smtClean="0"/>
                <a:t>	</a:t>
              </a:r>
              <a:r>
                <a:rPr lang="en-US" sz="2000" b="1" dirty="0" smtClean="0"/>
                <a:t>(</a:t>
              </a:r>
              <a:r>
                <a:rPr lang="en-US" sz="2000" b="1" dirty="0"/>
                <a:t>3 marks)</a:t>
              </a: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288111" y="2520596"/>
            <a:ext cx="3186890" cy="2756231"/>
          </a:xfrm>
          <a:prstGeom prst="rect">
            <a:avLst/>
          </a:prstGeom>
        </p:spPr>
      </p:pic>
    </p:spTree>
    <p:extLst>
      <p:ext uri="{BB962C8B-B14F-4D97-AF65-F5344CB8AC3E}">
        <p14:creationId xmlns:p14="http://schemas.microsoft.com/office/powerpoint/2010/main" val="3403395790"/>
      </p:ext>
    </p:extLst>
  </p:cSld>
  <p:clrMapOvr>
    <a:masterClrMapping/>
  </p:clrMapOvr>
  <p:transition advClick="0"/>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sp>
        <p:nvSpPr>
          <p:cNvPr id="3" name="Rectangle 2"/>
          <p:cNvSpPr/>
          <p:nvPr/>
        </p:nvSpPr>
        <p:spPr>
          <a:xfrm>
            <a:off x="251519" y="1196752"/>
            <a:ext cx="5256585" cy="5632311"/>
          </a:xfrm>
          <a:prstGeom prst="rect">
            <a:avLst/>
          </a:prstGeom>
        </p:spPr>
        <p:txBody>
          <a:bodyPr wrap="square">
            <a:spAutoFit/>
          </a:bodyPr>
          <a:lstStyle/>
          <a:p>
            <a:pPr marL="457200" indent="-457200">
              <a:buClr>
                <a:srgbClr val="C00000"/>
              </a:buClr>
              <a:buFont typeface="+mj-lt"/>
              <a:buAutoNum type="arabicPeriod" startAt="10"/>
              <a:tabLst>
                <a:tab pos="857250" algn="l"/>
              </a:tabLst>
            </a:pPr>
            <a:r>
              <a:rPr lang="en-US" sz="2400" b="1" dirty="0" smtClean="0">
                <a:solidFill>
                  <a:srgbClr val="FF0000"/>
                </a:solidFill>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 </a:t>
            </a:r>
            <a:r>
              <a:rPr lang="en-US" sz="2400" dirty="0">
                <a:latin typeface="Arial" panose="020B0604020202020204" pitchFamily="34" charset="0"/>
                <a:cs typeface="Arial" panose="020B0604020202020204" pitchFamily="34" charset="0"/>
              </a:rPr>
              <a:t>dog is tied by a 10 m rope to the corner of a shed which measures 7 m by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the diagram and shade in the area where the dog can roam.</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55576" y="2454820"/>
            <a:ext cx="4674432" cy="331105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436776732"/>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104</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400" dirty="0">
                <a:latin typeface="Arial" panose="020B0604020202020204" pitchFamily="34" charset="0"/>
                <a:cs typeface="Arial" panose="020B0604020202020204" pitchFamily="34" charset="0"/>
              </a:rPr>
              <a:t>These two spinners are spun</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a:pPr>
            <a:r>
              <a:rPr lang="en-US" sz="2400" dirty="0" smtClean="0">
                <a:latin typeface="Arial" panose="020B0604020202020204" pitchFamily="34" charset="0"/>
                <a:cs typeface="Arial" panose="020B0604020202020204" pitchFamily="34" charset="0"/>
              </a:rPr>
              <a:t>Draw </a:t>
            </a:r>
            <a:r>
              <a:rPr lang="en-US" sz="2400" dirty="0">
                <a:latin typeface="Arial" panose="020B0604020202020204" pitchFamily="34" charset="0"/>
                <a:cs typeface="Arial" panose="020B0604020202020204" pitchFamily="34" charset="0"/>
              </a:rPr>
              <a:t>a sample space diagram to show all 1 the possible outcomes, </a:t>
            </a:r>
            <a:endParaRPr lang="en-US" sz="240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a:pPr>
            <a:r>
              <a:rPr lang="en-US" sz="2400" dirty="0" smtClean="0">
                <a:latin typeface="Arial" panose="020B0604020202020204" pitchFamily="34" charset="0"/>
                <a:cs typeface="Arial" panose="020B0604020202020204" pitchFamily="34" charset="0"/>
              </a:rPr>
              <a:t>Find </a:t>
            </a:r>
            <a:r>
              <a:rPr lang="en-US" sz="2400" dirty="0">
                <a:latin typeface="Arial" panose="020B0604020202020204" pitchFamily="34" charset="0"/>
                <a:cs typeface="Arial" panose="020B0604020202020204" pitchFamily="34" charset="0"/>
              </a:rPr>
              <a:t>the probability that both spinners land on the same colour, </a:t>
            </a:r>
            <a:endParaRPr lang="en-US" sz="2400" dirty="0" smtClean="0">
              <a:latin typeface="Arial" panose="020B0604020202020204" pitchFamily="34" charset="0"/>
              <a:cs typeface="Arial" panose="020B0604020202020204" pitchFamily="34" charset="0"/>
            </a:endParaRPr>
          </a:p>
          <a:p>
            <a:pPr marL="858838" lvl="1" indent="-401638">
              <a:buClr>
                <a:srgbClr val="C00000"/>
              </a:buClr>
              <a:buFont typeface="+mj-lt"/>
              <a:buAutoNum type="alphaLcPeriod"/>
            </a:pPr>
            <a:r>
              <a:rPr lang="en-US" sz="2400" dirty="0" smtClean="0">
                <a:latin typeface="Arial" panose="020B0604020202020204" pitchFamily="34" charset="0"/>
                <a:cs typeface="Arial" panose="020B0604020202020204" pitchFamily="34" charset="0"/>
              </a:rPr>
              <a:t>Predict </a:t>
            </a:r>
            <a:r>
              <a:rPr lang="en-US" sz="2400" dirty="0">
                <a:latin typeface="Arial" panose="020B0604020202020204" pitchFamily="34" charset="0"/>
                <a:cs typeface="Arial" panose="020B0604020202020204" pitchFamily="34" charset="0"/>
              </a:rPr>
              <a:t>the number of times both spinners will land on blue in 60 spins.</a:t>
            </a:r>
            <a:endParaRPr lang="en-US" sz="240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2" name="Picture 1"/>
          <p:cNvPicPr>
            <a:picLocks noChangeAspect="1"/>
          </p:cNvPicPr>
          <p:nvPr/>
        </p:nvPicPr>
        <p:blipFill rotWithShape="1">
          <a:blip r:embed="rId5" cstate="print">
            <a:lum contrast="40000"/>
            <a:extLst>
              <a:ext uri="{28A0092B-C50C-407E-A947-70E740481C1C}">
                <a14:useLocalDpi xmlns:a14="http://schemas.microsoft.com/office/drawing/2010/main" val="0"/>
              </a:ext>
            </a:extLst>
          </a:blip>
          <a:srcRect t="19090" r="70674"/>
          <a:stretch/>
        </p:blipFill>
        <p:spPr>
          <a:xfrm>
            <a:off x="1153665" y="1628800"/>
            <a:ext cx="1732408" cy="1667936"/>
          </a:xfrm>
          <a:prstGeom prst="rect">
            <a:avLst/>
          </a:prstGeom>
        </p:spPr>
      </p:pic>
      <p:pic>
        <p:nvPicPr>
          <p:cNvPr id="6" name="Picture 5"/>
          <p:cNvPicPr>
            <a:picLocks noChangeAspect="1"/>
          </p:cNvPicPr>
          <p:nvPr/>
        </p:nvPicPr>
        <p:blipFill rotWithShape="1">
          <a:blip r:embed="rId6" cstate="print">
            <a:lum contrast="40000"/>
            <a:extLst>
              <a:ext uri="{28A0092B-C50C-407E-A947-70E740481C1C}">
                <a14:useLocalDpi xmlns:a14="http://schemas.microsoft.com/office/drawing/2010/main" val="0"/>
              </a:ext>
            </a:extLst>
          </a:blip>
          <a:srcRect l="52515"/>
          <a:stretch/>
        </p:blipFill>
        <p:spPr>
          <a:xfrm>
            <a:off x="2965659" y="1663080"/>
            <a:ext cx="1966381" cy="1628663"/>
          </a:xfrm>
          <a:prstGeom prst="rect">
            <a:avLst/>
          </a:prstGeom>
        </p:spPr>
      </p:pic>
    </p:spTree>
    <p:extLst>
      <p:ext uri="{BB962C8B-B14F-4D97-AF65-F5344CB8AC3E}">
        <p14:creationId xmlns:p14="http://schemas.microsoft.com/office/powerpoint/2010/main" val="2962680646"/>
      </p:ext>
    </p:extLst>
  </p:cSld>
  <p:clrMapOvr>
    <a:masterClrMapping/>
  </p:clrMapOvr>
  <p:transition advClick="0"/>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127</a:t>
            </a:r>
            <a:endParaRPr lang="en-GB" sz="1400" b="1" dirty="0">
              <a:latin typeface="Calibri" panose="020F0502020204030204" pitchFamily="34" charset="0"/>
            </a:endParaRPr>
          </a:p>
        </p:txBody>
      </p:sp>
      <p:sp>
        <p:nvSpPr>
          <p:cNvPr id="3" name="Rectangle 2"/>
          <p:cNvSpPr/>
          <p:nvPr/>
        </p:nvSpPr>
        <p:spPr>
          <a:xfrm>
            <a:off x="251519" y="1196752"/>
            <a:ext cx="5256585" cy="4832092"/>
          </a:xfrm>
          <a:prstGeom prst="rect">
            <a:avLst/>
          </a:prstGeom>
        </p:spPr>
        <p:txBody>
          <a:bodyPr wrap="square">
            <a:spAutoFit/>
          </a:bodyPr>
          <a:lstStyle/>
          <a:p>
            <a:pPr marL="571500" indent="-571500">
              <a:buClr>
                <a:srgbClr val="C00000"/>
              </a:buClr>
              <a:buFont typeface="+mj-lt"/>
              <a:buAutoNum type="arabicPeriod" startAt="11"/>
              <a:tabLst>
                <a:tab pos="857250" algn="l"/>
              </a:tabLst>
            </a:pPr>
            <a:r>
              <a:rPr lang="en-US" sz="2200" dirty="0" smtClean="0">
                <a:latin typeface="Arial" panose="020B0604020202020204" pitchFamily="34" charset="0"/>
                <a:cs typeface="Arial" panose="020B0604020202020204" pitchFamily="34" charset="0"/>
              </a:rPr>
              <a:t>Two </a:t>
            </a:r>
            <a:r>
              <a:rPr lang="en-US" sz="2200" dirty="0">
                <a:latin typeface="Arial" panose="020B0604020202020204" pitchFamily="34" charset="0"/>
                <a:cs typeface="Arial" panose="020B0604020202020204" pitchFamily="34" charset="0"/>
              </a:rPr>
              <a:t>lighthouses are 120 km apart on a stretch of </a:t>
            </a:r>
            <a:r>
              <a:rPr lang="en-US" sz="2200" dirty="0" smtClean="0">
                <a:latin typeface="Arial" panose="020B0604020202020204" pitchFamily="34" charset="0"/>
                <a:cs typeface="Arial" panose="020B0604020202020204" pitchFamily="34" charset="0"/>
              </a:rPr>
              <a:t>coastline.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1050" dirty="0" smtClean="0">
                <a:latin typeface="Arial" panose="020B0604020202020204" pitchFamily="34" charset="0"/>
                <a:cs typeface="Arial" panose="020B0604020202020204" pitchFamily="34" charset="0"/>
              </a:rPr>
              <a:t/>
            </a:r>
            <a:br>
              <a:rPr lang="en-US" sz="105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third lighthouse is being built exactly halfway between the two lighthouses on the </a:t>
            </a:r>
            <a:r>
              <a:rPr lang="en-US" sz="2200" dirty="0" smtClean="0">
                <a:latin typeface="Arial" panose="020B0604020202020204" pitchFamily="34" charset="0"/>
                <a:cs typeface="Arial" panose="020B0604020202020204" pitchFamily="34" charset="0"/>
              </a:rPr>
              <a:t>coast.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scale diagram, using a scale of 1 cm : 12 km and mark the position of the new lighthouse.</a:t>
            </a:r>
          </a:p>
        </p:txBody>
      </p:sp>
      <p:sp>
        <p:nvSpPr>
          <p:cNvPr id="6" name="Rectangle 5"/>
          <p:cNvSpPr/>
          <p:nvPr/>
        </p:nvSpPr>
        <p:spPr>
          <a:xfrm flipH="1">
            <a:off x="277539" y="5807702"/>
            <a:ext cx="5204539" cy="74481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120" b="1" dirty="0" smtClean="0">
                <a:solidFill>
                  <a:srgbClr val="C00000"/>
                </a:solidFill>
                <a:latin typeface="Arial" panose="020B0604020202020204" pitchFamily="34" charset="0"/>
                <a:cs typeface="Arial" panose="020B0604020202020204" pitchFamily="34" charset="0"/>
              </a:rPr>
              <a:t>Q11 </a:t>
            </a:r>
            <a:r>
              <a:rPr lang="en-US" sz="2120" b="1" dirty="0">
                <a:solidFill>
                  <a:srgbClr val="C00000"/>
                </a:solidFill>
                <a:latin typeface="Arial" panose="020B0604020202020204" pitchFamily="34" charset="0"/>
                <a:cs typeface="Arial" panose="020B0604020202020204" pitchFamily="34" charset="0"/>
              </a:rPr>
              <a:t>hint</a:t>
            </a:r>
            <a:r>
              <a:rPr lang="en-US" sz="2120" dirty="0">
                <a:solidFill>
                  <a:schemeClr val="tx1"/>
                </a:solidFill>
                <a:latin typeface="Arial" panose="020B0604020202020204" pitchFamily="34" charset="0"/>
                <a:cs typeface="Arial" panose="020B0604020202020204" pitchFamily="34" charset="0"/>
              </a:rPr>
              <a:t> - Construct the perpendicular bisector of the line joining the lighthouses.</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633278" y="2043871"/>
            <a:ext cx="4616612" cy="163986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485498384"/>
      </p:ext>
    </p:extLst>
  </p:cSld>
  <p:clrMapOvr>
    <a:masterClrMapping/>
  </p:clrMapOvr>
  <p:transition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15.7 </a:t>
            </a:r>
            <a:r>
              <a:rPr lang="en-GB" sz="4000" dirty="0"/>
              <a:t>– </a:t>
            </a:r>
            <a:r>
              <a:rPr lang="en-GB" sz="4000" dirty="0" smtClean="0"/>
              <a:t>Loci and Regions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9" name="Group 8"/>
          <p:cNvGrpSpPr/>
          <p:nvPr/>
        </p:nvGrpSpPr>
        <p:grpSpPr>
          <a:xfrm>
            <a:off x="305905" y="1268760"/>
            <a:ext cx="5130191" cy="5256584"/>
            <a:chOff x="3483872" y="1089031"/>
            <a:chExt cx="5264592" cy="5256584"/>
          </a:xfrm>
        </p:grpSpPr>
        <p:sp>
          <p:nvSpPr>
            <p:cNvPr id="10" name="Round Diagonal Corner Rectangle 9"/>
            <p:cNvSpPr/>
            <p:nvPr/>
          </p:nvSpPr>
          <p:spPr>
            <a:xfrm>
              <a:off x="3491880" y="1099809"/>
              <a:ext cx="5256584" cy="524580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12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4678204"/>
            </a:xfrm>
            <a:prstGeom prst="rect">
              <a:avLst/>
            </a:prstGeom>
          </p:spPr>
          <p:txBody>
            <a:bodyPr wrap="square">
              <a:spAutoFit/>
            </a:bodyPr>
            <a:lstStyle/>
            <a:p>
              <a:pPr>
                <a:spcAft>
                  <a:spcPts val="0"/>
                </a:spcAft>
                <a:tabLst>
                  <a:tab pos="4972050" algn="r"/>
                </a:tabLst>
              </a:pPr>
              <a:r>
                <a:rPr lang="en-US" sz="2200" dirty="0"/>
                <a:t>The diagram </a:t>
              </a:r>
              <a:r>
                <a:rPr lang="en-US" sz="2200" dirty="0" smtClean="0"/>
                <a:t/>
              </a:r>
              <a:br>
                <a:rPr lang="en-US" sz="2200" dirty="0" smtClean="0"/>
              </a:br>
              <a:r>
                <a:rPr lang="en-US" sz="2200" dirty="0" smtClean="0"/>
                <a:t>shows a field</a:t>
              </a:r>
              <a:r>
                <a:rPr lang="en-US" sz="2200" dirty="0"/>
                <a:t>.</a:t>
              </a:r>
            </a:p>
            <a:p>
              <a:pPr>
                <a:spcAft>
                  <a:spcPts val="0"/>
                </a:spcAft>
                <a:tabLst>
                  <a:tab pos="4972050" algn="r"/>
                </a:tabLst>
              </a:pPr>
              <a:r>
                <a:rPr lang="en-US" sz="2200" dirty="0"/>
                <a:t>The scale of the </a:t>
              </a:r>
              <a:r>
                <a:rPr lang="en-US" sz="2200" dirty="0" smtClean="0"/>
                <a:t/>
              </a:r>
              <a:br>
                <a:rPr lang="en-US" sz="2200" dirty="0" smtClean="0"/>
              </a:br>
              <a:r>
                <a:rPr lang="en-US" sz="2200" dirty="0" smtClean="0"/>
                <a:t>diagram </a:t>
              </a:r>
              <a:r>
                <a:rPr lang="en-US" sz="2200" dirty="0"/>
                <a:t>is 1 cm </a:t>
              </a:r>
              <a:r>
                <a:rPr lang="en-US" sz="2200" dirty="0" smtClean="0"/>
                <a:t/>
              </a:r>
              <a:br>
                <a:rPr lang="en-US" sz="2200" dirty="0" smtClean="0"/>
              </a:br>
              <a:r>
                <a:rPr lang="en-US" sz="2200" dirty="0" smtClean="0"/>
                <a:t>represents </a:t>
              </a:r>
              <a:r>
                <a:rPr lang="en-US" sz="2200" dirty="0"/>
                <a:t>20 m.</a:t>
              </a:r>
            </a:p>
            <a:p>
              <a:pPr>
                <a:spcAft>
                  <a:spcPts val="0"/>
                </a:spcAft>
                <a:tabLst>
                  <a:tab pos="4972050" algn="r"/>
                </a:tabLst>
              </a:pPr>
              <a:r>
                <a:rPr lang="en-US" sz="2200" dirty="0" smtClean="0"/>
                <a:t/>
              </a:r>
              <a:br>
                <a:rPr lang="en-US" sz="2200" dirty="0" smtClean="0"/>
              </a:br>
              <a:r>
                <a:rPr lang="en-US" sz="1200" dirty="0" smtClean="0"/>
                <a:t/>
              </a:r>
              <a:br>
                <a:rPr lang="en-US" sz="1200" dirty="0" smtClean="0"/>
              </a:br>
              <a:r>
                <a:rPr lang="en-US" sz="2200" dirty="0" smtClean="0"/>
                <a:t>A </a:t>
              </a:r>
              <a:r>
                <a:rPr lang="en-US" sz="2200" dirty="0"/>
                <a:t>sprinkler is being </a:t>
              </a:r>
              <a:r>
                <a:rPr lang="en-US" sz="2200" dirty="0" smtClean="0"/>
                <a:t>installed.</a:t>
              </a:r>
              <a:br>
                <a:rPr lang="en-US" sz="2200" dirty="0" smtClean="0"/>
              </a:br>
              <a:r>
                <a:rPr lang="en-US" sz="2200" dirty="0" smtClean="0"/>
                <a:t>The </a:t>
              </a:r>
              <a:r>
                <a:rPr lang="en-US" sz="2200" dirty="0"/>
                <a:t>sprinkler must be nearer to PS than QR and within 20 m of the point P.</a:t>
              </a:r>
            </a:p>
            <a:p>
              <a:pPr>
                <a:spcAft>
                  <a:spcPts val="0"/>
                </a:spcAft>
                <a:tabLst>
                  <a:tab pos="4972050" algn="r"/>
                </a:tabLst>
              </a:pPr>
              <a:r>
                <a:rPr lang="en-US" sz="2200" dirty="0"/>
                <a:t>Copy the diagram and shade the region where the sprinkler may be placed</a:t>
              </a:r>
              <a:r>
                <a:rPr lang="en-US" sz="2200" dirty="0" smtClean="0"/>
                <a:t>.	</a:t>
              </a:r>
              <a:r>
                <a:rPr lang="en-US" sz="2200" b="1" dirty="0" smtClean="0"/>
                <a:t>(</a:t>
              </a:r>
              <a:r>
                <a:rPr lang="en-US" sz="2200" b="1" dirty="0"/>
                <a:t>3 marks)</a:t>
              </a:r>
            </a:p>
          </p:txBody>
        </p:sp>
      </p:grpSp>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699793" y="1844824"/>
            <a:ext cx="2664296" cy="2217845"/>
          </a:xfrm>
          <a:prstGeom prst="rect">
            <a:avLst/>
          </a:prstGeom>
        </p:spPr>
      </p:pic>
    </p:spTree>
    <p:extLst>
      <p:ext uri="{BB962C8B-B14F-4D97-AF65-F5344CB8AC3E}">
        <p14:creationId xmlns:p14="http://schemas.microsoft.com/office/powerpoint/2010/main" val="1773604669"/>
      </p:ext>
    </p:extLst>
  </p:cSld>
  <p:clrMapOvr>
    <a:masterClrMapping/>
  </p:clrMapOvr>
  <p:transition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sp>
        <p:nvSpPr>
          <p:cNvPr id="13" name="Rectangle 12"/>
          <p:cNvSpPr/>
          <p:nvPr/>
        </p:nvSpPr>
        <p:spPr>
          <a:xfrm>
            <a:off x="251519" y="1196752"/>
            <a:ext cx="5256585" cy="5262979"/>
          </a:xfrm>
          <a:prstGeom prst="rect">
            <a:avLst/>
          </a:prstGeom>
        </p:spPr>
        <p:txBody>
          <a:bodyPr wrap="square">
            <a:spAutoFit/>
          </a:bodyPr>
          <a:lstStyle/>
          <a:p>
            <a:pPr marL="457200" indent="-457200">
              <a:buClr>
                <a:srgbClr val="C00000"/>
              </a:buClr>
              <a:buFont typeface="+mj-lt"/>
              <a:buAutoNum type="arabicPeriod"/>
              <a:tabLst>
                <a:tab pos="857250" algn="l"/>
              </a:tabLst>
            </a:pPr>
            <a:r>
              <a:rPr lang="en-US" sz="2400" dirty="0" smtClean="0">
                <a:latin typeface="Arial" panose="020B0604020202020204" pitchFamily="34" charset="0"/>
                <a:cs typeface="Arial" panose="020B0604020202020204" pitchFamily="34" charset="0"/>
              </a:rPr>
              <a:t>Write the bearing of B from A in these diagrams.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tabLst>
                <a:tab pos="857250" algn="l"/>
              </a:tabLst>
            </a:pPr>
            <a:r>
              <a:rPr lang="en-US" sz="2400" dirty="0">
                <a:latin typeface="Arial" panose="020B0604020202020204" pitchFamily="34" charset="0"/>
                <a:cs typeface="Arial" panose="020B0604020202020204" pitchFamily="34" charset="0"/>
              </a:rPr>
              <a:t>The bearing of B </a:t>
            </a:r>
            <a:r>
              <a:rPr lang="en-US" sz="2400" dirty="0" smtClean="0">
                <a:latin typeface="Arial" panose="020B0604020202020204" pitchFamily="34" charset="0"/>
                <a:cs typeface="Arial" panose="020B0604020202020204" pitchFamily="34" charset="0"/>
              </a:rPr>
              <a:t>from </a:t>
            </a:r>
            <a:r>
              <a:rPr lang="en-US" sz="2400" dirty="0">
                <a:latin typeface="Arial" panose="020B0604020202020204" pitchFamily="34" charset="0"/>
                <a:cs typeface="Arial" panose="020B0604020202020204" pitchFamily="34" charset="0"/>
              </a:rPr>
              <a:t>A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137°.</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a:t>
            </a:r>
            <a:r>
              <a:rPr lang="en-US" sz="2400" dirty="0" smtClean="0">
                <a:latin typeface="Arial" panose="020B0604020202020204" pitchFamily="34" charset="0"/>
                <a:cs typeface="Arial" panose="020B0604020202020204" pitchFamily="34" charset="0"/>
              </a:rPr>
              <a:t>bearing </a:t>
            </a:r>
            <a:r>
              <a:rPr lang="en-US" sz="2400" dirty="0">
                <a:latin typeface="Arial" panose="020B0604020202020204" pitchFamily="34" charset="0"/>
                <a:cs typeface="Arial" panose="020B0604020202020204" pitchFamily="34" charset="0"/>
              </a:rPr>
              <a:t>of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 from B</a:t>
            </a:r>
            <a:r>
              <a:rPr lang="en-US" sz="2400" dirty="0">
                <a:latin typeface="Arial" panose="020B0604020202020204" pitchFamily="34" charset="0"/>
                <a:cs typeface="Arial" panose="020B0604020202020204" pitchFamily="34" charset="0"/>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25588" t="17370"/>
          <a:stretch/>
        </p:blipFill>
        <p:spPr>
          <a:xfrm>
            <a:off x="843528" y="1950759"/>
            <a:ext cx="3916928" cy="2414345"/>
          </a:xfrm>
          <a:prstGeom prst="rect">
            <a:avLst/>
          </a:prstGeom>
        </p:spPr>
      </p:pic>
      <p:pic>
        <p:nvPicPr>
          <p:cNvPr id="5" name="Picture 4"/>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4347531" y="4464866"/>
            <a:ext cx="1088565" cy="213248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4619209"/>
            <a:ext cx="664145" cy="681999"/>
          </a:xfrm>
          <a:prstGeom prst="rect">
            <a:avLst/>
          </a:prstGeom>
        </p:spPr>
      </p:pic>
    </p:spTree>
    <p:extLst>
      <p:ext uri="{BB962C8B-B14F-4D97-AF65-F5344CB8AC3E}">
        <p14:creationId xmlns:p14="http://schemas.microsoft.com/office/powerpoint/2010/main" val="3307894763"/>
      </p:ext>
    </p:extLst>
  </p:cSld>
  <p:clrMapOvr>
    <a:masterClrMapping/>
  </p:clrMapOvr>
  <p:transition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9" name="Group 8"/>
          <p:cNvGrpSpPr/>
          <p:nvPr/>
        </p:nvGrpSpPr>
        <p:grpSpPr>
          <a:xfrm>
            <a:off x="305905" y="1268759"/>
            <a:ext cx="5130191" cy="4362872"/>
            <a:chOff x="3483872" y="1089030"/>
            <a:chExt cx="5264592" cy="4362872"/>
          </a:xfrm>
        </p:grpSpPr>
        <p:sp>
          <p:nvSpPr>
            <p:cNvPr id="10" name="Round Diagonal Corner Rectangle 9"/>
            <p:cNvSpPr/>
            <p:nvPr/>
          </p:nvSpPr>
          <p:spPr>
            <a:xfrm>
              <a:off x="3491880" y="1089030"/>
              <a:ext cx="5256584" cy="436287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3785652"/>
            </a:xfrm>
            <a:prstGeom prst="rect">
              <a:avLst/>
            </a:prstGeom>
          </p:spPr>
          <p:txBody>
            <a:bodyPr wrap="square">
              <a:spAutoFit/>
            </a:bodyPr>
            <a:lstStyle/>
            <a:p>
              <a:pPr>
                <a:spcAft>
                  <a:spcPts val="0"/>
                </a:spcAft>
                <a:tabLst>
                  <a:tab pos="4972050" algn="r"/>
                </a:tabLst>
              </a:pPr>
              <a:r>
                <a:rPr lang="en-US" sz="2400" dirty="0"/>
                <a:t>Work out the bearings of M from L</a:t>
              </a:r>
              <a:r>
                <a:rPr lang="en-US" sz="2400" dirty="0" smtClean="0"/>
                <a:t>.</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t>
              </a:r>
              <a:r>
                <a:rPr lang="en-US" sz="2400" b="1" dirty="0" smtClean="0"/>
                <a:t>(3 marks)</a:t>
              </a:r>
              <a:endParaRPr lang="en-US" sz="2400" b="1" dirty="0"/>
            </a:p>
          </p:txBody>
        </p:sp>
      </p:grpSp>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383880" y="2276872"/>
            <a:ext cx="4965064" cy="2462437"/>
          </a:xfrm>
          <a:prstGeom prst="rect">
            <a:avLst/>
          </a:prstGeom>
        </p:spPr>
      </p:pic>
    </p:spTree>
    <p:extLst>
      <p:ext uri="{BB962C8B-B14F-4D97-AF65-F5344CB8AC3E}">
        <p14:creationId xmlns:p14="http://schemas.microsoft.com/office/powerpoint/2010/main" val="2357638334"/>
      </p:ext>
    </p:extLst>
  </p:cSld>
  <p:clrMapOvr>
    <a:masterClrMapping/>
  </p:clrMapOvr>
  <p:transition advClick="0"/>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grpSp>
        <p:nvGrpSpPr>
          <p:cNvPr id="9" name="Group 8"/>
          <p:cNvGrpSpPr/>
          <p:nvPr/>
        </p:nvGrpSpPr>
        <p:grpSpPr>
          <a:xfrm>
            <a:off x="305905" y="1268759"/>
            <a:ext cx="5130191" cy="2885544"/>
            <a:chOff x="3483872" y="1089030"/>
            <a:chExt cx="5264592" cy="2885544"/>
          </a:xfrm>
        </p:grpSpPr>
        <p:sp>
          <p:nvSpPr>
            <p:cNvPr id="10" name="Round Diagonal Corner Rectangle 9"/>
            <p:cNvSpPr/>
            <p:nvPr/>
          </p:nvSpPr>
          <p:spPr>
            <a:xfrm>
              <a:off x="3491880" y="1089030"/>
              <a:ext cx="5256584" cy="288032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bg1"/>
                  </a:solidFill>
                  <a:latin typeface="Arial" panose="020B0604020202020204" pitchFamily="34" charset="0"/>
                  <a:cs typeface="Arial" panose="020B0604020202020204" pitchFamily="34" charset="0"/>
                </a:rPr>
                <a:t>4</a:t>
              </a:r>
              <a:r>
                <a:rPr lang="en-US" sz="2200" b="1" dirty="0" smtClean="0">
                  <a:solidFill>
                    <a:schemeClr val="bg1"/>
                  </a:solidFill>
                  <a:latin typeface="Arial" panose="020B0604020202020204" pitchFamily="34" charset="0"/>
                  <a:cs typeface="Arial" panose="020B0604020202020204" pitchFamily="34" charset="0"/>
                </a:rPr>
                <a:t>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2308324"/>
            </a:xfrm>
            <a:prstGeom prst="rect">
              <a:avLst/>
            </a:prstGeom>
          </p:spPr>
          <p:txBody>
            <a:bodyPr wrap="square">
              <a:spAutoFit/>
            </a:bodyPr>
            <a:lstStyle/>
            <a:p>
              <a:pPr>
                <a:spcAft>
                  <a:spcPts val="0"/>
                </a:spcAft>
                <a:tabLst>
                  <a:tab pos="4972050" algn="r"/>
                </a:tabLst>
              </a:pPr>
              <a:r>
                <a:rPr lang="en-US" sz="2400" dirty="0"/>
                <a:t>Work out the </a:t>
              </a:r>
              <a:r>
                <a:rPr lang="en-US" sz="2400" dirty="0" smtClean="0"/>
                <a:t/>
              </a:r>
              <a:br>
                <a:rPr lang="en-US" sz="2400" dirty="0" smtClean="0"/>
              </a:br>
              <a:r>
                <a:rPr lang="en-US" sz="2400" dirty="0" smtClean="0"/>
                <a:t>bearing </a:t>
              </a:r>
              <a:r>
                <a:rPr lang="en-US" sz="2400" dirty="0"/>
                <a:t>of </a:t>
              </a:r>
              <a:endParaRPr lang="en-US" sz="2400" dirty="0" smtClean="0"/>
            </a:p>
            <a:p>
              <a:pPr marL="457200" indent="-457200">
                <a:spcAft>
                  <a:spcPts val="0"/>
                </a:spcAft>
                <a:buClr>
                  <a:srgbClr val="C00000"/>
                </a:buClr>
                <a:buFont typeface="+mj-lt"/>
                <a:buAutoNum type="alphaLcPeriod"/>
                <a:tabLst>
                  <a:tab pos="4972050" algn="r"/>
                </a:tabLst>
              </a:pPr>
              <a:r>
                <a:rPr lang="en-US" sz="2400" dirty="0" smtClean="0"/>
                <a:t>Y </a:t>
              </a:r>
              <a:r>
                <a:rPr lang="en-US" sz="2400" dirty="0"/>
                <a:t>from X</a:t>
              </a:r>
            </a:p>
            <a:p>
              <a:pPr marL="457200" indent="-457200">
                <a:spcAft>
                  <a:spcPts val="0"/>
                </a:spcAft>
                <a:buClr>
                  <a:srgbClr val="C00000"/>
                </a:buClr>
                <a:buFont typeface="+mj-lt"/>
                <a:buAutoNum type="alphaLcPeriod"/>
                <a:tabLst>
                  <a:tab pos="4972050" algn="r"/>
                </a:tabLst>
              </a:pPr>
              <a:r>
                <a:rPr lang="en-US" sz="2400" dirty="0" smtClean="0"/>
                <a:t>X </a:t>
              </a:r>
              <a:r>
                <a:rPr lang="en-US" sz="2400" dirty="0"/>
                <a:t>from Z</a:t>
              </a:r>
              <a:r>
                <a:rPr lang="en-US" sz="2400" dirty="0" smtClean="0"/>
                <a:t>.</a:t>
              </a:r>
            </a:p>
            <a:p>
              <a:pPr>
                <a:spcAft>
                  <a:spcPts val="0"/>
                </a:spcAft>
                <a:buClr>
                  <a:srgbClr val="C00000"/>
                </a:buClr>
                <a:tabLst>
                  <a:tab pos="4972050" algn="r"/>
                </a:tabLst>
              </a:pPr>
              <a:endParaRPr lang="en-US" sz="2400" b="1" dirty="0"/>
            </a:p>
            <a:p>
              <a:pPr>
                <a:spcAft>
                  <a:spcPts val="0"/>
                </a:spcAft>
                <a:buClr>
                  <a:srgbClr val="C00000"/>
                </a:buClr>
                <a:tabLst>
                  <a:tab pos="4972050" algn="r"/>
                </a:tabLst>
              </a:pPr>
              <a:r>
                <a:rPr lang="en-US" sz="2400" b="1" dirty="0" smtClean="0"/>
                <a:t>(4 marks)</a:t>
              </a:r>
              <a:endParaRPr lang="en-US" sz="2400" b="1" dirty="0"/>
            </a:p>
          </p:txBody>
        </p:sp>
      </p:gr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339752" y="1844825"/>
            <a:ext cx="1944216" cy="2137500"/>
          </a:xfrm>
          <a:prstGeom prst="rect">
            <a:avLst/>
          </a:prstGeom>
        </p:spPr>
      </p:pic>
      <p:pic>
        <p:nvPicPr>
          <p:cNvPr id="14" name="Picture 1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355976" y="1844825"/>
            <a:ext cx="1008112" cy="1245586"/>
          </a:xfrm>
          <a:prstGeom prst="rect">
            <a:avLst/>
          </a:prstGeom>
        </p:spPr>
      </p:pic>
      <p:sp>
        <p:nvSpPr>
          <p:cNvPr id="4" name="Rectangle 3"/>
          <p:cNvSpPr/>
          <p:nvPr/>
        </p:nvSpPr>
        <p:spPr>
          <a:xfrm>
            <a:off x="251520" y="4266962"/>
            <a:ext cx="5184576" cy="2243691"/>
          </a:xfrm>
          <a:prstGeom prst="rect">
            <a:avLst/>
          </a:prstGeom>
        </p:spPr>
        <p:txBody>
          <a:bodyPr wrap="square">
            <a:spAutoFit/>
          </a:bodyPr>
          <a:lstStyle/>
          <a:p>
            <a:pPr marL="342900" indent="-342900">
              <a:buClr>
                <a:srgbClr val="C00000"/>
              </a:buClr>
              <a:buFont typeface="+mj-lt"/>
              <a:buAutoNum type="arabicPeriod" startAt="5"/>
            </a:pPr>
            <a:r>
              <a:rPr lang="en-US" sz="2330" dirty="0"/>
              <a:t>Draw these bearings accurately. Use the scale 1 cm : 25 km.</a:t>
            </a:r>
          </a:p>
          <a:p>
            <a:pPr marL="800100" lvl="1" indent="-342900">
              <a:buClr>
                <a:srgbClr val="C00000"/>
              </a:buClr>
              <a:buFont typeface="+mj-lt"/>
              <a:buAutoNum type="alphaLcPeriod"/>
            </a:pPr>
            <a:r>
              <a:rPr lang="en-US" sz="2330" dirty="0" smtClean="0"/>
              <a:t>Petersfield </a:t>
            </a:r>
            <a:r>
              <a:rPr lang="en-US" sz="2330" dirty="0"/>
              <a:t>is 200 km from </a:t>
            </a:r>
            <a:r>
              <a:rPr lang="en-US" sz="2330" dirty="0" err="1"/>
              <a:t>Lottisham</a:t>
            </a:r>
            <a:r>
              <a:rPr lang="en-US" sz="2330" dirty="0"/>
              <a:t> on a bearing of 035°.</a:t>
            </a:r>
          </a:p>
          <a:p>
            <a:pPr marL="800100" lvl="1" indent="-342900">
              <a:buClr>
                <a:srgbClr val="C00000"/>
              </a:buClr>
              <a:buFont typeface="+mj-lt"/>
              <a:buAutoNum type="alphaLcPeriod"/>
            </a:pPr>
            <a:r>
              <a:rPr lang="en-US" sz="2330" dirty="0" smtClean="0"/>
              <a:t>Steep </a:t>
            </a:r>
            <a:r>
              <a:rPr lang="en-US" sz="2330" dirty="0"/>
              <a:t>is 150 km from </a:t>
            </a:r>
            <a:r>
              <a:rPr lang="en-US" sz="2330" dirty="0" err="1"/>
              <a:t>Gunport</a:t>
            </a:r>
            <a:r>
              <a:rPr lang="en-US" sz="2330" dirty="0"/>
              <a:t> on a bearing of 149°.</a:t>
            </a:r>
          </a:p>
        </p:txBody>
      </p:sp>
    </p:spTree>
    <p:extLst>
      <p:ext uri="{BB962C8B-B14F-4D97-AF65-F5344CB8AC3E}">
        <p14:creationId xmlns:p14="http://schemas.microsoft.com/office/powerpoint/2010/main" val="152930665"/>
      </p:ext>
    </p:extLst>
  </p:cSld>
  <p:clrMapOvr>
    <a:masterClrMapping/>
  </p:clrMapOvr>
  <p:transition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sp>
        <p:nvSpPr>
          <p:cNvPr id="4" name="Rectangle 3"/>
          <p:cNvSpPr/>
          <p:nvPr/>
        </p:nvSpPr>
        <p:spPr>
          <a:xfrm>
            <a:off x="251520" y="1257317"/>
            <a:ext cx="5184576" cy="5216813"/>
          </a:xfrm>
          <a:prstGeom prst="rect">
            <a:avLst/>
          </a:prstGeom>
        </p:spPr>
        <p:txBody>
          <a:bodyPr wrap="square">
            <a:spAutoFit/>
          </a:bodyPr>
          <a:lstStyle/>
          <a:p>
            <a:pPr marL="400050" indent="-400050">
              <a:buClr>
                <a:srgbClr val="C00000"/>
              </a:buClr>
              <a:buFont typeface="+mj-lt"/>
              <a:buAutoNum type="arabicPeriod" startAt="6"/>
            </a:pPr>
            <a:r>
              <a:rPr lang="en-US" sz="2230" dirty="0"/>
              <a:t>On a camp site Amy pitches her tent 300 m from the shower block on a bearing of 160°. The kitchen is 200 m from the tent on a bearing of 75°.</a:t>
            </a:r>
          </a:p>
          <a:p>
            <a:pPr marL="857250" lvl="1" indent="-400050">
              <a:buClr>
                <a:srgbClr val="C00000"/>
              </a:buClr>
              <a:buFont typeface="+mj-lt"/>
              <a:buAutoNum type="alphaLcPeriod"/>
            </a:pPr>
            <a:r>
              <a:rPr lang="en-US" sz="2230" dirty="0" smtClean="0"/>
              <a:t>Draw </a:t>
            </a:r>
            <a:r>
              <a:rPr lang="en-US" sz="2230" dirty="0"/>
              <a:t>an accurate diagram marking the positions of Amy's tent, the shower block and the kitchen. Use a scale of 1 cm : 50 m. Use your diagram to find </a:t>
            </a:r>
            <a:endParaRPr lang="en-US" sz="2230" dirty="0" smtClean="0"/>
          </a:p>
          <a:p>
            <a:pPr marL="857250" lvl="1" indent="-400050">
              <a:buClr>
                <a:srgbClr val="C00000"/>
              </a:buClr>
              <a:buFont typeface="+mj-lt"/>
              <a:buAutoNum type="alphaLcPeriod"/>
            </a:pPr>
            <a:r>
              <a:rPr lang="en-US" sz="2230" dirty="0" smtClean="0"/>
              <a:t>the </a:t>
            </a:r>
            <a:r>
              <a:rPr lang="en-US" sz="2230" dirty="0"/>
              <a:t>distance between the shower block and the kitchen</a:t>
            </a:r>
          </a:p>
          <a:p>
            <a:pPr marL="857250" lvl="1" indent="-400050">
              <a:buClr>
                <a:srgbClr val="C00000"/>
              </a:buClr>
              <a:buFont typeface="+mj-lt"/>
              <a:buAutoNum type="alphaLcPeriod"/>
            </a:pPr>
            <a:r>
              <a:rPr lang="en-US" sz="2230" dirty="0" smtClean="0"/>
              <a:t>the </a:t>
            </a:r>
            <a:r>
              <a:rPr lang="en-US" sz="2230" dirty="0"/>
              <a:t>bearing of the kitchen from the shower block</a:t>
            </a:r>
          </a:p>
          <a:p>
            <a:pPr marL="857250" lvl="1" indent="-400050">
              <a:buClr>
                <a:srgbClr val="C00000"/>
              </a:buClr>
              <a:buFont typeface="+mj-lt"/>
              <a:buAutoNum type="alphaLcPeriod"/>
            </a:pPr>
            <a:r>
              <a:rPr lang="en-US" sz="2230" dirty="0" smtClean="0"/>
              <a:t>the </a:t>
            </a:r>
            <a:r>
              <a:rPr lang="en-US" sz="2230" dirty="0"/>
              <a:t>bearing of the shower block from the kitchen.</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710016813"/>
      </p:ext>
    </p:extLst>
  </p:cSld>
  <p:clrMapOvr>
    <a:masterClrMapping/>
  </p:clrMapOvr>
  <p:transition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128</a:t>
            </a:r>
            <a:endParaRPr lang="en-GB" sz="1400" b="1" dirty="0">
              <a:latin typeface="Calibri" panose="020F0502020204030204" pitchFamily="34" charset="0"/>
            </a:endParaRPr>
          </a:p>
        </p:txBody>
      </p:sp>
      <p:sp>
        <p:nvSpPr>
          <p:cNvPr id="4" name="Rectangle 3"/>
          <p:cNvSpPr/>
          <p:nvPr/>
        </p:nvSpPr>
        <p:spPr>
          <a:xfrm>
            <a:off x="251520" y="1257317"/>
            <a:ext cx="5256584" cy="4401205"/>
          </a:xfrm>
          <a:prstGeom prst="rect">
            <a:avLst/>
          </a:prstGeom>
        </p:spPr>
        <p:txBody>
          <a:bodyPr wrap="square">
            <a:spAutoFit/>
          </a:bodyPr>
          <a:lstStyle/>
          <a:p>
            <a:pPr marL="457200" indent="-457200">
              <a:buClr>
                <a:srgbClr val="C00000"/>
              </a:buClr>
              <a:buFont typeface="+mj-lt"/>
              <a:buAutoNum type="arabicPeriod" startAt="7"/>
            </a:pPr>
            <a:r>
              <a:rPr lang="en-US" sz="2000" b="1" dirty="0">
                <a:solidFill>
                  <a:srgbClr val="FF0000"/>
                </a:solidFill>
              </a:rPr>
              <a:t>P</a:t>
            </a:r>
            <a:r>
              <a:rPr lang="en-US" sz="2000" dirty="0"/>
              <a:t> Two lifeboat stations are at points A and B on a coastline. The stations are 20 km apart. They both receive a distress call from a sinking </a:t>
            </a:r>
            <a:r>
              <a:rPr lang="en-US" sz="2000" dirty="0" smtClean="0"/>
              <a:t>ship.</a:t>
            </a:r>
            <a:br>
              <a:rPr lang="en-US" sz="2000" dirty="0" smtClean="0"/>
            </a:br>
            <a:r>
              <a:rPr lang="en-US" sz="2000" dirty="0" smtClean="0"/>
              <a:t>The </a:t>
            </a:r>
            <a:r>
              <a:rPr lang="en-US" sz="2000" dirty="0"/>
              <a:t>ship is on a bearing of 112° from A and 230° from B.</a:t>
            </a:r>
          </a:p>
          <a:p>
            <a:pPr marL="800100" lvl="1" indent="-342900">
              <a:buClr>
                <a:srgbClr val="C00000"/>
              </a:buClr>
              <a:buFont typeface="+mj-lt"/>
              <a:buAutoNum type="alphaLcPeriod"/>
            </a:pPr>
            <a:r>
              <a:rPr lang="en-US" sz="2000" dirty="0" smtClean="0"/>
              <a:t>Draw </a:t>
            </a:r>
            <a:r>
              <a:rPr lang="en-US" sz="2000" dirty="0"/>
              <a:t>an accurate diagram of the lifeboat stations and mark the position of the ship. Use a scale of 1 cm : 2 km. </a:t>
            </a:r>
            <a:endParaRPr lang="en-US" sz="2000" dirty="0" smtClean="0"/>
          </a:p>
          <a:p>
            <a:pPr marL="800100" lvl="1" indent="-342900">
              <a:buClr>
                <a:srgbClr val="C00000"/>
              </a:buClr>
              <a:buFont typeface="+mj-lt"/>
              <a:buAutoNum type="alphaLcPeriod"/>
            </a:pPr>
            <a:r>
              <a:rPr lang="en-US" sz="2000" dirty="0" smtClean="0"/>
              <a:t>Find </a:t>
            </a:r>
            <a:r>
              <a:rPr lang="en-US" sz="2000" dirty="0"/>
              <a:t>the bearing of the lifeboat station at B from the ship.</a:t>
            </a:r>
          </a:p>
          <a:p>
            <a:pPr marL="800100" lvl="1" indent="-342900">
              <a:buClr>
                <a:srgbClr val="C00000"/>
              </a:buClr>
              <a:buFont typeface="+mj-lt"/>
              <a:buAutoNum type="alphaLcPeriod"/>
            </a:pPr>
            <a:r>
              <a:rPr lang="en-US" sz="2000" dirty="0" smtClean="0"/>
              <a:t>How </a:t>
            </a:r>
            <a:r>
              <a:rPr lang="en-US" sz="2000" dirty="0"/>
              <a:t>far, to the nearest km, is the ship from the closer lifeboat station?</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6" name="Rectangle 5"/>
          <p:cNvSpPr/>
          <p:nvPr/>
        </p:nvSpPr>
        <p:spPr>
          <a:xfrm flipH="1">
            <a:off x="277538" y="5674022"/>
            <a:ext cx="8486998" cy="923330"/>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b="1" dirty="0" smtClean="0">
                <a:solidFill>
                  <a:srgbClr val="C00000"/>
                </a:solidFill>
                <a:latin typeface="Arial" panose="020B0604020202020204" pitchFamily="34" charset="0"/>
                <a:cs typeface="Arial" panose="020B0604020202020204" pitchFamily="34" charset="0"/>
              </a:rPr>
              <a:t>Q7a </a:t>
            </a:r>
            <a:r>
              <a:rPr lang="en-US" b="1" dirty="0">
                <a:solidFill>
                  <a:srgbClr val="C00000"/>
                </a:solidFill>
                <a:latin typeface="Arial" panose="020B0604020202020204" pitchFamily="34" charset="0"/>
                <a:cs typeface="Arial" panose="020B0604020202020204" pitchFamily="34" charset="0"/>
              </a:rPr>
              <a:t>hint</a:t>
            </a:r>
            <a:r>
              <a:rPr lang="en-US" dirty="0">
                <a:solidFill>
                  <a:schemeClr val="tx1"/>
                </a:solidFill>
                <a:latin typeface="Arial" panose="020B0604020202020204" pitchFamily="34" charset="0"/>
                <a:cs typeface="Arial" panose="020B0604020202020204" pitchFamily="34" charset="0"/>
              </a:rPr>
              <a:t> - Draw the lifeboat stations at A and B first, then draw in the bearings to the sinking ship. The ship's position will be where your two bearing lines intersect. Remember to use the scale carefully</a:t>
            </a:r>
            <a:r>
              <a:rPr lang="en-US" dirty="0" smtClean="0">
                <a:solidFill>
                  <a:schemeClr val="tx1"/>
                </a:solidFill>
                <a:latin typeface="Arial" panose="020B0604020202020204" pitchFamily="34" charset="0"/>
                <a:cs typeface="Arial" panose="020B0604020202020204" pitchFamily="34" charset="0"/>
              </a:rPr>
              <a:t>.</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160682"/>
      </p:ext>
    </p:extLst>
  </p:cSld>
  <p:clrMapOvr>
    <a:masterClrMapping/>
  </p:clrMapOvr>
  <p:transition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129</a:t>
            </a:r>
            <a:endParaRPr lang="en-GB" sz="1400" b="1" dirty="0">
              <a:latin typeface="Calibri" panose="020F0502020204030204" pitchFamily="34" charset="0"/>
            </a:endParaRPr>
          </a:p>
        </p:txBody>
      </p:sp>
      <p:sp>
        <p:nvSpPr>
          <p:cNvPr id="4" name="Rectangle 3"/>
          <p:cNvSpPr/>
          <p:nvPr/>
        </p:nvSpPr>
        <p:spPr>
          <a:xfrm>
            <a:off x="251520" y="1257317"/>
            <a:ext cx="5256584" cy="5324535"/>
          </a:xfrm>
          <a:prstGeom prst="rect">
            <a:avLst/>
          </a:prstGeom>
        </p:spPr>
        <p:txBody>
          <a:bodyPr wrap="square">
            <a:spAutoFit/>
          </a:bodyPr>
          <a:lstStyle/>
          <a:p>
            <a:pPr marL="400050" indent="-400050">
              <a:buClr>
                <a:srgbClr val="C00000"/>
              </a:buClr>
              <a:buFont typeface="+mj-lt"/>
              <a:buAutoNum type="arabicPeriod" startAt="8"/>
            </a:pPr>
            <a:r>
              <a:rPr lang="en-US" sz="2000" b="1" dirty="0" smtClean="0">
                <a:solidFill>
                  <a:srgbClr val="FF0000"/>
                </a:solidFill>
              </a:rPr>
              <a:t>P</a:t>
            </a:r>
            <a:r>
              <a:rPr lang="en-US" sz="2000" dirty="0"/>
              <a:t> </a:t>
            </a:r>
            <a:r>
              <a:rPr lang="en-US" sz="2000" dirty="0" smtClean="0"/>
              <a:t>Two </a:t>
            </a:r>
            <a:r>
              <a:rPr lang="en-US" sz="2000" dirty="0"/>
              <a:t>boats A and B are racing to </a:t>
            </a:r>
            <a:r>
              <a:rPr lang="en-US" sz="2000" dirty="0" smtClean="0"/>
              <a:t>the finishing </a:t>
            </a:r>
            <a:r>
              <a:rPr lang="en-US" sz="2000" dirty="0"/>
              <a:t>buoy. A is 500 m from B on a bearing of 320°. B is 300 m from the finishing buoy</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a:p>
            <a:pPr marL="342900" lvl="1" indent="-342900">
              <a:buClr>
                <a:srgbClr val="C00000"/>
              </a:buClr>
              <a:buFont typeface="+mj-lt"/>
              <a:buAutoNum type="alphaLcPeriod"/>
            </a:pPr>
            <a:r>
              <a:rPr lang="en-US" sz="2000" dirty="0" smtClean="0"/>
              <a:t>Draw an accurate diagram of the positions of the two boats and the buoy. </a:t>
            </a:r>
          </a:p>
          <a:p>
            <a:pPr marL="342900" lvl="1" indent="-342900">
              <a:buClr>
                <a:srgbClr val="C00000"/>
              </a:buClr>
              <a:buFont typeface="+mj-lt"/>
              <a:buAutoNum type="alphaLcPeriod"/>
            </a:pPr>
            <a:r>
              <a:rPr lang="en-US" sz="2000" dirty="0" smtClean="0"/>
              <a:t>Use your diagram to find</a:t>
            </a:r>
          </a:p>
          <a:p>
            <a:pPr marL="857250" lvl="2" indent="-342900">
              <a:buClr>
                <a:srgbClr val="C00000"/>
              </a:buClr>
              <a:buFont typeface="+mj-lt"/>
              <a:buAutoNum type="romanLcPeriod"/>
            </a:pPr>
            <a:r>
              <a:rPr lang="en-US" sz="2000" dirty="0" smtClean="0"/>
              <a:t>the distance of boat A from the finishing buoy</a:t>
            </a:r>
          </a:p>
          <a:p>
            <a:pPr marL="857250" lvl="2" indent="-342900">
              <a:buClr>
                <a:srgbClr val="C00000"/>
              </a:buClr>
              <a:buFont typeface="+mj-lt"/>
              <a:buAutoNum type="romanLcPeriod"/>
            </a:pPr>
            <a:r>
              <a:rPr lang="en-US" sz="2000" dirty="0" smtClean="0"/>
              <a:t>the bearing of the buoy from boat A.</a:t>
            </a:r>
            <a:endParaRPr lang="en-US" sz="20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37837"/>
            <a:ext cx="668217" cy="678995"/>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194191" y="2636912"/>
            <a:ext cx="3528955" cy="1862504"/>
          </a:xfrm>
          <a:prstGeom prst="rect">
            <a:avLst/>
          </a:prstGeom>
        </p:spPr>
      </p:pic>
    </p:spTree>
    <p:extLst>
      <p:ext uri="{BB962C8B-B14F-4D97-AF65-F5344CB8AC3E}">
        <p14:creationId xmlns:p14="http://schemas.microsoft.com/office/powerpoint/2010/main" val="2882071506"/>
      </p:ext>
    </p:extLst>
  </p:cSld>
  <p:clrMapOvr>
    <a:masterClrMapping/>
  </p:clrMapOvr>
  <p:transition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129</a:t>
            </a:r>
            <a:endParaRPr lang="en-GB" sz="1400" b="1" dirty="0">
              <a:latin typeface="Calibri" panose="020F0502020204030204" pitchFamily="34" charset="0"/>
            </a:endParaRPr>
          </a:p>
        </p:txBody>
      </p:sp>
      <p:sp>
        <p:nvSpPr>
          <p:cNvPr id="4" name="Rectangle 3"/>
          <p:cNvSpPr/>
          <p:nvPr/>
        </p:nvSpPr>
        <p:spPr>
          <a:xfrm>
            <a:off x="251520" y="1257317"/>
            <a:ext cx="5256584" cy="5447645"/>
          </a:xfrm>
          <a:prstGeom prst="rect">
            <a:avLst/>
          </a:prstGeom>
        </p:spPr>
        <p:txBody>
          <a:bodyPr wrap="square">
            <a:spAutoFit/>
          </a:bodyPr>
          <a:lstStyle/>
          <a:p>
            <a:pPr marL="457200" indent="-457200">
              <a:buClr>
                <a:srgbClr val="C00000"/>
              </a:buClr>
              <a:buFont typeface="+mj-lt"/>
              <a:buAutoNum type="arabicPeriod" startAt="9"/>
            </a:pPr>
            <a:r>
              <a:rPr lang="en-US" sz="2400" dirty="0" smtClean="0"/>
              <a:t>The </a:t>
            </a:r>
            <a:r>
              <a:rPr lang="en-US" sz="2400" dirty="0"/>
              <a:t>diagram shows the positions of a frigate (F) and a helicopter (H) relative to the port</a:t>
            </a:r>
            <a:r>
              <a:rPr lang="en-US" sz="2400" dirty="0" smtClean="0"/>
              <a:t>.</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3600" dirty="0" smtClean="0"/>
          </a:p>
          <a:p>
            <a:pPr marL="914400" lvl="1" indent="-457200">
              <a:buClr>
                <a:srgbClr val="C00000"/>
              </a:buClr>
              <a:buFont typeface="+mj-lt"/>
              <a:buAutoNum type="alphaLcPeriod"/>
            </a:pPr>
            <a:r>
              <a:rPr lang="en-US" sz="2400" dirty="0"/>
              <a:t>What is the bearing of the frigate from the helicopter?</a:t>
            </a:r>
          </a:p>
          <a:p>
            <a:pPr marL="914400" lvl="1" indent="-457200">
              <a:buClr>
                <a:srgbClr val="C00000"/>
              </a:buClr>
              <a:buFont typeface="+mj-lt"/>
              <a:buAutoNum type="alphaLcPeriod"/>
            </a:pPr>
            <a:r>
              <a:rPr lang="en-US" sz="2400" dirty="0" smtClean="0"/>
              <a:t>What </a:t>
            </a:r>
            <a:r>
              <a:rPr lang="en-US" sz="2400" dirty="0"/>
              <a:t>is the bearing of the </a:t>
            </a:r>
            <a:r>
              <a:rPr lang="en-US" sz="2400" dirty="0" smtClean="0"/>
              <a:t>helicopter </a:t>
            </a:r>
            <a:r>
              <a:rPr lang="en-US" sz="2400" dirty="0"/>
              <a:t>from the port?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3" name="Picture 2"/>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146858" y="2464675"/>
            <a:ext cx="3785182" cy="2620509"/>
          </a:xfrm>
          <a:prstGeom prst="rect">
            <a:avLst/>
          </a:prstGeom>
        </p:spPr>
      </p:pic>
    </p:spTree>
    <p:extLst>
      <p:ext uri="{BB962C8B-B14F-4D97-AF65-F5344CB8AC3E}">
        <p14:creationId xmlns:p14="http://schemas.microsoft.com/office/powerpoint/2010/main" val="268504366"/>
      </p:ext>
    </p:extLst>
  </p:cSld>
  <p:clrMapOvr>
    <a:masterClrMapping/>
  </p:clrMapOvr>
  <p:transition advClick="0"/>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129</a:t>
            </a:r>
            <a:endParaRPr lang="en-GB" sz="1400" b="1" dirty="0">
              <a:latin typeface="Calibri" panose="020F0502020204030204" pitchFamily="34" charset="0"/>
            </a:endParaRPr>
          </a:p>
        </p:txBody>
      </p:sp>
      <p:sp>
        <p:nvSpPr>
          <p:cNvPr id="4" name="Rectangle 3"/>
          <p:cNvSpPr/>
          <p:nvPr/>
        </p:nvSpPr>
        <p:spPr>
          <a:xfrm>
            <a:off x="251520" y="1257317"/>
            <a:ext cx="8568952" cy="5386090"/>
          </a:xfrm>
          <a:prstGeom prst="rect">
            <a:avLst/>
          </a:prstGeom>
        </p:spPr>
        <p:txBody>
          <a:bodyPr wrap="square">
            <a:spAutoFit/>
          </a:bodyPr>
          <a:lstStyle/>
          <a:p>
            <a:pPr marL="457200" indent="-457200">
              <a:buClr>
                <a:srgbClr val="C00000"/>
              </a:buClr>
              <a:buFont typeface="+mj-lt"/>
              <a:buAutoNum type="arabicPeriod" startAt="10"/>
            </a:pPr>
            <a:r>
              <a:rPr lang="en-US" sz="2200" b="1" dirty="0">
                <a:solidFill>
                  <a:srgbClr val="FF0000"/>
                </a:solidFill>
              </a:rPr>
              <a:t>P</a:t>
            </a:r>
            <a:r>
              <a:rPr lang="en-US" sz="2200" dirty="0"/>
              <a:t> This map shows the </a:t>
            </a:r>
            <a:r>
              <a:rPr lang="en-US" sz="2200" dirty="0" smtClean="0"/>
              <a:t/>
            </a:r>
            <a:br>
              <a:rPr lang="en-US" sz="2200" dirty="0" smtClean="0"/>
            </a:br>
            <a:r>
              <a:rPr lang="en-US" sz="2200" dirty="0" smtClean="0"/>
              <a:t>positions of </a:t>
            </a:r>
            <a:r>
              <a:rPr lang="en-US" sz="2200" dirty="0"/>
              <a:t>two hospitals with </a:t>
            </a:r>
            <a:r>
              <a:rPr lang="en-US" sz="2200" dirty="0" smtClean="0"/>
              <a:t/>
            </a:r>
            <a:br>
              <a:rPr lang="en-US" sz="2200" dirty="0" smtClean="0"/>
            </a:br>
            <a:r>
              <a:rPr lang="en-US" sz="2200" dirty="0" smtClean="0"/>
              <a:t>Air Ambulance </a:t>
            </a:r>
            <a:r>
              <a:rPr lang="en-US" sz="2200" dirty="0"/>
              <a:t>helicopters. </a:t>
            </a:r>
            <a:r>
              <a:rPr lang="en-US" sz="2200" dirty="0" smtClean="0"/>
              <a:t/>
            </a:r>
            <a:br>
              <a:rPr lang="en-US" sz="2200" dirty="0" smtClean="0"/>
            </a:br>
            <a:r>
              <a:rPr lang="en-US" sz="2200" dirty="0" smtClean="0"/>
              <a:t>Scale</a:t>
            </a:r>
            <a:r>
              <a:rPr lang="en-US" sz="2200" dirty="0"/>
              <a:t>: 1 cm represents </a:t>
            </a:r>
            <a:r>
              <a:rPr lang="en-US" sz="2200" dirty="0" smtClean="0"/>
              <a:t>50 miles.</a:t>
            </a:r>
            <a:r>
              <a:rPr lang="en-US" sz="2200" dirty="0"/>
              <a:t/>
            </a:r>
            <a:br>
              <a:rPr lang="en-US" sz="2200" dirty="0"/>
            </a:br>
            <a:r>
              <a:rPr lang="en-US" sz="2200" dirty="0"/>
              <a:t/>
            </a:r>
            <a:br>
              <a:rPr lang="en-US" sz="2200" dirty="0"/>
            </a:br>
            <a:r>
              <a:rPr lang="en-US" sz="2200" dirty="0"/>
              <a:t/>
            </a:r>
            <a:br>
              <a:rPr lang="en-US" sz="2200" dirty="0"/>
            </a:br>
            <a:r>
              <a:rPr lang="en-US" sz="3600" dirty="0"/>
              <a:t/>
            </a:r>
            <a:br>
              <a:rPr lang="en-US" sz="3600" dirty="0"/>
            </a:br>
            <a:r>
              <a:rPr lang="en-US" sz="2200" dirty="0" smtClean="0"/>
              <a:t>The </a:t>
            </a:r>
            <a:r>
              <a:rPr lang="en-US" sz="2200" dirty="0"/>
              <a:t>Air Ambulance helicopters </a:t>
            </a:r>
            <a:r>
              <a:rPr lang="en-US" sz="2200" dirty="0" smtClean="0"/>
              <a:t/>
            </a:r>
            <a:br>
              <a:rPr lang="en-US" sz="2200" dirty="0" smtClean="0"/>
            </a:br>
            <a:r>
              <a:rPr lang="en-US" sz="2200" dirty="0" smtClean="0"/>
              <a:t>respond </a:t>
            </a:r>
            <a:r>
              <a:rPr lang="en-US" sz="2200" dirty="0"/>
              <a:t>to emergencies within </a:t>
            </a:r>
            <a:r>
              <a:rPr lang="en-US" sz="2200" dirty="0" smtClean="0"/>
              <a:t/>
            </a:r>
            <a:br>
              <a:rPr lang="en-US" sz="2200" dirty="0" smtClean="0"/>
            </a:br>
            <a:r>
              <a:rPr lang="en-US" sz="2200" dirty="0" smtClean="0"/>
              <a:t>a </a:t>
            </a:r>
            <a:r>
              <a:rPr lang="en-US" sz="2200" dirty="0"/>
              <a:t>radius of 150 </a:t>
            </a:r>
            <a:r>
              <a:rPr lang="en-US" sz="2200" dirty="0" smtClean="0"/>
              <a:t>miles. </a:t>
            </a:r>
          </a:p>
          <a:p>
            <a:pPr marL="457200" indent="-457200">
              <a:buClr>
                <a:srgbClr val="C00000"/>
              </a:buClr>
              <a:buFont typeface="+mj-lt"/>
              <a:buAutoNum type="alphaLcPeriod"/>
            </a:pPr>
            <a:r>
              <a:rPr lang="en-US" sz="2200" dirty="0" smtClean="0"/>
              <a:t>Make </a:t>
            </a:r>
            <a:r>
              <a:rPr lang="en-US" sz="2200" dirty="0"/>
              <a:t>an accurate scale drawing of the map. </a:t>
            </a:r>
            <a:endParaRPr lang="en-US" sz="2200" dirty="0" smtClean="0"/>
          </a:p>
          <a:p>
            <a:pPr marL="457200" indent="-457200">
              <a:buClr>
                <a:srgbClr val="C00000"/>
              </a:buClr>
              <a:buFont typeface="+mj-lt"/>
              <a:buAutoNum type="alphaLcPeriod"/>
            </a:pPr>
            <a:r>
              <a:rPr lang="en-US" sz="2200" dirty="0" smtClean="0"/>
              <a:t>Mark </a:t>
            </a:r>
            <a:r>
              <a:rPr lang="en-US" sz="2200" dirty="0"/>
              <a:t>the exact position of the climber on your diagram </a:t>
            </a:r>
            <a:r>
              <a:rPr lang="en-US" sz="2200" dirty="0" smtClean="0"/>
              <a:t/>
            </a:r>
            <a:br>
              <a:rPr lang="en-US" sz="2200" dirty="0" smtClean="0"/>
            </a:br>
            <a:r>
              <a:rPr lang="en-US" sz="2200" dirty="0" smtClean="0"/>
              <a:t>using </a:t>
            </a:r>
            <a:r>
              <a:rPr lang="en-US" sz="2200" dirty="0"/>
              <a:t>the </a:t>
            </a:r>
            <a:r>
              <a:rPr lang="en-US" sz="2200" dirty="0" smtClean="0"/>
              <a:t>bearings. </a:t>
            </a:r>
          </a:p>
          <a:p>
            <a:pPr marL="457200" indent="-457200">
              <a:buClr>
                <a:srgbClr val="C00000"/>
              </a:buClr>
              <a:buFont typeface="+mj-lt"/>
              <a:buAutoNum type="alphaLcPeriod"/>
            </a:pPr>
            <a:r>
              <a:rPr lang="en-US" sz="2200" dirty="0" smtClean="0"/>
              <a:t>Show </a:t>
            </a:r>
            <a:r>
              <a:rPr lang="en-US" sz="2200" dirty="0"/>
              <a:t>the region covered by each helicopter on your </a:t>
            </a:r>
            <a:r>
              <a:rPr lang="en-US" sz="2200" dirty="0" smtClean="0"/>
              <a:t>diagram. </a:t>
            </a:r>
          </a:p>
          <a:p>
            <a:pPr marL="457200" indent="-457200">
              <a:buClr>
                <a:srgbClr val="C00000"/>
              </a:buClr>
              <a:buFont typeface="+mj-lt"/>
              <a:buAutoNum type="alphaLcPeriod"/>
            </a:pPr>
            <a:r>
              <a:rPr lang="en-US" sz="2200" dirty="0" smtClean="0"/>
              <a:t>Which </a:t>
            </a:r>
            <a:r>
              <a:rPr lang="en-US" sz="2200" dirty="0"/>
              <a:t>hospital should respond to the call?</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860032" y="1196752"/>
            <a:ext cx="3960440" cy="362097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5983" y="4869160"/>
            <a:ext cx="664145" cy="681999"/>
          </a:xfrm>
          <a:prstGeom prst="rect">
            <a:avLst/>
          </a:prstGeom>
        </p:spPr>
      </p:pic>
    </p:spTree>
    <p:extLst>
      <p:ext uri="{BB962C8B-B14F-4D97-AF65-F5344CB8AC3E}">
        <p14:creationId xmlns:p14="http://schemas.microsoft.com/office/powerpoint/2010/main" val="1741101674"/>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105</a:t>
            </a:r>
            <a:endParaRPr lang="en-GB" sz="1400" b="1" dirty="0">
              <a:latin typeface="Calibri" panose="020F0502020204030204" pitchFamily="34" charset="0"/>
            </a:endParaRPr>
          </a:p>
        </p:txBody>
      </p:sp>
      <p:grpSp>
        <p:nvGrpSpPr>
          <p:cNvPr id="8" name="Group 7"/>
          <p:cNvGrpSpPr/>
          <p:nvPr/>
        </p:nvGrpSpPr>
        <p:grpSpPr>
          <a:xfrm>
            <a:off x="305905" y="1268759"/>
            <a:ext cx="5130191" cy="5193868"/>
            <a:chOff x="3483872" y="1089030"/>
            <a:chExt cx="5264592" cy="5193868"/>
          </a:xfrm>
        </p:grpSpPr>
        <p:sp>
          <p:nvSpPr>
            <p:cNvPr id="9" name="Round Diagonal Corner Rectangle 8"/>
            <p:cNvSpPr/>
            <p:nvPr/>
          </p:nvSpPr>
          <p:spPr>
            <a:xfrm>
              <a:off x="3491880" y="1089030"/>
              <a:ext cx="5256584" cy="519386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dirty="0"/>
                <a:t>A company makes T-shirts </a:t>
              </a:r>
              <a:r>
                <a:rPr lang="en-US" sz="2100" dirty="0" smtClean="0"/>
                <a:t/>
              </a:r>
              <a:br>
                <a:rPr lang="en-US" sz="2100" dirty="0" smtClean="0"/>
              </a:br>
              <a:r>
                <a:rPr lang="en-US" sz="2100" dirty="0" smtClean="0"/>
                <a:t>in </a:t>
              </a:r>
              <a:r>
                <a:rPr lang="en-US" sz="2100" dirty="0"/>
                <a:t>five different </a:t>
              </a:r>
              <a:r>
                <a:rPr lang="en-US" sz="2100" dirty="0" err="1"/>
                <a:t>colours</a:t>
              </a:r>
              <a:r>
                <a:rPr lang="en-US" sz="2100" dirty="0"/>
                <a:t>: </a:t>
              </a:r>
              <a:r>
                <a:rPr lang="en-US" sz="2100" dirty="0" smtClean="0"/>
                <a:t/>
              </a:r>
              <a:br>
                <a:rPr lang="en-US" sz="2100" dirty="0" smtClean="0"/>
              </a:br>
              <a:r>
                <a:rPr lang="en-US" sz="2100" dirty="0" smtClean="0"/>
                <a:t>yellow</a:t>
              </a:r>
              <a:r>
                <a:rPr lang="en-US" sz="2100" dirty="0"/>
                <a:t>, red, blue, green and </a:t>
              </a:r>
              <a:r>
                <a:rPr lang="en-US" sz="2100" dirty="0" smtClean="0"/>
                <a:t/>
              </a:r>
              <a:br>
                <a:rPr lang="en-US" sz="2100" dirty="0" smtClean="0"/>
              </a:br>
              <a:r>
                <a:rPr lang="en-US" sz="2100" dirty="0" smtClean="0"/>
                <a:t>white</a:t>
              </a:r>
              <a:r>
                <a:rPr lang="en-US" sz="2100" dirty="0"/>
                <a:t>.</a:t>
              </a:r>
            </a:p>
            <a:p>
              <a:pPr>
                <a:spcAft>
                  <a:spcPts val="0"/>
                </a:spcAft>
                <a:tabLst>
                  <a:tab pos="4972050" algn="r"/>
                </a:tabLst>
              </a:pPr>
              <a:r>
                <a:rPr lang="en-US" sz="2100" dirty="0"/>
                <a:t>They let you choose </a:t>
              </a:r>
              <a:r>
                <a:rPr lang="en-US" sz="2100" dirty="0" smtClean="0"/>
                <a:t/>
              </a:r>
              <a:br>
                <a:rPr lang="en-US" sz="2100" dirty="0" smtClean="0"/>
              </a:br>
              <a:r>
                <a:rPr lang="en-US" sz="2100" dirty="0" smtClean="0"/>
                <a:t>between </a:t>
              </a:r>
              <a:r>
                <a:rPr lang="en-US" sz="2100" dirty="0"/>
                <a:t>two different logos: a star or a </a:t>
              </a:r>
              <a:r>
                <a:rPr lang="en-US" sz="2100" dirty="0" smtClean="0"/>
                <a:t>tree. One </a:t>
              </a:r>
              <a:r>
                <a:rPr lang="en-US" sz="2100" dirty="0"/>
                <a:t>possible T-shirt is shown, </a:t>
              </a:r>
              <a:endParaRPr lang="en-US" sz="2100" dirty="0" smtClean="0"/>
            </a:p>
            <a:p>
              <a:pPr marL="457200" indent="-457200">
                <a:spcAft>
                  <a:spcPts val="0"/>
                </a:spcAft>
                <a:buClr>
                  <a:srgbClr val="C00000"/>
                </a:buClr>
                <a:buFont typeface="+mj-lt"/>
                <a:buAutoNum type="alphaLcPeriod"/>
                <a:tabLst>
                  <a:tab pos="4972050" algn="r"/>
                </a:tabLst>
              </a:pPr>
              <a:r>
                <a:rPr lang="en-US" sz="2100" dirty="0" smtClean="0"/>
                <a:t>List </a:t>
              </a:r>
              <a:r>
                <a:rPr lang="en-US" sz="2100" dirty="0"/>
                <a:t>all the possible T-shirts you could </a:t>
              </a:r>
              <a:r>
                <a:rPr lang="en-US" sz="2100" dirty="0" smtClean="0"/>
                <a:t>order. The </a:t>
              </a:r>
              <a:r>
                <a:rPr lang="en-US" sz="2100" dirty="0"/>
                <a:t>first one is done for you</a:t>
              </a:r>
              <a:r>
                <a:rPr lang="en-US" sz="2100" dirty="0" smtClean="0"/>
                <a:t>. (</a:t>
              </a:r>
              <a:r>
                <a:rPr lang="en-US" sz="2100" dirty="0"/>
                <a:t>white, star) </a:t>
              </a:r>
              <a:r>
                <a:rPr lang="en-US" sz="2100" dirty="0" smtClean="0"/>
                <a:t>	</a:t>
              </a:r>
              <a:r>
                <a:rPr lang="en-US" sz="2100" b="1" dirty="0" smtClean="0"/>
                <a:t>(</a:t>
              </a:r>
              <a:r>
                <a:rPr lang="en-US" sz="2100" b="1" dirty="0"/>
                <a:t>2 marks)</a:t>
              </a:r>
            </a:p>
            <a:p>
              <a:pPr marL="457200" indent="-457200">
                <a:spcAft>
                  <a:spcPts val="0"/>
                </a:spcAft>
                <a:buClr>
                  <a:srgbClr val="C00000"/>
                </a:buClr>
                <a:buFont typeface="+mj-lt"/>
                <a:buAutoNum type="alphaLcPeriod"/>
                <a:tabLst>
                  <a:tab pos="4972050" algn="r"/>
                </a:tabLst>
              </a:pPr>
              <a:r>
                <a:rPr lang="en-US" sz="2100" dirty="0" smtClean="0"/>
                <a:t>A </a:t>
              </a:r>
              <a:r>
                <a:rPr lang="en-US" sz="2100" dirty="0"/>
                <a:t>T-shirt is picked at </a:t>
              </a:r>
              <a:r>
                <a:rPr lang="en-US" sz="2100" dirty="0" smtClean="0"/>
                <a:t>random.</a:t>
              </a:r>
              <a:br>
                <a:rPr lang="en-US" sz="2100" dirty="0" smtClean="0"/>
              </a:br>
              <a:r>
                <a:rPr lang="en-US" sz="2100" dirty="0" smtClean="0"/>
                <a:t>Work </a:t>
              </a:r>
              <a:r>
                <a:rPr lang="en-US" sz="2100" dirty="0"/>
                <a:t>out the probability that the T-shirt is blue with a tree on the front. </a:t>
              </a:r>
              <a:r>
                <a:rPr lang="en-US" sz="2100" dirty="0" smtClean="0"/>
                <a:t>	</a:t>
              </a:r>
              <a:r>
                <a:rPr lang="en-US" sz="2100" b="1" dirty="0" smtClean="0"/>
                <a:t>(</a:t>
              </a:r>
              <a:r>
                <a:rPr lang="en-US" sz="2100" b="1" dirty="0"/>
                <a:t>1 mark)</a:t>
              </a:r>
            </a:p>
          </p:txBody>
        </p:sp>
      </p:grpSp>
      <p:pic>
        <p:nvPicPr>
          <p:cNvPr id="4" name="Picture 3"/>
          <p:cNvPicPr>
            <a:picLocks noChangeAspect="1"/>
          </p:cNvPicPr>
          <p:nvPr/>
        </p:nvPicPr>
        <p:blipFill rotWithShape="1">
          <a:blip r:embed="rId4" cstate="print">
            <a:lum contrast="40000"/>
            <a:extLst>
              <a:ext uri="{28A0092B-C50C-407E-A947-70E740481C1C}">
                <a14:useLocalDpi xmlns:a14="http://schemas.microsoft.com/office/drawing/2010/main" val="0"/>
              </a:ext>
            </a:extLst>
          </a:blip>
          <a:srcRect/>
          <a:stretch/>
        </p:blipFill>
        <p:spPr>
          <a:xfrm>
            <a:off x="3851920" y="1844824"/>
            <a:ext cx="1507223" cy="1601423"/>
          </a:xfrm>
          <a:prstGeom prst="rect">
            <a:avLst/>
          </a:prstGeom>
        </p:spPr>
      </p:pic>
    </p:spTree>
    <p:extLst>
      <p:ext uri="{BB962C8B-B14F-4D97-AF65-F5344CB8AC3E}">
        <p14:creationId xmlns:p14="http://schemas.microsoft.com/office/powerpoint/2010/main" val="2896480197"/>
      </p:ext>
    </p:extLst>
  </p:cSld>
  <p:clrMapOvr>
    <a:masterClrMapping/>
  </p:clrMapOvr>
  <p:transition advClick="0"/>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129</a:t>
            </a:r>
            <a:endParaRPr lang="en-GB" sz="1400" b="1" dirty="0">
              <a:latin typeface="Calibri" panose="020F0502020204030204" pitchFamily="34" charset="0"/>
            </a:endParaRPr>
          </a:p>
        </p:txBody>
      </p:sp>
      <p:sp>
        <p:nvSpPr>
          <p:cNvPr id="4" name="Rectangle 3"/>
          <p:cNvSpPr/>
          <p:nvPr/>
        </p:nvSpPr>
        <p:spPr>
          <a:xfrm>
            <a:off x="251520" y="1257317"/>
            <a:ext cx="5256584" cy="5324535"/>
          </a:xfrm>
          <a:prstGeom prst="rect">
            <a:avLst/>
          </a:prstGeom>
        </p:spPr>
        <p:txBody>
          <a:bodyPr wrap="square">
            <a:spAutoFit/>
          </a:bodyPr>
          <a:lstStyle/>
          <a:p>
            <a:pPr>
              <a:buClr>
                <a:srgbClr val="C00000"/>
              </a:buClr>
            </a:pPr>
            <a:r>
              <a:rPr lang="en-US" sz="2000" b="1" dirty="0"/>
              <a:t>Solve problems using </a:t>
            </a:r>
            <a:r>
              <a:rPr lang="en-US" sz="2000" b="1" dirty="0" smtClean="0"/>
              <a:t>these strategies </a:t>
            </a:r>
            <a:r>
              <a:rPr lang="en-US" sz="2000" b="1" dirty="0"/>
              <a:t>where appropriate:</a:t>
            </a:r>
          </a:p>
          <a:p>
            <a:pPr marL="342900" indent="-342900">
              <a:buClr>
                <a:srgbClr val="C00000"/>
              </a:buClr>
              <a:buFont typeface="Arial" panose="020B0604020202020204" pitchFamily="34" charset="0"/>
              <a:buChar char="•"/>
            </a:pPr>
            <a:r>
              <a:rPr lang="en-US" sz="2000" b="1" dirty="0" smtClean="0"/>
              <a:t>Use </a:t>
            </a:r>
            <a:r>
              <a:rPr lang="en-US" sz="2000" b="1" dirty="0"/>
              <a:t>pictures</a:t>
            </a:r>
          </a:p>
          <a:p>
            <a:pPr marL="342900" indent="-342900">
              <a:buClr>
                <a:srgbClr val="C00000"/>
              </a:buClr>
              <a:buFont typeface="Arial" panose="020B0604020202020204" pitchFamily="34" charset="0"/>
              <a:buChar char="•"/>
            </a:pPr>
            <a:r>
              <a:rPr lang="en-US" sz="2000" b="1" dirty="0" smtClean="0"/>
              <a:t>Use </a:t>
            </a:r>
            <a:r>
              <a:rPr lang="en-US" sz="2000" b="1" dirty="0"/>
              <a:t>smaller numbers</a:t>
            </a:r>
          </a:p>
          <a:p>
            <a:pPr marL="342900" indent="-342900">
              <a:buClr>
                <a:srgbClr val="C00000"/>
              </a:buClr>
              <a:buFont typeface="Arial" panose="020B0604020202020204" pitchFamily="34" charset="0"/>
              <a:buChar char="•"/>
            </a:pPr>
            <a:r>
              <a:rPr lang="en-US" sz="2000" b="1" dirty="0" smtClean="0"/>
              <a:t>Use </a:t>
            </a:r>
            <a:r>
              <a:rPr lang="en-US" sz="2000" b="1" dirty="0"/>
              <a:t>bar models</a:t>
            </a:r>
          </a:p>
          <a:p>
            <a:pPr marL="342900" indent="-342900">
              <a:buClr>
                <a:srgbClr val="C00000"/>
              </a:buClr>
              <a:buFont typeface="Arial" panose="020B0604020202020204" pitchFamily="34" charset="0"/>
              <a:buChar char="•"/>
            </a:pPr>
            <a:r>
              <a:rPr lang="en-US" sz="2000" b="1" dirty="0" smtClean="0"/>
              <a:t>Use </a:t>
            </a:r>
            <a:r>
              <a:rPr lang="en-US" sz="2000" b="1" i="1" dirty="0"/>
              <a:t>x</a:t>
            </a:r>
            <a:r>
              <a:rPr lang="en-US" sz="2000" b="1" dirty="0"/>
              <a:t> for the unknown</a:t>
            </a:r>
          </a:p>
          <a:p>
            <a:pPr marL="342900" indent="-342900">
              <a:buClr>
                <a:srgbClr val="C00000"/>
              </a:buClr>
              <a:buFont typeface="Arial" panose="020B0604020202020204" pitchFamily="34" charset="0"/>
              <a:buChar char="•"/>
            </a:pPr>
            <a:r>
              <a:rPr lang="en-US" sz="2000" b="1" dirty="0" smtClean="0"/>
              <a:t>Use </a:t>
            </a:r>
            <a:r>
              <a:rPr lang="en-US" sz="2000" b="1" dirty="0"/>
              <a:t>flow diagrams</a:t>
            </a:r>
          </a:p>
          <a:p>
            <a:pPr marL="342900" indent="-342900">
              <a:buClr>
                <a:srgbClr val="C00000"/>
              </a:buClr>
              <a:buFont typeface="Arial" panose="020B0604020202020204" pitchFamily="34" charset="0"/>
              <a:buChar char="•"/>
            </a:pPr>
            <a:r>
              <a:rPr lang="en-US" sz="2000" b="1" dirty="0" smtClean="0"/>
              <a:t>Use </a:t>
            </a:r>
            <a:r>
              <a:rPr lang="en-US" sz="2000" b="1" dirty="0"/>
              <a:t>more bar models</a:t>
            </a:r>
          </a:p>
          <a:p>
            <a:pPr marL="342900" indent="-342900">
              <a:buClr>
                <a:srgbClr val="C00000"/>
              </a:buClr>
              <a:buFont typeface="Arial" panose="020B0604020202020204" pitchFamily="34" charset="0"/>
              <a:buChar char="•"/>
            </a:pPr>
            <a:r>
              <a:rPr lang="en-US" sz="2000" b="1" dirty="0" smtClean="0"/>
              <a:t>Use </a:t>
            </a:r>
            <a:r>
              <a:rPr lang="en-US" sz="2000" b="1" dirty="0"/>
              <a:t>formulae</a:t>
            </a:r>
          </a:p>
          <a:p>
            <a:pPr marL="342900" indent="-342900">
              <a:buClr>
                <a:srgbClr val="C00000"/>
              </a:buClr>
              <a:buFont typeface="Arial" panose="020B0604020202020204" pitchFamily="34" charset="0"/>
              <a:buChar char="•"/>
            </a:pPr>
            <a:r>
              <a:rPr lang="en-US" sz="2000" b="1" dirty="0" smtClean="0"/>
              <a:t>Use </a:t>
            </a:r>
            <a:r>
              <a:rPr lang="en-US" sz="2000" b="1" dirty="0"/>
              <a:t>arrow diagrams.</a:t>
            </a:r>
          </a:p>
          <a:p>
            <a:pPr marL="457200" indent="-457200">
              <a:buClr>
                <a:srgbClr val="C00000"/>
              </a:buClr>
              <a:buFont typeface="+mj-lt"/>
              <a:buAutoNum type="arabicPeriod"/>
            </a:pPr>
            <a:r>
              <a:rPr lang="en-US" sz="2000" dirty="0" smtClean="0"/>
              <a:t>Tony </a:t>
            </a:r>
            <a:r>
              <a:rPr lang="en-US" sz="2000" dirty="0"/>
              <a:t>has to cut out some triangles for a stained glass </a:t>
            </a:r>
            <a:r>
              <a:rPr lang="en-US" sz="2000" dirty="0" smtClean="0"/>
              <a:t>window.</a:t>
            </a:r>
            <a:br>
              <a:rPr lang="en-US" sz="2000" dirty="0" smtClean="0"/>
            </a:br>
            <a:r>
              <a:rPr lang="en-US" sz="2000" dirty="0" smtClean="0"/>
              <a:t>To </a:t>
            </a:r>
            <a:r>
              <a:rPr lang="en-US" sz="2000" dirty="0"/>
              <a:t>fit the pattern, each triangle needs to have sides measuring 6 cm, 7 cm and 8 </a:t>
            </a:r>
            <a:r>
              <a:rPr lang="en-US" sz="2000" dirty="0" smtClean="0"/>
              <a:t>cm.</a:t>
            </a:r>
            <a:br>
              <a:rPr lang="en-US" sz="2000" dirty="0" smtClean="0"/>
            </a:br>
            <a:r>
              <a:rPr lang="en-US" sz="2000" dirty="0" smtClean="0"/>
              <a:t>What </a:t>
            </a:r>
            <a:r>
              <a:rPr lang="en-US" sz="2000" dirty="0"/>
              <a:t>are the angles in the triangles that Tony needs to make?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427984" y="1700808"/>
            <a:ext cx="1080120" cy="1286951"/>
          </a:xfrm>
          <a:prstGeom prst="rect">
            <a:avLst/>
          </a:prstGeom>
        </p:spPr>
      </p:pic>
    </p:spTree>
    <p:extLst>
      <p:ext uri="{BB962C8B-B14F-4D97-AF65-F5344CB8AC3E}">
        <p14:creationId xmlns:p14="http://schemas.microsoft.com/office/powerpoint/2010/main" val="817783673"/>
      </p:ext>
    </p:extLst>
  </p:cSld>
  <p:clrMapOvr>
    <a:masterClrMapping/>
  </p:clrMapOvr>
  <p:transition advClick="0"/>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129</a:t>
            </a:r>
            <a:endParaRPr lang="en-GB" sz="1400" b="1" dirty="0">
              <a:latin typeface="Calibri" panose="020F0502020204030204" pitchFamily="34" charset="0"/>
            </a:endParaRPr>
          </a:p>
        </p:txBody>
      </p:sp>
      <p:sp>
        <p:nvSpPr>
          <p:cNvPr id="4" name="Rectangle 3"/>
          <p:cNvSpPr/>
          <p:nvPr/>
        </p:nvSpPr>
        <p:spPr>
          <a:xfrm>
            <a:off x="251520" y="1257317"/>
            <a:ext cx="5256584" cy="5386090"/>
          </a:xfrm>
          <a:prstGeom prst="rect">
            <a:avLst/>
          </a:prstGeom>
        </p:spPr>
        <p:txBody>
          <a:bodyPr wrap="square">
            <a:spAutoFit/>
          </a:bodyPr>
          <a:lstStyle/>
          <a:p>
            <a:pPr marL="457200" indent="-457200">
              <a:buClr>
                <a:srgbClr val="C00000"/>
              </a:buClr>
              <a:buFont typeface="+mj-lt"/>
              <a:buAutoNum type="arabicPeriod" startAt="2"/>
            </a:pPr>
            <a:r>
              <a:rPr lang="en-US" sz="2200" dirty="0"/>
              <a:t>Ann is given the front elevation, side elevation and plan of a wooden box she has been asked to </a:t>
            </a:r>
            <a:r>
              <a:rPr lang="en-US" sz="2200" dirty="0" smtClean="0"/>
              <a:t>make.</a:t>
            </a:r>
            <a:br>
              <a:rPr lang="en-US" sz="2200" dirty="0" smtClean="0"/>
            </a:br>
            <a:r>
              <a:rPr lang="en-US" sz="2200" dirty="0" smtClean="0"/>
              <a:t>She </a:t>
            </a:r>
            <a:r>
              <a:rPr lang="en-US" sz="2200" dirty="0"/>
              <a:t>needs to see what shape the box will be when it is all put </a:t>
            </a:r>
            <a:r>
              <a:rPr lang="en-US" sz="2200" dirty="0" smtClean="0"/>
              <a:t>together.</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3600" dirty="0" smtClean="0"/>
              <a:t/>
            </a:r>
            <a:br>
              <a:rPr lang="en-US" sz="3600" dirty="0" smtClean="0"/>
            </a:br>
            <a:r>
              <a:rPr lang="en-US" sz="2200" dirty="0" smtClean="0"/>
              <a:t/>
            </a:r>
            <a:br>
              <a:rPr lang="en-US" sz="2200" dirty="0" smtClean="0"/>
            </a:br>
            <a:r>
              <a:rPr lang="en-US" sz="2200" dirty="0" smtClean="0"/>
              <a:t/>
            </a:r>
            <a:br>
              <a:rPr lang="en-US" sz="2200" dirty="0" smtClean="0"/>
            </a:br>
            <a:r>
              <a:rPr lang="en-US" sz="2200" dirty="0" smtClean="0"/>
              <a:t>Use </a:t>
            </a:r>
            <a:r>
              <a:rPr lang="en-US" sz="2200" dirty="0"/>
              <a:t>the drawings to draw the finished box on cm squared paper.</a:t>
            </a: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066886" y="3082179"/>
            <a:ext cx="3793146" cy="264370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640186258"/>
      </p:ext>
    </p:extLst>
  </p:cSld>
  <p:clrMapOvr>
    <a:masterClrMapping/>
  </p:clrMapOvr>
  <p:transition advClick="0"/>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5516895"/>
          </a:xfrm>
          <a:prstGeom prst="rect">
            <a:avLst/>
          </a:prstGeom>
        </p:spPr>
        <p:txBody>
          <a:bodyPr wrap="square">
            <a:spAutoFit/>
          </a:bodyPr>
          <a:lstStyle/>
          <a:p>
            <a:pPr marL="457200" indent="-457200">
              <a:buClr>
                <a:srgbClr val="C00000"/>
              </a:buClr>
              <a:buFont typeface="+mj-lt"/>
              <a:buAutoNum type="arabicPeriod" startAt="3"/>
            </a:pPr>
            <a:r>
              <a:rPr lang="en-US" sz="2350" b="1" dirty="0">
                <a:solidFill>
                  <a:srgbClr val="FF0000"/>
                </a:solidFill>
              </a:rPr>
              <a:t>R</a:t>
            </a:r>
            <a:r>
              <a:rPr lang="en-US" sz="2350" dirty="0"/>
              <a:t> The ruins of a stone circle were found. The circle was 98 yards in diameter. Each stone was 1 yard wide and there was a gap of 13 yards between each pair of </a:t>
            </a:r>
            <a:r>
              <a:rPr lang="en-US" sz="2350" dirty="0" smtClean="0"/>
              <a:t>stones. </a:t>
            </a:r>
          </a:p>
          <a:p>
            <a:pPr marL="857250" indent="-400050">
              <a:buClr>
                <a:srgbClr val="C00000"/>
              </a:buClr>
              <a:buFont typeface="+mj-lt"/>
              <a:buAutoNum type="alphaLcPeriod"/>
            </a:pPr>
            <a:r>
              <a:rPr lang="en-US" sz="2350" dirty="0" smtClean="0"/>
              <a:t>Explain </a:t>
            </a:r>
            <a:r>
              <a:rPr lang="en-US" sz="2350" dirty="0"/>
              <a:t>how a historian could make a scale drawing of the stone circle and work out where any missing stones would have stood.</a:t>
            </a:r>
          </a:p>
          <a:p>
            <a:pPr marL="857250" indent="-400050">
              <a:buClr>
                <a:srgbClr val="C00000"/>
              </a:buClr>
              <a:buFont typeface="+mj-lt"/>
              <a:buAutoNum type="alphaLcPeriod"/>
            </a:pPr>
            <a:r>
              <a:rPr lang="en-US" sz="2350" dirty="0" smtClean="0"/>
              <a:t>How </a:t>
            </a:r>
            <a:r>
              <a:rPr lang="en-US" sz="2350" dirty="0"/>
              <a:t>many stones would have stood in the complete </a:t>
            </a:r>
            <a:r>
              <a:rPr lang="en-US" sz="2350" dirty="0" smtClean="0"/>
              <a:t>ring?</a:t>
            </a:r>
            <a:br>
              <a:rPr lang="en-US" sz="2350" dirty="0" smtClean="0"/>
            </a:br>
            <a:r>
              <a:rPr lang="en-US" sz="2350" dirty="0" smtClean="0"/>
              <a:t>Explain </a:t>
            </a:r>
            <a:r>
              <a:rPr lang="en-US" sz="2350" dirty="0"/>
              <a:t>how you worked out your answer.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9411976"/>
      </p:ext>
    </p:extLst>
  </p:cSld>
  <p:clrMapOvr>
    <a:masterClrMapping/>
  </p:clrMapOvr>
  <p:transition advClick="0"/>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5509200"/>
          </a:xfrm>
          <a:prstGeom prst="rect">
            <a:avLst/>
          </a:prstGeom>
        </p:spPr>
        <p:txBody>
          <a:bodyPr wrap="square">
            <a:spAutoFit/>
          </a:bodyPr>
          <a:lstStyle/>
          <a:p>
            <a:pPr marL="457200" indent="-457200">
              <a:buClr>
                <a:srgbClr val="C00000"/>
              </a:buClr>
              <a:buFont typeface="+mj-lt"/>
              <a:buAutoNum type="arabicPeriod" startAt="4"/>
            </a:pPr>
            <a:r>
              <a:rPr lang="en-US" sz="2200" dirty="0"/>
              <a:t>Jess starts at point X and takes his fishing boat out to his usual fishing place at point P. He doesn't catch many fish, so he decides to try an area a friend told him about at point </a:t>
            </a:r>
            <a:r>
              <a:rPr lang="en-US" sz="2200" dirty="0" smtClean="0"/>
              <a:t>Q.</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1600" dirty="0" smtClean="0"/>
              <a:t/>
            </a:r>
            <a:br>
              <a:rPr lang="en-US" sz="1600" dirty="0" smtClean="0"/>
            </a:br>
            <a:r>
              <a:rPr lang="en-US" sz="2200" dirty="0" smtClean="0"/>
              <a:t>What </a:t>
            </a:r>
            <a:r>
              <a:rPr lang="en-US" sz="2200" dirty="0"/>
              <a:t>is the bearing </a:t>
            </a:r>
            <a:endParaRPr lang="en-US" sz="2200" dirty="0" smtClean="0"/>
          </a:p>
          <a:p>
            <a:pPr marL="914400" indent="-457200">
              <a:buClr>
                <a:srgbClr val="C00000"/>
              </a:buClr>
              <a:buFont typeface="+mj-lt"/>
              <a:buAutoNum type="alphaLcPeriod"/>
            </a:pPr>
            <a:r>
              <a:rPr lang="en-US" sz="2200" dirty="0" smtClean="0"/>
              <a:t>of </a:t>
            </a:r>
            <a:r>
              <a:rPr lang="en-US" sz="2200" dirty="0"/>
              <a:t>P from X </a:t>
            </a:r>
            <a:endParaRPr lang="en-US" sz="2200" dirty="0" smtClean="0"/>
          </a:p>
          <a:p>
            <a:pPr marL="914400" indent="-457200">
              <a:buClr>
                <a:srgbClr val="C00000"/>
              </a:buClr>
              <a:buFont typeface="+mj-lt"/>
              <a:buAutoNum type="alphaLcPeriod"/>
            </a:pPr>
            <a:r>
              <a:rPr lang="en-US" sz="2200" dirty="0" smtClean="0"/>
              <a:t>of </a:t>
            </a:r>
            <a:r>
              <a:rPr lang="en-US" sz="2200" dirty="0"/>
              <a:t>Q from P?</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454507" y="3068960"/>
            <a:ext cx="3426675" cy="2372313"/>
          </a:xfrm>
          <a:prstGeom prst="rect">
            <a:avLst/>
          </a:prstGeom>
        </p:spPr>
      </p:pic>
    </p:spTree>
    <p:extLst>
      <p:ext uri="{BB962C8B-B14F-4D97-AF65-F5344CB8AC3E}">
        <p14:creationId xmlns:p14="http://schemas.microsoft.com/office/powerpoint/2010/main" val="1451372296"/>
      </p:ext>
    </p:extLst>
  </p:cSld>
  <p:clrMapOvr>
    <a:masterClrMapping/>
  </p:clrMapOvr>
  <p:transition advClick="0"/>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251520" y="1257317"/>
                <a:ext cx="5256584" cy="5340821"/>
              </a:xfrm>
              <a:prstGeom prst="rect">
                <a:avLst/>
              </a:prstGeom>
            </p:spPr>
            <p:txBody>
              <a:bodyPr wrap="square">
                <a:spAutoFit/>
              </a:bodyPr>
              <a:lstStyle/>
              <a:p>
                <a:pPr marL="457200" indent="-457200">
                  <a:buClr>
                    <a:srgbClr val="C00000"/>
                  </a:buClr>
                  <a:buFont typeface="+mj-lt"/>
                  <a:buAutoNum type="arabicPeriod" startAt="5"/>
                </a:pPr>
                <a:r>
                  <a:rPr lang="en-US" sz="2200" b="1" dirty="0" smtClean="0">
                    <a:solidFill>
                      <a:srgbClr val="FF0000"/>
                    </a:solidFill>
                  </a:rPr>
                  <a:t>R</a:t>
                </a:r>
                <a:r>
                  <a:rPr lang="en-US" sz="2200" dirty="0" smtClean="0"/>
                  <a:t> </a:t>
                </a:r>
                <a:r>
                  <a:rPr lang="en-US" sz="2200" dirty="0"/>
                  <a:t>Siyona has a bag of four coins - a 2p, </a:t>
                </a:r>
                <a:r>
                  <a:rPr lang="en-US" sz="2200" dirty="0" smtClean="0"/>
                  <a:t>10p</a:t>
                </a:r>
                <a:r>
                  <a:rPr lang="en-US" sz="2200" dirty="0"/>
                  <a:t>, 20p and 50p. She takes one coin from the bag at random and flips it.</a:t>
                </a:r>
              </a:p>
              <a:p>
                <a:pPr marL="857250" lvl="1" indent="-400050">
                  <a:buClr>
                    <a:srgbClr val="C00000"/>
                  </a:buClr>
                  <a:buFont typeface="+mj-lt"/>
                  <a:buAutoNum type="alphaLcPeriod"/>
                </a:pPr>
                <a:r>
                  <a:rPr lang="en-US" sz="2200" dirty="0" smtClean="0"/>
                  <a:t>What </a:t>
                </a:r>
                <a:r>
                  <a:rPr lang="en-US" sz="2200" dirty="0"/>
                  <a:t>are all the possible outcomes of this event?</a:t>
                </a:r>
              </a:p>
              <a:p>
                <a:pPr marL="857250" lvl="1" indent="-400050">
                  <a:buClr>
                    <a:srgbClr val="C00000"/>
                  </a:buClr>
                  <a:buFont typeface="+mj-lt"/>
                  <a:buAutoNum type="alphaLcPeriod"/>
                </a:pPr>
                <a:r>
                  <a:rPr lang="en-US" sz="2200" dirty="0" smtClean="0"/>
                  <a:t>What </a:t>
                </a:r>
                <a:r>
                  <a:rPr lang="en-US" sz="2200" dirty="0"/>
                  <a:t>is the probability of Siyona taking a 20p coin and it landing heads? </a:t>
                </a:r>
                <a:endParaRPr lang="en-US" sz="2200" dirty="0" smtClean="0"/>
              </a:p>
              <a:p>
                <a:pPr marL="857250" lvl="1" indent="-400050">
                  <a:buClr>
                    <a:srgbClr val="C00000"/>
                  </a:buClr>
                  <a:buFont typeface="+mj-lt"/>
                  <a:buAutoNum type="alphaLcPeriod"/>
                </a:pPr>
                <a:r>
                  <a:rPr lang="en-US" sz="2200" dirty="0" smtClean="0"/>
                  <a:t>What </a:t>
                </a:r>
                <a:r>
                  <a:rPr lang="en-US" sz="2200" dirty="0"/>
                  <a:t>is the probability of her taking a coin greater than </a:t>
                </a:r>
                <a:r>
                  <a:rPr lang="en-US" sz="2200" dirty="0" smtClean="0"/>
                  <a:t>10p </a:t>
                </a:r>
                <a:r>
                  <a:rPr lang="en-US" sz="2200" dirty="0"/>
                  <a:t>and it landing tails? </a:t>
                </a:r>
                <a:endParaRPr lang="en-US" sz="2200" dirty="0" smtClean="0"/>
              </a:p>
              <a:p>
                <a:pPr marL="857250" lvl="1" indent="-400050">
                  <a:buClr>
                    <a:srgbClr val="C00000"/>
                  </a:buClr>
                  <a:buFont typeface="+mj-lt"/>
                  <a:buAutoNum type="alphaLcPeriod"/>
                </a:pPr>
                <a:r>
                  <a:rPr lang="en-US" sz="2200" dirty="0" smtClean="0"/>
                  <a:t>Describe </a:t>
                </a:r>
                <a:r>
                  <a:rPr lang="en-US" sz="2200" dirty="0"/>
                  <a:t>two events involving picking these coins that would have a </a:t>
                </a:r>
                <a:r>
                  <a:rPr lang="en-US" sz="2200" dirty="0" smtClean="0"/>
                  <a:t>probability of </a:t>
                </a:r>
                <a14:m>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6</m:t>
                        </m:r>
                      </m:den>
                    </m:f>
                  </m:oMath>
                </a14:m>
                <a:r>
                  <a:rPr lang="en-US" sz="2200" dirty="0" smtClean="0"/>
                  <a:t>.</a:t>
                </a:r>
                <a:endParaRPr lang="en-US" sz="2200" dirty="0"/>
              </a:p>
            </p:txBody>
          </p:sp>
        </mc:Choice>
        <mc:Fallback xmlns="">
          <p:sp>
            <p:nvSpPr>
              <p:cNvPr id="4" name="Rectangle 3"/>
              <p:cNvSpPr>
                <a:spLocks noRot="1" noChangeAspect="1" noMove="1" noResize="1" noEditPoints="1" noAdjustHandles="1" noChangeArrowheads="1" noChangeShapeType="1" noTextEdit="1"/>
              </p:cNvSpPr>
              <p:nvPr/>
            </p:nvSpPr>
            <p:spPr>
              <a:xfrm>
                <a:off x="251520" y="1257317"/>
                <a:ext cx="5256584" cy="5340821"/>
              </a:xfrm>
              <a:prstGeom prst="rect">
                <a:avLst/>
              </a:prstGeom>
              <a:blipFill rotWithShape="0">
                <a:blip r:embed="rId4"/>
                <a:stretch>
                  <a:fillRect l="-1275" t="-571" r="-2317"/>
                </a:stretch>
              </a:blipFill>
            </p:spPr>
            <p:txBody>
              <a:bodyPr/>
              <a:lstStyle/>
              <a:p>
                <a:r>
                  <a:rPr lang="en-US">
                    <a:noFill/>
                  </a:rPr>
                  <a:t> </a:t>
                </a:r>
              </a:p>
            </p:txBody>
          </p:sp>
        </mc:Fallback>
      </mc:AlternateContent>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468996016"/>
      </p:ext>
    </p:extLst>
  </p:cSld>
  <p:clrMapOvr>
    <a:masterClrMapping/>
  </p:clrMapOvr>
  <p:transition advClick="0"/>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4579715"/>
          </a:xfrm>
          <a:prstGeom prst="rect">
            <a:avLst/>
          </a:prstGeom>
        </p:spPr>
        <p:txBody>
          <a:bodyPr wrap="square">
            <a:spAutoFit/>
          </a:bodyPr>
          <a:lstStyle/>
          <a:p>
            <a:pPr marL="400050" indent="-400050">
              <a:buClr>
                <a:srgbClr val="C00000"/>
              </a:buClr>
              <a:buFont typeface="+mj-lt"/>
              <a:buAutoNum type="arabicPeriod" startAt="6"/>
            </a:pPr>
            <a:r>
              <a:rPr lang="en-US" sz="2430" b="1" dirty="0" smtClean="0">
                <a:solidFill>
                  <a:srgbClr val="FF0000"/>
                </a:solidFill>
              </a:rPr>
              <a:t>R</a:t>
            </a:r>
            <a:r>
              <a:rPr lang="en-US" sz="2430" dirty="0"/>
              <a:t> </a:t>
            </a:r>
            <a:r>
              <a:rPr lang="en-US" sz="2430" dirty="0" smtClean="0"/>
              <a:t> Craig </a:t>
            </a:r>
            <a:r>
              <a:rPr lang="en-US" sz="2430" dirty="0"/>
              <a:t>wants to decorate his bedroom before his parents return home from holiday. He has 2 hours to get it </a:t>
            </a:r>
            <a:r>
              <a:rPr lang="en-US" sz="2430" dirty="0" smtClean="0"/>
              <a:t>painted.</a:t>
            </a:r>
            <a:br>
              <a:rPr lang="en-US" sz="2430" dirty="0" smtClean="0"/>
            </a:br>
            <a:r>
              <a:rPr lang="en-US" sz="2430" dirty="0" smtClean="0"/>
              <a:t>It </a:t>
            </a:r>
            <a:r>
              <a:rPr lang="en-US" sz="2430" dirty="0"/>
              <a:t>takes 3 people 5 hours to paint the </a:t>
            </a:r>
            <a:r>
              <a:rPr lang="en-US" sz="2430" dirty="0" smtClean="0"/>
              <a:t>room. </a:t>
            </a:r>
          </a:p>
          <a:p>
            <a:pPr marL="800100" lvl="1" indent="-342900">
              <a:buClr>
                <a:srgbClr val="C00000"/>
              </a:buClr>
              <a:buFont typeface="+mj-lt"/>
              <a:buAutoNum type="alphaLcPeriod"/>
            </a:pPr>
            <a:r>
              <a:rPr lang="en-US" sz="2430" dirty="0" smtClean="0"/>
              <a:t>Explain </a:t>
            </a:r>
            <a:r>
              <a:rPr lang="en-US" sz="2430" dirty="0"/>
              <a:t>how Craig can work out how many people he would need to get it done in 2 hours.</a:t>
            </a:r>
          </a:p>
          <a:p>
            <a:pPr marL="800100" lvl="1" indent="-342900">
              <a:buClr>
                <a:srgbClr val="C00000"/>
              </a:buClr>
              <a:buFont typeface="+mj-lt"/>
              <a:buAutoNum type="alphaLcPeriod"/>
            </a:pPr>
            <a:r>
              <a:rPr lang="en-US" sz="2430" dirty="0" smtClean="0"/>
              <a:t>How </a:t>
            </a:r>
            <a:r>
              <a:rPr lang="en-US" sz="2430" dirty="0"/>
              <a:t>many people does he need? Why does Craig need to round up his answer?</a:t>
            </a:r>
          </a:p>
        </p:txBody>
      </p:sp>
      <p:sp>
        <p:nvSpPr>
          <p:cNvPr id="6" name="Rectangle 5"/>
          <p:cNvSpPr/>
          <p:nvPr/>
        </p:nvSpPr>
        <p:spPr>
          <a:xfrm flipH="1">
            <a:off x="223753" y="6094457"/>
            <a:ext cx="5204539" cy="43088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Could an arrow diagram help?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3274930939"/>
      </p:ext>
    </p:extLst>
  </p:cSld>
  <p:clrMapOvr>
    <a:masterClrMapping/>
  </p:clrMapOvr>
  <p:transition advClick="0"/>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grpSp>
        <p:nvGrpSpPr>
          <p:cNvPr id="8" name="Group 7"/>
          <p:cNvGrpSpPr/>
          <p:nvPr/>
        </p:nvGrpSpPr>
        <p:grpSpPr>
          <a:xfrm>
            <a:off x="305905" y="1268760"/>
            <a:ext cx="8442559"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7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4594" y="1665095"/>
              <a:ext cx="2594591" cy="4524315"/>
            </a:xfrm>
            <a:prstGeom prst="rect">
              <a:avLst/>
            </a:prstGeom>
          </p:spPr>
          <p:txBody>
            <a:bodyPr wrap="square">
              <a:spAutoFit/>
            </a:bodyPr>
            <a:lstStyle/>
            <a:p>
              <a:pPr>
                <a:spcAft>
                  <a:spcPts val="0"/>
                </a:spcAft>
                <a:tabLst>
                  <a:tab pos="4972050" algn="r"/>
                </a:tabLst>
              </a:pPr>
              <a:r>
                <a:rPr lang="en-US" sz="2400" dirty="0"/>
                <a:t>The position of a ship, S, </a:t>
              </a:r>
              <a:r>
                <a:rPr lang="en-US" sz="2400" dirty="0" smtClean="0"/>
                <a:t>is marked </a:t>
              </a:r>
              <a:r>
                <a:rPr lang="en-US" sz="2400" dirty="0"/>
                <a:t>on the map. Point C is on the coast.</a:t>
              </a:r>
            </a:p>
            <a:p>
              <a:pPr>
                <a:spcAft>
                  <a:spcPts val="0"/>
                </a:spcAft>
                <a:tabLst>
                  <a:tab pos="4972050" algn="r"/>
                </a:tabLst>
              </a:pPr>
              <a:r>
                <a:rPr lang="en-US" sz="2400" dirty="0"/>
                <a:t>Ships must not sail closer than 500m to point C. </a:t>
              </a:r>
              <a:endParaRPr lang="en-US" sz="2400" dirty="0" smtClean="0"/>
            </a:p>
            <a:p>
              <a:pPr>
                <a:spcAft>
                  <a:spcPts val="0"/>
                </a:spcAft>
                <a:tabLst>
                  <a:tab pos="4972050" algn="r"/>
                </a:tabLst>
              </a:pPr>
              <a:r>
                <a:rPr lang="en-US" sz="2400" dirty="0" smtClean="0"/>
                <a:t>The </a:t>
              </a:r>
              <a:r>
                <a:rPr lang="en-US" sz="2400" dirty="0"/>
                <a:t>ship sails on a bearing of 037°</a:t>
              </a:r>
            </a:p>
            <a:p>
              <a:pPr>
                <a:spcAft>
                  <a:spcPts val="0"/>
                </a:spcAft>
                <a:tabLst>
                  <a:tab pos="4972050" algn="r"/>
                </a:tabLst>
              </a:pPr>
              <a:r>
                <a:rPr lang="en-US" sz="2400" dirty="0"/>
                <a:t>Will the ship sail closer than 500m to point C? </a:t>
              </a:r>
              <a:endParaRPr lang="en-US" sz="2400" dirty="0" smtClean="0"/>
            </a:p>
            <a:p>
              <a:pPr>
                <a:spcAft>
                  <a:spcPts val="0"/>
                </a:spcAft>
                <a:tabLst>
                  <a:tab pos="4972050" algn="r"/>
                </a:tabLst>
              </a:pPr>
              <a:r>
                <a:rPr lang="en-US" sz="2400" dirty="0" smtClean="0"/>
                <a:t>Use </a:t>
              </a:r>
              <a:r>
                <a:rPr lang="en-US" sz="2400" dirty="0"/>
                <a:t>a construction to justify your answer</a:t>
              </a:r>
              <a:r>
                <a:rPr lang="en-US" sz="2400" dirty="0" smtClean="0"/>
                <a:t>.	</a:t>
              </a:r>
              <a:r>
                <a:rPr lang="en-US" sz="2400" b="1" dirty="0" smtClean="0"/>
                <a:t>(</a:t>
              </a:r>
              <a:r>
                <a:rPr lang="en-US" sz="2400" b="1" dirty="0"/>
                <a:t>3 marks) </a:t>
              </a:r>
              <a:endParaRPr lang="en-US" sz="2400" b="1" dirty="0" smtClean="0"/>
            </a:p>
            <a:p>
              <a:pPr algn="ctr">
                <a:spcAft>
                  <a:spcPts val="0"/>
                </a:spcAft>
                <a:tabLst>
                  <a:tab pos="4972050" algn="r"/>
                </a:tabLst>
              </a:pPr>
              <a:r>
                <a:rPr lang="en-US" sz="2400" dirty="0" smtClean="0"/>
                <a:t>June </a:t>
              </a:r>
              <a:r>
                <a:rPr lang="en-US" sz="2400" dirty="0"/>
                <a:t>2013, Q13, 1MA0/1H</a:t>
              </a:r>
              <a:endParaRPr lang="en-US" sz="2400" b="1" dirty="0"/>
            </a:p>
          </p:txBody>
        </p:sp>
      </p:gr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4644008" y="2602239"/>
            <a:ext cx="4056617" cy="2920372"/>
          </a:xfrm>
          <a:prstGeom prst="rect">
            <a:avLst/>
          </a:prstGeom>
        </p:spPr>
      </p:pic>
    </p:spTree>
    <p:extLst>
      <p:ext uri="{BB962C8B-B14F-4D97-AF65-F5344CB8AC3E}">
        <p14:creationId xmlns:p14="http://schemas.microsoft.com/office/powerpoint/2010/main" val="1587247404"/>
      </p:ext>
    </p:extLst>
  </p:cSld>
  <p:clrMapOvr>
    <a:masterClrMapping/>
  </p:clrMapOvr>
  <p:transition advClick="0"/>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5153719"/>
          </a:xfrm>
          <a:prstGeom prst="rect">
            <a:avLst/>
          </a:prstGeom>
        </p:spPr>
        <p:txBody>
          <a:bodyPr wrap="square">
            <a:spAutoFit/>
          </a:bodyPr>
          <a:lstStyle/>
          <a:p>
            <a:pPr marL="457200" indent="-457200">
              <a:buClr>
                <a:srgbClr val="C00000"/>
              </a:buClr>
              <a:buFont typeface="+mj-lt"/>
              <a:buAutoNum type="arabicPeriod" startAt="8"/>
            </a:pPr>
            <a:r>
              <a:rPr lang="en-US" sz="2530" b="1" dirty="0" smtClean="0">
                <a:solidFill>
                  <a:srgbClr val="FF0000"/>
                </a:solidFill>
              </a:rPr>
              <a:t>R</a:t>
            </a:r>
            <a:r>
              <a:rPr lang="en-US" sz="2530" dirty="0"/>
              <a:t>  </a:t>
            </a:r>
            <a:r>
              <a:rPr lang="en-US" sz="2530" dirty="0" smtClean="0"/>
              <a:t>Oscar </a:t>
            </a:r>
            <a:r>
              <a:rPr lang="en-US" sz="2530" dirty="0"/>
              <a:t>books a function room for a party. The cost to hire the room is £40 per hour (</a:t>
            </a:r>
            <a:r>
              <a:rPr lang="en-US" sz="2530" i="1" dirty="0"/>
              <a:t>h</a:t>
            </a:r>
            <a:r>
              <a:rPr lang="en-US" sz="2530" dirty="0"/>
              <a:t>) plus £12 per head for each guest </a:t>
            </a:r>
            <a:r>
              <a:rPr lang="en-US" sz="2530" dirty="0" smtClean="0"/>
              <a:t>(</a:t>
            </a:r>
            <a:r>
              <a:rPr lang="en-US" sz="2530" i="1" dirty="0" smtClean="0"/>
              <a:t>g</a:t>
            </a:r>
            <a:r>
              <a:rPr lang="en-US" sz="2530" dirty="0"/>
              <a:t>). </a:t>
            </a:r>
            <a:endParaRPr lang="en-US" sz="2530" dirty="0" smtClean="0"/>
          </a:p>
          <a:p>
            <a:pPr marL="914400" lvl="1" indent="-457200">
              <a:buClr>
                <a:srgbClr val="C00000"/>
              </a:buClr>
              <a:buFont typeface="+mj-lt"/>
              <a:buAutoNum type="alphaLcPeriod"/>
            </a:pPr>
            <a:r>
              <a:rPr lang="en-US" sz="2530" dirty="0" smtClean="0"/>
              <a:t>Write </a:t>
            </a:r>
            <a:r>
              <a:rPr lang="en-US" sz="2530" dirty="0"/>
              <a:t>an expression for the cost of hiring the </a:t>
            </a:r>
            <a:r>
              <a:rPr lang="en-US" sz="2530" dirty="0" smtClean="0"/>
              <a:t>room.</a:t>
            </a:r>
          </a:p>
          <a:p>
            <a:pPr lvl="1">
              <a:buClr>
                <a:srgbClr val="C00000"/>
              </a:buClr>
            </a:pPr>
            <a:r>
              <a:rPr lang="en-US" sz="2530" dirty="0" smtClean="0"/>
              <a:t>Oscar </a:t>
            </a:r>
            <a:r>
              <a:rPr lang="en-US" sz="2530" dirty="0"/>
              <a:t>has a budget of £500. The room is booked from 11.30 am until 3.30 pm. </a:t>
            </a:r>
            <a:endParaRPr lang="en-US" sz="2530" dirty="0" smtClean="0"/>
          </a:p>
          <a:p>
            <a:pPr marL="914400" lvl="1" indent="-457200">
              <a:buClr>
                <a:srgbClr val="C00000"/>
              </a:buClr>
              <a:buFont typeface="+mj-lt"/>
              <a:buAutoNum type="alphaLcPeriod" startAt="2"/>
            </a:pPr>
            <a:r>
              <a:rPr lang="en-US" sz="2530" dirty="0" smtClean="0"/>
              <a:t>What </a:t>
            </a:r>
            <a:r>
              <a:rPr lang="en-US" sz="2530" dirty="0"/>
              <a:t>is the maximum number of guests Oscar can invite without exceeding his budget?</a:t>
            </a:r>
          </a:p>
        </p:txBody>
      </p:sp>
    </p:spTree>
    <p:extLst>
      <p:ext uri="{BB962C8B-B14F-4D97-AF65-F5344CB8AC3E}">
        <p14:creationId xmlns:p14="http://schemas.microsoft.com/office/powerpoint/2010/main" val="2537355682"/>
      </p:ext>
    </p:extLst>
  </p:cSld>
  <p:clrMapOvr>
    <a:masterClrMapping/>
  </p:clrMapOvr>
  <p:transition advClick="0"/>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5104474"/>
          </a:xfrm>
          <a:prstGeom prst="rect">
            <a:avLst/>
          </a:prstGeom>
        </p:spPr>
        <p:txBody>
          <a:bodyPr wrap="square">
            <a:spAutoFit/>
          </a:bodyPr>
          <a:lstStyle/>
          <a:p>
            <a:pPr marL="400050" indent="-400050">
              <a:buClr>
                <a:srgbClr val="C00000"/>
              </a:buClr>
              <a:buFont typeface="+mj-lt"/>
              <a:buAutoNum type="arabicPeriod" startAt="9"/>
            </a:pPr>
            <a:r>
              <a:rPr lang="en-US" sz="2390" dirty="0" smtClean="0"/>
              <a:t>Logan </a:t>
            </a:r>
            <a:r>
              <a:rPr lang="en-US" sz="2390" dirty="0"/>
              <a:t>is on a scavenger hunt. He has found the first item at point A and has been given information about the next item at point B. Point B is on a bearing of 125° from point A at a distance of 1 km. </a:t>
            </a:r>
            <a:endParaRPr lang="en-US" sz="2390" dirty="0" smtClean="0"/>
          </a:p>
          <a:p>
            <a:pPr marL="800100" lvl="1" indent="-342900">
              <a:spcAft>
                <a:spcPts val="900"/>
              </a:spcAft>
              <a:buClr>
                <a:srgbClr val="C00000"/>
              </a:buClr>
              <a:buFont typeface="+mj-lt"/>
              <a:buAutoNum type="alphaLcPeriod"/>
            </a:pPr>
            <a:r>
              <a:rPr lang="en-US" sz="2390" dirty="0" smtClean="0"/>
              <a:t>Draw </a:t>
            </a:r>
            <a:r>
              <a:rPr lang="en-US" sz="2390" dirty="0"/>
              <a:t>a diagram to show points A and B. At point B Logan is given information about point C. It is on a bearing of 171° from point B at a distance of 1.5 km. </a:t>
            </a:r>
            <a:endParaRPr lang="en-US" sz="2390" dirty="0" smtClean="0"/>
          </a:p>
          <a:p>
            <a:pPr marL="800100" lvl="1" indent="-342900">
              <a:spcAft>
                <a:spcPts val="900"/>
              </a:spcAft>
              <a:buClr>
                <a:srgbClr val="C00000"/>
              </a:buClr>
              <a:buFont typeface="+mj-lt"/>
              <a:buAutoNum type="alphaLcPeriod"/>
            </a:pPr>
            <a:r>
              <a:rPr lang="en-US" sz="2390" dirty="0" smtClean="0"/>
              <a:t>Mark </a:t>
            </a:r>
            <a:r>
              <a:rPr lang="en-US" sz="2390" dirty="0"/>
              <a:t>point C on your diagram, </a:t>
            </a:r>
            <a:endParaRPr lang="en-US" sz="2390" dirty="0" smtClean="0"/>
          </a:p>
          <a:p>
            <a:pPr marL="800100" lvl="1" indent="-342900">
              <a:spcAft>
                <a:spcPts val="900"/>
              </a:spcAft>
              <a:buClr>
                <a:srgbClr val="C00000"/>
              </a:buClr>
              <a:buFont typeface="+mj-lt"/>
              <a:buAutoNum type="alphaLcPeriod"/>
            </a:pPr>
            <a:r>
              <a:rPr lang="en-US" sz="2390" dirty="0" smtClean="0"/>
              <a:t>How </a:t>
            </a:r>
            <a:r>
              <a:rPr lang="en-US" sz="2390" dirty="0"/>
              <a:t>far is point C from point A?</a:t>
            </a:r>
          </a:p>
        </p:txBody>
      </p:sp>
    </p:spTree>
    <p:extLst>
      <p:ext uri="{BB962C8B-B14F-4D97-AF65-F5344CB8AC3E}">
        <p14:creationId xmlns:p14="http://schemas.microsoft.com/office/powerpoint/2010/main" val="3618513214"/>
      </p:ext>
    </p:extLst>
  </p:cSld>
  <p:clrMapOvr>
    <a:masterClrMapping/>
  </p:clrMapOvr>
  <p:transition advClick="0"/>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15.8 </a:t>
            </a:r>
            <a:r>
              <a:rPr lang="en-GB" sz="4000" dirty="0"/>
              <a:t>– </a:t>
            </a:r>
            <a:r>
              <a:rPr lang="en-GB" sz="4000" dirty="0" smtClean="0"/>
              <a:t>Bearings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130</a:t>
            </a:r>
            <a:endParaRPr lang="en-GB" sz="1400" b="1" dirty="0">
              <a:latin typeface="Calibri" panose="020F0502020204030204" pitchFamily="34" charset="0"/>
            </a:endParaRPr>
          </a:p>
        </p:txBody>
      </p:sp>
      <p:sp>
        <p:nvSpPr>
          <p:cNvPr id="4" name="Rectangle 3"/>
          <p:cNvSpPr/>
          <p:nvPr/>
        </p:nvSpPr>
        <p:spPr>
          <a:xfrm>
            <a:off x="251520" y="1257317"/>
            <a:ext cx="5256584" cy="5189113"/>
          </a:xfrm>
          <a:prstGeom prst="rect">
            <a:avLst/>
          </a:prstGeom>
        </p:spPr>
        <p:txBody>
          <a:bodyPr wrap="square">
            <a:spAutoFit/>
          </a:bodyPr>
          <a:lstStyle/>
          <a:p>
            <a:pPr marL="628650" indent="-628650">
              <a:buClr>
                <a:srgbClr val="C00000"/>
              </a:buClr>
              <a:buFont typeface="+mj-lt"/>
              <a:buAutoNum type="arabicPeriod" startAt="10"/>
            </a:pPr>
            <a:r>
              <a:rPr lang="en-US" sz="2760" dirty="0"/>
              <a:t>Carly is planning where she can put a pond in her garden. She wants it no further than 16 feet from the house and it needs to be in the shade of a tree, which offers shade 4 feet around it. </a:t>
            </a:r>
            <a:r>
              <a:rPr lang="en-US" sz="2760" dirty="0" smtClean="0"/>
              <a:t/>
            </a:r>
            <a:br>
              <a:rPr lang="en-US" sz="2760" dirty="0" smtClean="0"/>
            </a:br>
            <a:r>
              <a:rPr lang="en-US" sz="2760" dirty="0" smtClean="0"/>
              <a:t>The </a:t>
            </a:r>
            <a:r>
              <a:rPr lang="en-US" sz="2760" dirty="0"/>
              <a:t>tree is 18 feet from the house. </a:t>
            </a:r>
            <a:r>
              <a:rPr lang="en-US" sz="2760" dirty="0" smtClean="0"/>
              <a:t/>
            </a:r>
            <a:br>
              <a:rPr lang="en-US" sz="2760" dirty="0" smtClean="0"/>
            </a:br>
            <a:r>
              <a:rPr lang="en-US" sz="2760" dirty="0" smtClean="0"/>
              <a:t>Draw </a:t>
            </a:r>
            <a:r>
              <a:rPr lang="en-US" sz="2760" dirty="0"/>
              <a:t>a sketch map to show a possible area for the pond.</a:t>
            </a:r>
          </a:p>
        </p:txBody>
      </p:sp>
    </p:spTree>
    <p:extLst>
      <p:ext uri="{BB962C8B-B14F-4D97-AF65-F5344CB8AC3E}">
        <p14:creationId xmlns:p14="http://schemas.microsoft.com/office/powerpoint/2010/main" val="3733446960"/>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105</a:t>
            </a:r>
            <a:endParaRPr lang="en-GB" sz="1400" b="1" dirty="0">
              <a:latin typeface="Calibri" panose="020F0502020204030204" pitchFamily="34" charset="0"/>
            </a:endParaRPr>
          </a:p>
        </p:txBody>
      </p:sp>
      <p:sp>
        <p:nvSpPr>
          <p:cNvPr id="3" name="Rectangle 2"/>
          <p:cNvSpPr/>
          <p:nvPr/>
        </p:nvSpPr>
        <p:spPr>
          <a:xfrm>
            <a:off x="251520" y="1196752"/>
            <a:ext cx="5256584" cy="5170646"/>
          </a:xfrm>
          <a:prstGeom prst="rect">
            <a:avLst/>
          </a:prstGeom>
        </p:spPr>
        <p:txBody>
          <a:bodyPr wrap="square">
            <a:spAutoFit/>
          </a:bodyPr>
          <a:lstStyle/>
          <a:p>
            <a:pPr marL="457200" indent="-457200">
              <a:buClr>
                <a:srgbClr val="C00000"/>
              </a:buClr>
              <a:buFont typeface="+mj-lt"/>
              <a:buAutoNum type="arabicPeriod" startAt="5"/>
              <a:tabLst>
                <a:tab pos="804863" algn="l"/>
              </a:tabLst>
            </a:pPr>
            <a:r>
              <a:rPr lang="en-US" sz="2200" dirty="0">
                <a:latin typeface="Arial" panose="020B0604020202020204" pitchFamily="34" charset="0"/>
                <a:cs typeface="Arial" panose="020B0604020202020204" pitchFamily="34" charset="0"/>
              </a:rPr>
              <a:t>A necklace 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made </a:t>
            </a:r>
            <a:r>
              <a:rPr lang="en-US" sz="2200" dirty="0">
                <a:latin typeface="Arial" panose="020B0604020202020204" pitchFamily="34" charset="0"/>
                <a:cs typeface="Arial" panose="020B0604020202020204" pitchFamily="34" charset="0"/>
              </a:rPr>
              <a:t>using two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beads.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There </a:t>
            </a:r>
            <a:r>
              <a:rPr lang="en-US" sz="2200" dirty="0">
                <a:latin typeface="Arial" panose="020B0604020202020204" pitchFamily="34" charset="0"/>
                <a:cs typeface="Arial" panose="020B0604020202020204" pitchFamily="34" charset="0"/>
              </a:rPr>
              <a:t>is a choice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of </a:t>
            </a:r>
            <a:r>
              <a:rPr lang="en-US" sz="2200" dirty="0">
                <a:latin typeface="Arial" panose="020B0604020202020204" pitchFamily="34" charset="0"/>
                <a:cs typeface="Arial" panose="020B0604020202020204" pitchFamily="34" charset="0"/>
              </a:rPr>
              <a:t>gold, silver and emerald beads,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Draw </a:t>
            </a:r>
            <a:r>
              <a:rPr lang="en-US" sz="2200" dirty="0">
                <a:latin typeface="Arial" panose="020B0604020202020204" pitchFamily="34" charset="0"/>
                <a:cs typeface="Arial" panose="020B0604020202020204" pitchFamily="34" charset="0"/>
              </a:rPr>
              <a:t>a sample space diagram showing </a:t>
            </a:r>
            <a:r>
              <a:rPr lang="en-US" sz="2200" dirty="0" smtClean="0">
                <a:latin typeface="Arial" panose="020B0604020202020204" pitchFamily="34" charset="0"/>
                <a:cs typeface="Arial" panose="020B0604020202020204" pitchFamily="34" charset="0"/>
              </a:rPr>
              <a:t>all </a:t>
            </a:r>
            <a:r>
              <a:rPr lang="en-US" sz="2200" dirty="0">
                <a:latin typeface="Arial" panose="020B0604020202020204" pitchFamily="34" charset="0"/>
                <a:cs typeface="Arial" panose="020B0604020202020204" pitchFamily="34" charset="0"/>
              </a:rPr>
              <a:t>the </a:t>
            </a:r>
            <a:r>
              <a:rPr lang="en-US" sz="2200" dirty="0" smtClean="0">
                <a:latin typeface="Arial" panose="020B0604020202020204" pitchFamily="34" charset="0"/>
                <a:cs typeface="Arial" panose="020B0604020202020204" pitchFamily="34" charset="0"/>
              </a:rPr>
              <a:t>options.</a:t>
            </a: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possible combinations are </a:t>
            </a:r>
            <a:r>
              <a:rPr lang="en-US" sz="2200" dirty="0" smtClean="0">
                <a:latin typeface="Arial" panose="020B0604020202020204" pitchFamily="34" charset="0"/>
                <a:cs typeface="Arial" panose="020B0604020202020204" pitchFamily="34" charset="0"/>
              </a:rPr>
              <a:t>there?</a:t>
            </a: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necklace is picked at random. Write the probability that it </a:t>
            </a:r>
            <a:r>
              <a:rPr lang="en-US" sz="2200" dirty="0" smtClean="0">
                <a:latin typeface="Arial" panose="020B0604020202020204" pitchFamily="34" charset="0"/>
                <a:cs typeface="Arial" panose="020B0604020202020204" pitchFamily="34" charset="0"/>
              </a:rPr>
              <a:t>has</a:t>
            </a:r>
          </a:p>
          <a:p>
            <a:pPr marL="1428750" lvl="2" indent="-514350">
              <a:buClr>
                <a:srgbClr val="C00000"/>
              </a:buClr>
              <a:buFont typeface="+mj-lt"/>
              <a:buAutoNum type="romanLcPeriod"/>
              <a:tabLst>
                <a:tab pos="804863" algn="l"/>
              </a:tabLst>
            </a:pPr>
            <a:r>
              <a:rPr lang="en-US" sz="2200" dirty="0" smtClean="0">
                <a:latin typeface="Arial" panose="020B0604020202020204" pitchFamily="34" charset="0"/>
                <a:cs typeface="Arial" panose="020B0604020202020204" pitchFamily="34" charset="0"/>
              </a:rPr>
              <a:t>only </a:t>
            </a:r>
            <a:r>
              <a:rPr lang="en-US" sz="2200" dirty="0">
                <a:latin typeface="Arial" panose="020B0604020202020204" pitchFamily="34" charset="0"/>
                <a:cs typeface="Arial" panose="020B0604020202020204" pitchFamily="34" charset="0"/>
              </a:rPr>
              <a:t>gold </a:t>
            </a:r>
            <a:r>
              <a:rPr lang="en-US" sz="2200" dirty="0" smtClean="0">
                <a:latin typeface="Arial" panose="020B0604020202020204" pitchFamily="34" charset="0"/>
                <a:cs typeface="Arial" panose="020B0604020202020204" pitchFamily="34" charset="0"/>
              </a:rPr>
              <a:t>beads</a:t>
            </a:r>
          </a:p>
          <a:p>
            <a:pPr marL="1428750" lvl="2" indent="-514350">
              <a:buClr>
                <a:srgbClr val="C00000"/>
              </a:buClr>
              <a:buFont typeface="+mj-lt"/>
              <a:buAutoNum type="romanLcPeriod"/>
              <a:tabLst>
                <a:tab pos="804863" algn="l"/>
              </a:tabLst>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silver bead and an emerald </a:t>
            </a:r>
            <a:r>
              <a:rPr lang="en-US" sz="2200" dirty="0" smtClean="0">
                <a:latin typeface="Arial" panose="020B0604020202020204" pitchFamily="34" charset="0"/>
                <a:cs typeface="Arial" panose="020B0604020202020204" pitchFamily="34" charset="0"/>
              </a:rPr>
              <a:t>bead</a:t>
            </a:r>
          </a:p>
          <a:p>
            <a:pPr marL="1428750" lvl="2" indent="-514350">
              <a:buClr>
                <a:srgbClr val="C00000"/>
              </a:buClr>
              <a:buFont typeface="+mj-lt"/>
              <a:buAutoNum type="romanLcPeriod"/>
              <a:tabLst>
                <a:tab pos="804863" algn="l"/>
              </a:tabLst>
            </a:pPr>
            <a:r>
              <a:rPr lang="en-US" sz="2200" dirty="0" smtClean="0">
                <a:latin typeface="Arial" panose="020B0604020202020204" pitchFamily="34" charset="0"/>
                <a:cs typeface="Arial" panose="020B0604020202020204" pitchFamily="34" charset="0"/>
              </a:rPr>
              <a:t>at </a:t>
            </a:r>
            <a:r>
              <a:rPr lang="en-US" sz="2200" dirty="0">
                <a:latin typeface="Arial" panose="020B0604020202020204" pitchFamily="34" charset="0"/>
                <a:cs typeface="Arial" panose="020B0604020202020204" pitchFamily="34" charset="0"/>
              </a:rPr>
              <a:t>least one emerald bead.</a:t>
            </a:r>
            <a:endParaRPr lang="en-US" sz="2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2867789" y="1220768"/>
            <a:ext cx="2640315" cy="1128112"/>
          </a:xfrm>
          <a:prstGeom prst="rect">
            <a:avLst/>
          </a:prstGeom>
        </p:spPr>
      </p:pic>
    </p:spTree>
    <p:extLst>
      <p:ext uri="{BB962C8B-B14F-4D97-AF65-F5344CB8AC3E}">
        <p14:creationId xmlns:p14="http://schemas.microsoft.com/office/powerpoint/2010/main" val="1123878815"/>
      </p:ext>
    </p:extLst>
  </p:cSld>
  <p:clrMapOvr>
    <a:masterClrMapping/>
  </p:clrMapOvr>
  <p:transition advClick="0"/>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sp>
        <p:nvSpPr>
          <p:cNvPr id="4" name="Rectangle 3"/>
          <p:cNvSpPr/>
          <p:nvPr/>
        </p:nvSpPr>
        <p:spPr>
          <a:xfrm>
            <a:off x="251520" y="1257317"/>
            <a:ext cx="5256584" cy="941796"/>
          </a:xfrm>
          <a:prstGeom prst="rect">
            <a:avLst/>
          </a:prstGeom>
        </p:spPr>
        <p:txBody>
          <a:bodyPr wrap="square">
            <a:spAutoFit/>
          </a:bodyPr>
          <a:lstStyle/>
          <a:p>
            <a:pPr marL="514350" indent="-514350">
              <a:buClr>
                <a:srgbClr val="C00000"/>
              </a:buClr>
              <a:buFont typeface="+mj-lt"/>
              <a:buAutoNum type="arabicPeriod"/>
            </a:pPr>
            <a:r>
              <a:rPr lang="en-US" sz="2760" dirty="0"/>
              <a:t>Write an expression for the area of each rectangle.</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85713" y="4379168"/>
            <a:ext cx="1942089" cy="2047876"/>
          </a:xfrm>
          <a:prstGeom prst="rect">
            <a:avLst/>
          </a:prstGeom>
        </p:spPr>
      </p:pic>
      <p:pic>
        <p:nvPicPr>
          <p:cNvPr id="6" name="Picture 5"/>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755576" y="2273403"/>
            <a:ext cx="4667825" cy="2019693"/>
          </a:xfrm>
          <a:prstGeom prst="rect">
            <a:avLst/>
          </a:prstGeom>
        </p:spPr>
      </p:pic>
      <p:pic>
        <p:nvPicPr>
          <p:cNvPr id="7" name="Picture 6"/>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a:stretch/>
        </p:blipFill>
        <p:spPr>
          <a:xfrm>
            <a:off x="2879811" y="4379168"/>
            <a:ext cx="2543589" cy="2047876"/>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3" y="1268760"/>
            <a:ext cx="668217" cy="678995"/>
          </a:xfrm>
          <a:prstGeom prst="rect">
            <a:avLst/>
          </a:prstGeom>
        </p:spPr>
      </p:pic>
    </p:spTree>
    <p:extLst>
      <p:ext uri="{BB962C8B-B14F-4D97-AF65-F5344CB8AC3E}">
        <p14:creationId xmlns:p14="http://schemas.microsoft.com/office/powerpoint/2010/main" val="3712823882"/>
      </p:ext>
    </p:extLst>
  </p:cSld>
  <p:clrMapOvr>
    <a:masterClrMapping/>
  </p:clrMapOvr>
  <p:transition advClick="0"/>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sp>
        <p:nvSpPr>
          <p:cNvPr id="4" name="Rectangle 3"/>
          <p:cNvSpPr/>
          <p:nvPr/>
        </p:nvSpPr>
        <p:spPr>
          <a:xfrm>
            <a:off x="251520" y="1257317"/>
            <a:ext cx="5256584" cy="1938992"/>
          </a:xfrm>
          <a:prstGeom prst="rect">
            <a:avLst/>
          </a:prstGeom>
        </p:spPr>
        <p:txBody>
          <a:bodyPr wrap="square">
            <a:spAutoFit/>
          </a:bodyPr>
          <a:lstStyle/>
          <a:p>
            <a:pPr marL="514350" indent="-514350">
              <a:buClr>
                <a:srgbClr val="C00000"/>
              </a:buClr>
              <a:buFont typeface="+mj-lt"/>
              <a:buAutoNum type="arabicPeriod" startAt="2"/>
            </a:pPr>
            <a:r>
              <a:rPr lang="en-US" sz="2400" b="1" dirty="0">
                <a:solidFill>
                  <a:srgbClr val="FF0000"/>
                </a:solidFill>
              </a:rPr>
              <a:t>R</a:t>
            </a:r>
            <a:r>
              <a:rPr lang="en-US" sz="2400" dirty="0"/>
              <a:t> </a:t>
            </a:r>
            <a:r>
              <a:rPr lang="en-US" sz="2400" dirty="0" err="1">
                <a:solidFill>
                  <a:srgbClr val="C00000"/>
                </a:solidFill>
              </a:rPr>
              <a:t>i</a:t>
            </a:r>
            <a:r>
              <a:rPr lang="en-US" sz="2400" dirty="0"/>
              <a:t> Write an expression for the area of each small rectangle.</a:t>
            </a:r>
          </a:p>
          <a:p>
            <a:pPr marL="857250" lvl="1" indent="-400050">
              <a:buClr>
                <a:srgbClr val="C00000"/>
              </a:buClr>
              <a:buFont typeface="+mj-lt"/>
              <a:buAutoNum type="romanLcPeriod" startAt="2"/>
            </a:pPr>
            <a:r>
              <a:rPr lang="en-US" sz="2400" dirty="0" smtClean="0"/>
              <a:t>Write </a:t>
            </a:r>
            <a:r>
              <a:rPr lang="en-US" sz="2400" dirty="0"/>
              <a:t>an expression for the area of the large </a:t>
            </a:r>
            <a:r>
              <a:rPr lang="en-US" sz="2400" dirty="0" smtClean="0"/>
              <a:t>rectangle.</a:t>
            </a:r>
            <a:br>
              <a:rPr lang="en-US" sz="2400" dirty="0" smtClean="0"/>
            </a:br>
            <a:r>
              <a:rPr lang="en-US" sz="2400" dirty="0" smtClean="0"/>
              <a:t>Collect </a:t>
            </a:r>
            <a:r>
              <a:rPr lang="en-US" sz="2400" dirty="0"/>
              <a:t>like terms and simplify.</a:t>
            </a: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899592" y="3231120"/>
            <a:ext cx="4158283" cy="3366232"/>
          </a:xfrm>
          <a:prstGeom prst="rect">
            <a:avLst/>
          </a:prstGeom>
        </p:spPr>
      </p:pic>
    </p:spTree>
    <p:extLst>
      <p:ext uri="{BB962C8B-B14F-4D97-AF65-F5344CB8AC3E}">
        <p14:creationId xmlns:p14="http://schemas.microsoft.com/office/powerpoint/2010/main" val="2365038472"/>
      </p:ext>
    </p:extLst>
  </p:cSld>
  <p:clrMapOvr>
    <a:masterClrMapping/>
  </p:clrMapOvr>
  <p:transition advClick="0"/>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sp>
        <p:nvSpPr>
          <p:cNvPr id="4" name="Rectangle 3"/>
          <p:cNvSpPr/>
          <p:nvPr/>
        </p:nvSpPr>
        <p:spPr>
          <a:xfrm>
            <a:off x="251520" y="1257317"/>
            <a:ext cx="5256584" cy="4339650"/>
          </a:xfrm>
          <a:prstGeom prst="rect">
            <a:avLst/>
          </a:prstGeom>
        </p:spPr>
        <p:txBody>
          <a:bodyPr wrap="square">
            <a:spAutoFit/>
          </a:bodyPr>
          <a:lstStyle/>
          <a:p>
            <a:pPr marL="400050" indent="-400050">
              <a:buClr>
                <a:srgbClr val="C00000"/>
              </a:buClr>
              <a:buFont typeface="+mj-lt"/>
              <a:buAutoNum type="arabicPeriod" startAt="3"/>
              <a:tabLst>
                <a:tab pos="2971800" algn="l"/>
              </a:tabLst>
            </a:pPr>
            <a:r>
              <a:rPr lang="en-US" sz="2300" dirty="0" smtClean="0"/>
              <a:t>Expand </a:t>
            </a:r>
            <a:r>
              <a:rPr lang="en-US" sz="2300" dirty="0"/>
              <a:t>and </a:t>
            </a:r>
            <a:r>
              <a:rPr lang="en-US" sz="2300" dirty="0" smtClean="0"/>
              <a:t>simplify:</a:t>
            </a:r>
          </a:p>
          <a:p>
            <a:pPr marL="971550" lvl="1" indent="-514350">
              <a:buClr>
                <a:srgbClr val="C00000"/>
              </a:buClr>
              <a:buFont typeface="+mj-lt"/>
              <a:buAutoNum type="alphaLcPeriod"/>
              <a:tabLst>
                <a:tab pos="2971800" algn="l"/>
              </a:tabLst>
            </a:pPr>
            <a:r>
              <a:rPr lang="en-US" sz="2300" dirty="0" smtClean="0"/>
              <a:t>(</a:t>
            </a:r>
            <a:r>
              <a:rPr lang="en-US" sz="2300" dirty="0"/>
              <a:t>x + l)(x + 3) </a:t>
            </a:r>
            <a:r>
              <a:rPr lang="en-US" sz="2300" dirty="0" smtClean="0"/>
              <a:t>	</a:t>
            </a:r>
          </a:p>
          <a:p>
            <a:pPr marL="971550" lvl="1" indent="-514350">
              <a:buClr>
                <a:srgbClr val="C00000"/>
              </a:buClr>
              <a:buFont typeface="+mj-lt"/>
              <a:buAutoNum type="alphaLcPeriod"/>
              <a:tabLst>
                <a:tab pos="2971800" algn="l"/>
              </a:tabLst>
            </a:pPr>
            <a:r>
              <a:rPr lang="en-US" sz="2300" dirty="0" smtClean="0">
                <a:solidFill>
                  <a:srgbClr val="C00000"/>
                </a:solidFill>
              </a:rPr>
              <a:t>b.</a:t>
            </a:r>
            <a:r>
              <a:rPr lang="en-US" sz="2300" dirty="0" smtClean="0"/>
              <a:t> (h </a:t>
            </a:r>
            <a:r>
              <a:rPr lang="en-US" sz="2300" dirty="0"/>
              <a:t>+ Z){h + 4) </a:t>
            </a:r>
            <a:endParaRPr lang="en-US" sz="2300" dirty="0" smtClean="0"/>
          </a:p>
          <a:p>
            <a:pPr marL="971550" lvl="1" indent="-514350">
              <a:buClr>
                <a:srgbClr val="C00000"/>
              </a:buClr>
              <a:buFont typeface="+mj-lt"/>
              <a:buAutoNum type="alphaLcPeriod" startAt="3"/>
              <a:tabLst>
                <a:tab pos="2971800" algn="l"/>
              </a:tabLst>
            </a:pPr>
            <a:r>
              <a:rPr lang="en-US" sz="2300" dirty="0" smtClean="0"/>
              <a:t>(d </a:t>
            </a:r>
            <a:r>
              <a:rPr lang="en-US" sz="2300" dirty="0"/>
              <a:t>+ 5</a:t>
            </a:r>
            <a:r>
              <a:rPr lang="en-US" sz="2300" dirty="0" smtClean="0"/>
              <a:t>)(d </a:t>
            </a:r>
            <a:r>
              <a:rPr lang="en-US" sz="2300" dirty="0"/>
              <a:t>+ 6) </a:t>
            </a:r>
            <a:r>
              <a:rPr lang="en-US" sz="2300" dirty="0" smtClean="0"/>
              <a:t>	</a:t>
            </a:r>
            <a:r>
              <a:rPr lang="en-US" sz="2300" dirty="0" smtClean="0">
                <a:solidFill>
                  <a:srgbClr val="C00000"/>
                </a:solidFill>
              </a:rPr>
              <a:t>d.</a:t>
            </a:r>
            <a:r>
              <a:rPr lang="en-US" sz="2300" dirty="0" smtClean="0"/>
              <a:t> </a:t>
            </a:r>
            <a:r>
              <a:rPr lang="en-US" sz="2300" dirty="0"/>
              <a:t>(p + 7</a:t>
            </a:r>
            <a:r>
              <a:rPr lang="en-US" sz="2300" dirty="0" smtClean="0"/>
              <a:t>)(p </a:t>
            </a:r>
            <a:r>
              <a:rPr lang="en-US" sz="2300" dirty="0"/>
              <a:t>+ </a:t>
            </a:r>
            <a:r>
              <a:rPr lang="en-US" sz="2300" dirty="0" smtClean="0"/>
              <a:t>4)</a:t>
            </a:r>
          </a:p>
          <a:p>
            <a:pPr marL="971550" lvl="1" indent="-514350">
              <a:buClr>
                <a:srgbClr val="C00000"/>
              </a:buClr>
              <a:buFont typeface="+mj-lt"/>
              <a:buAutoNum type="alphaLcPeriod" startAt="5"/>
              <a:tabLst>
                <a:tab pos="2971800" algn="l"/>
              </a:tabLst>
            </a:pPr>
            <a:r>
              <a:rPr lang="en-US" sz="2300" dirty="0" smtClean="0"/>
              <a:t>(</a:t>
            </a:r>
            <a:r>
              <a:rPr lang="en-US" sz="2300" dirty="0"/>
              <a:t>z+10)(z + 6</a:t>
            </a:r>
            <a:r>
              <a:rPr lang="en-US" sz="2300" dirty="0" smtClean="0"/>
              <a:t>)	</a:t>
            </a:r>
            <a:r>
              <a:rPr lang="en-US" sz="2300" dirty="0" smtClean="0">
                <a:solidFill>
                  <a:srgbClr val="C00000"/>
                </a:solidFill>
              </a:rPr>
              <a:t>f.</a:t>
            </a:r>
            <a:r>
              <a:rPr lang="en-US" sz="2300" dirty="0" smtClean="0"/>
              <a:t>  (y </a:t>
            </a:r>
            <a:r>
              <a:rPr lang="en-US" sz="2300" dirty="0"/>
              <a:t>+ 4)(y + </a:t>
            </a:r>
            <a:r>
              <a:rPr lang="en-US" sz="2300" dirty="0" smtClean="0"/>
              <a:t>n)</a:t>
            </a:r>
          </a:p>
          <a:p>
            <a:pPr marL="400050" indent="-400050">
              <a:buClr>
                <a:srgbClr val="C00000"/>
              </a:buClr>
              <a:buFont typeface="+mj-lt"/>
              <a:buAutoNum type="arabicPeriod" startAt="3"/>
              <a:tabLst>
                <a:tab pos="2971800" algn="l"/>
              </a:tabLst>
            </a:pPr>
            <a:r>
              <a:rPr lang="en-US" sz="2300" dirty="0"/>
              <a:t>Expand and </a:t>
            </a:r>
            <a:r>
              <a:rPr lang="en-US" sz="2300" dirty="0" smtClean="0"/>
              <a:t>simplify:</a:t>
            </a:r>
          </a:p>
          <a:p>
            <a:pPr marL="971550" lvl="1" indent="-514350">
              <a:buClr>
                <a:srgbClr val="C00000"/>
              </a:buClr>
              <a:buFont typeface="+mj-lt"/>
              <a:buAutoNum type="alphaLcPeriod"/>
              <a:tabLst>
                <a:tab pos="2971800" algn="l"/>
              </a:tabLst>
            </a:pPr>
            <a:r>
              <a:rPr lang="en-US" sz="2300" dirty="0" smtClean="0"/>
              <a:t>(</a:t>
            </a:r>
            <a:r>
              <a:rPr lang="en-US" sz="2300" dirty="0"/>
              <a:t>x + 3)(x - 1) </a:t>
            </a:r>
            <a:r>
              <a:rPr lang="en-US" sz="2300" dirty="0" smtClean="0"/>
              <a:t>	</a:t>
            </a:r>
          </a:p>
          <a:p>
            <a:pPr marL="971550" lvl="1" indent="-514350">
              <a:buClr>
                <a:srgbClr val="C00000"/>
              </a:buClr>
              <a:buFont typeface="+mj-lt"/>
              <a:buAutoNum type="alphaLcPeriod"/>
              <a:tabLst>
                <a:tab pos="2971800" algn="l"/>
              </a:tabLst>
            </a:pPr>
            <a:r>
              <a:rPr lang="en-US" sz="2300" dirty="0" smtClean="0"/>
              <a:t>(n - 2)(n </a:t>
            </a:r>
            <a:r>
              <a:rPr lang="en-US" sz="2300" dirty="0"/>
              <a:t>+ 3) </a:t>
            </a:r>
            <a:endParaRPr lang="en-US" sz="2300" dirty="0" smtClean="0"/>
          </a:p>
          <a:p>
            <a:pPr marL="971550" lvl="1" indent="-514350">
              <a:buClr>
                <a:srgbClr val="C00000"/>
              </a:buClr>
              <a:buFont typeface="+mj-lt"/>
              <a:buAutoNum type="alphaLcPeriod"/>
              <a:tabLst>
                <a:tab pos="2971800" algn="l"/>
              </a:tabLst>
            </a:pPr>
            <a:r>
              <a:rPr lang="en-US" sz="2300" dirty="0" smtClean="0"/>
              <a:t>(k - 6)(k </a:t>
            </a:r>
            <a:r>
              <a:rPr lang="en-US" sz="2300" dirty="0"/>
              <a:t>+ 2) </a:t>
            </a:r>
            <a:endParaRPr lang="en-US" sz="2300" dirty="0" smtClean="0"/>
          </a:p>
          <a:p>
            <a:pPr marL="971550" lvl="1" indent="-514350">
              <a:buClr>
                <a:srgbClr val="C00000"/>
              </a:buClr>
              <a:buFont typeface="+mj-lt"/>
              <a:buAutoNum type="alphaLcPeriod"/>
              <a:tabLst>
                <a:tab pos="2971800" algn="l"/>
              </a:tabLst>
            </a:pPr>
            <a:r>
              <a:rPr lang="en-US" sz="2300" dirty="0" smtClean="0"/>
              <a:t>(a + </a:t>
            </a:r>
            <a:r>
              <a:rPr lang="en-US" sz="2300" dirty="0"/>
              <a:t>3</a:t>
            </a:r>
            <a:r>
              <a:rPr lang="en-US" sz="2300" dirty="0" smtClean="0"/>
              <a:t>)(a - 7)</a:t>
            </a:r>
          </a:p>
          <a:p>
            <a:pPr marL="971550" lvl="1" indent="-514350">
              <a:buClr>
                <a:srgbClr val="C00000"/>
              </a:buClr>
              <a:buFont typeface="+mj-lt"/>
              <a:buAutoNum type="alphaLcPeriod"/>
              <a:tabLst>
                <a:tab pos="2971800" algn="l"/>
              </a:tabLst>
            </a:pPr>
            <a:r>
              <a:rPr lang="en-US" sz="2300" dirty="0" smtClean="0"/>
              <a:t>(y - 1)(y </a:t>
            </a:r>
            <a:r>
              <a:rPr lang="en-US" sz="2300" dirty="0"/>
              <a:t>- 5) </a:t>
            </a:r>
            <a:endParaRPr lang="en-US" sz="2300" dirty="0" smtClean="0"/>
          </a:p>
          <a:p>
            <a:pPr marL="971550" lvl="1" indent="-514350">
              <a:buClr>
                <a:srgbClr val="C00000"/>
              </a:buClr>
              <a:buFont typeface="+mj-lt"/>
              <a:buAutoNum type="alphaLcPeriod"/>
              <a:tabLst>
                <a:tab pos="2971800" algn="l"/>
              </a:tabLst>
            </a:pPr>
            <a:r>
              <a:rPr lang="en-US" sz="2300" dirty="0" smtClean="0"/>
              <a:t>(</a:t>
            </a:r>
            <a:r>
              <a:rPr lang="en-US" sz="2300" dirty="0"/>
              <a:t>z - 2</a:t>
            </a:r>
            <a:r>
              <a:rPr lang="en-US" sz="2300" dirty="0" smtClean="0"/>
              <a:t>)(</a:t>
            </a:r>
            <a:r>
              <a:rPr lang="en-US" sz="2300" dirty="0"/>
              <a:t>z - 6)</a:t>
            </a:r>
          </a:p>
        </p:txBody>
      </p:sp>
      <p:sp>
        <p:nvSpPr>
          <p:cNvPr id="6" name="Rectangle 5"/>
          <p:cNvSpPr/>
          <p:nvPr/>
        </p:nvSpPr>
        <p:spPr>
          <a:xfrm flipH="1">
            <a:off x="251520" y="5661248"/>
            <a:ext cx="5204539" cy="83835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ts val="2400"/>
              </a:lnSpc>
              <a:tabLst>
                <a:tab pos="1600200" algn="l"/>
                <a:tab pos="3314700" algn="l"/>
              </a:tabLst>
            </a:pPr>
            <a:r>
              <a:rPr lang="en-US" sz="2400" b="1" dirty="0" smtClean="0">
                <a:solidFill>
                  <a:srgbClr val="C00000"/>
                </a:solidFill>
                <a:latin typeface="Arial" panose="020B0604020202020204" pitchFamily="34" charset="0"/>
                <a:cs typeface="Arial" panose="020B0604020202020204" pitchFamily="34" charset="0"/>
              </a:rPr>
              <a:t>Q4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pt-BR" sz="2400" dirty="0" smtClean="0">
                <a:solidFill>
                  <a:schemeClr val="tx1"/>
                </a:solidFill>
                <a:latin typeface="Arial" panose="020B0604020202020204" pitchFamily="34" charset="0"/>
                <a:cs typeface="Arial" panose="020B0604020202020204" pitchFamily="34" charset="0"/>
              </a:rPr>
              <a:t>3 x -1= </a:t>
            </a:r>
            <a:r>
              <a:rPr lang="pt-BR" sz="3600" dirty="0">
                <a:solidFill>
                  <a:schemeClr val="tx1"/>
                </a:solidFill>
                <a:latin typeface="Arial" panose="020B0604020202020204" pitchFamily="34" charset="0"/>
                <a:cs typeface="Arial" panose="020B0604020202020204" pitchFamily="34" charset="0"/>
              </a:rPr>
              <a:t>□</a:t>
            </a: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	1 x </a:t>
            </a:r>
            <a:r>
              <a:rPr lang="pt-BR" sz="2400" i="1" dirty="0" smtClean="0">
                <a:solidFill>
                  <a:schemeClr val="tx1"/>
                </a:solidFill>
                <a:latin typeface="Arial" panose="020B0604020202020204" pitchFamily="34" charset="0"/>
                <a:cs typeface="Arial" panose="020B0604020202020204" pitchFamily="34" charset="0"/>
              </a:rPr>
              <a:t>x</a:t>
            </a:r>
            <a:r>
              <a:rPr lang="pt-BR" sz="2400" dirty="0" smtClean="0">
                <a:solidFill>
                  <a:schemeClr val="tx1"/>
                </a:solidFill>
                <a:latin typeface="Arial" panose="020B0604020202020204" pitchFamily="34" charset="0"/>
                <a:cs typeface="Arial" panose="020B0604020202020204" pitchFamily="34" charset="0"/>
              </a:rPr>
              <a:t>= </a:t>
            </a:r>
            <a:r>
              <a:rPr lang="pt-BR" sz="3600" dirty="0">
                <a:solidFill>
                  <a:schemeClr val="tx1"/>
                </a:solidFill>
                <a:latin typeface="Arial" panose="020B0604020202020204" pitchFamily="34" charset="0"/>
                <a:cs typeface="Arial" panose="020B0604020202020204" pitchFamily="34" charset="0"/>
              </a:rPr>
              <a:t>□</a:t>
            </a:r>
            <a:r>
              <a:rPr lang="pt-BR" sz="2400" dirty="0">
                <a:solidFill>
                  <a:schemeClr val="tx1"/>
                </a:solidFill>
                <a:latin typeface="Arial" panose="020B0604020202020204" pitchFamily="34" charset="0"/>
                <a:cs typeface="Arial" panose="020B0604020202020204" pitchFamily="34" charset="0"/>
              </a:rPr>
              <a:t> </a:t>
            </a:r>
            <a:r>
              <a:rPr lang="pt-BR" sz="2400" dirty="0" smtClean="0">
                <a:solidFill>
                  <a:schemeClr val="tx1"/>
                </a:solidFill>
                <a:latin typeface="Arial" panose="020B0604020202020204" pitchFamily="34" charset="0"/>
                <a:cs typeface="Arial" panose="020B0604020202020204" pitchFamily="34" charset="0"/>
              </a:rPr>
              <a:t>	-2 </a:t>
            </a:r>
            <a:r>
              <a:rPr lang="pt-BR" sz="2400" dirty="0">
                <a:solidFill>
                  <a:schemeClr val="tx1"/>
                </a:solidFill>
                <a:latin typeface="Arial" panose="020B0604020202020204" pitchFamily="34" charset="0"/>
                <a:cs typeface="Arial" panose="020B0604020202020204" pitchFamily="34" charset="0"/>
              </a:rPr>
              <a:t>x -6 = </a:t>
            </a:r>
            <a:r>
              <a:rPr lang="pt-BR" sz="36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4796" t="3493" r="6143" b="4357"/>
          <a:stretch/>
        </p:blipFill>
        <p:spPr>
          <a:xfrm>
            <a:off x="4558605" y="1263706"/>
            <a:ext cx="910847" cy="10207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429000"/>
            <a:ext cx="664145" cy="681999"/>
          </a:xfrm>
          <a:prstGeom prst="rect">
            <a:avLst/>
          </a:prstGeom>
        </p:spPr>
      </p:pic>
    </p:spTree>
    <p:extLst>
      <p:ext uri="{BB962C8B-B14F-4D97-AF65-F5344CB8AC3E}">
        <p14:creationId xmlns:p14="http://schemas.microsoft.com/office/powerpoint/2010/main" val="1512768947"/>
      </p:ext>
    </p:extLst>
  </p:cSld>
  <p:clrMapOvr>
    <a:masterClrMapping/>
  </p:clrMapOvr>
  <p:transition advClick="0"/>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sp>
        <p:nvSpPr>
          <p:cNvPr id="4" name="Rectangle 3"/>
          <p:cNvSpPr/>
          <p:nvPr/>
        </p:nvSpPr>
        <p:spPr>
          <a:xfrm>
            <a:off x="251520" y="1257317"/>
            <a:ext cx="5256584" cy="5424562"/>
          </a:xfrm>
          <a:prstGeom prst="rect">
            <a:avLst/>
          </a:prstGeom>
        </p:spPr>
        <p:txBody>
          <a:bodyPr wrap="square">
            <a:spAutoFit/>
          </a:bodyPr>
          <a:lstStyle/>
          <a:p>
            <a:pPr marL="514350" indent="-514350">
              <a:lnSpc>
                <a:spcPts val="3300"/>
              </a:lnSpc>
              <a:buClr>
                <a:srgbClr val="C00000"/>
              </a:buClr>
              <a:buFont typeface="+mj-lt"/>
              <a:buAutoNum type="arabicPeriod" startAt="5"/>
              <a:tabLst>
                <a:tab pos="2971800" algn="l"/>
              </a:tabLst>
            </a:pPr>
            <a:r>
              <a:rPr lang="en-US" sz="2650" dirty="0"/>
              <a:t>What is the missing term</a:t>
            </a:r>
            <a:r>
              <a:rPr lang="en-US" sz="2650" dirty="0" smtClean="0"/>
              <a:t>?</a:t>
            </a:r>
            <a:br>
              <a:rPr lang="en-US" sz="2650" dirty="0" smtClean="0"/>
            </a:br>
            <a:r>
              <a:rPr lang="en-US" sz="2650" dirty="0" smtClean="0"/>
              <a:t>(</a:t>
            </a:r>
            <a:r>
              <a:rPr lang="en-US" sz="2650" dirty="0"/>
              <a:t>x + 6</a:t>
            </a:r>
            <a:r>
              <a:rPr lang="en-US" sz="2650" dirty="0" smtClean="0"/>
              <a:t>)(</a:t>
            </a:r>
            <a:r>
              <a:rPr lang="en-US" sz="2650" dirty="0"/>
              <a:t>x + </a:t>
            </a:r>
            <a:r>
              <a:rPr lang="en-US" sz="4000" dirty="0"/>
              <a:t>□</a:t>
            </a:r>
            <a:r>
              <a:rPr lang="en-US" sz="2650" dirty="0"/>
              <a:t>) = x</a:t>
            </a:r>
            <a:r>
              <a:rPr lang="en-US" sz="2650" baseline="30000" dirty="0"/>
              <a:t>2</a:t>
            </a:r>
            <a:r>
              <a:rPr lang="en-US" sz="2650" dirty="0"/>
              <a:t> + </a:t>
            </a:r>
            <a:r>
              <a:rPr lang="en-US" sz="2650" dirty="0" smtClean="0"/>
              <a:t>10</a:t>
            </a:r>
            <a:r>
              <a:rPr lang="en-US" sz="2650" i="1" dirty="0" smtClean="0"/>
              <a:t>x</a:t>
            </a:r>
            <a:r>
              <a:rPr lang="en-US" sz="2650" dirty="0" smtClean="0"/>
              <a:t> </a:t>
            </a:r>
            <a:r>
              <a:rPr lang="en-US" sz="2650" dirty="0"/>
              <a:t>+ 24</a:t>
            </a:r>
          </a:p>
          <a:p>
            <a:pPr marL="514350" indent="-514350">
              <a:buClr>
                <a:srgbClr val="C00000"/>
              </a:buClr>
              <a:buFont typeface="+mj-lt"/>
              <a:buAutoNum type="arabicPeriod" startAt="5"/>
              <a:tabLst>
                <a:tab pos="2971800" algn="l"/>
              </a:tabLst>
            </a:pPr>
            <a:r>
              <a:rPr lang="en-US" sz="2650" b="1" dirty="0" smtClean="0">
                <a:solidFill>
                  <a:srgbClr val="FF0000"/>
                </a:solidFill>
              </a:rPr>
              <a:t>R</a:t>
            </a:r>
            <a:r>
              <a:rPr lang="en-US" sz="2650" dirty="0" smtClean="0"/>
              <a:t> </a:t>
            </a:r>
            <a:r>
              <a:rPr lang="en-US" sz="2650" dirty="0"/>
              <a:t>Ryan says that the expansion </a:t>
            </a:r>
            <a:r>
              <a:rPr lang="en-US" sz="2650" dirty="0" smtClean="0"/>
              <a:t>of</a:t>
            </a:r>
            <a:br>
              <a:rPr lang="en-US" sz="2650" dirty="0" smtClean="0"/>
            </a:br>
            <a:r>
              <a:rPr lang="en-US" sz="2650" dirty="0" smtClean="0"/>
              <a:t>(x </a:t>
            </a:r>
            <a:r>
              <a:rPr lang="en-US" sz="2650" dirty="0"/>
              <a:t>+ </a:t>
            </a:r>
            <a:r>
              <a:rPr lang="en-US" sz="2650" dirty="0" smtClean="0"/>
              <a:t>2)(</a:t>
            </a:r>
            <a:r>
              <a:rPr lang="en-US" sz="2650" dirty="0"/>
              <a:t>x - 5) is the same as </a:t>
            </a:r>
            <a:r>
              <a:rPr lang="en-US" sz="2650" dirty="0" smtClean="0"/>
              <a:t/>
            </a:r>
            <a:br>
              <a:rPr lang="en-US" sz="2650" dirty="0" smtClean="0"/>
            </a:br>
            <a:r>
              <a:rPr lang="en-US" sz="2650" dirty="0" smtClean="0"/>
              <a:t>(</a:t>
            </a:r>
            <a:r>
              <a:rPr lang="en-US" sz="2650" dirty="0"/>
              <a:t>x - 5)(x + 2). Is he correct? Give reasons for your answer</a:t>
            </a:r>
            <a:r>
              <a:rPr lang="en-US" sz="2650" dirty="0" smtClean="0"/>
              <a:t>.</a:t>
            </a:r>
          </a:p>
          <a:p>
            <a:pPr marL="514350" indent="-514350">
              <a:buClr>
                <a:srgbClr val="C00000"/>
              </a:buClr>
              <a:buFont typeface="+mj-lt"/>
              <a:buAutoNum type="arabicPeriod" startAt="5"/>
              <a:tabLst>
                <a:tab pos="2971800" algn="l"/>
              </a:tabLst>
            </a:pPr>
            <a:r>
              <a:rPr lang="en-US" sz="2650" b="1" dirty="0">
                <a:solidFill>
                  <a:srgbClr val="FF0000"/>
                </a:solidFill>
              </a:rPr>
              <a:t>R</a:t>
            </a:r>
            <a:r>
              <a:rPr lang="en-US" sz="2650" dirty="0"/>
              <a:t> Tyler expands and simplifies </a:t>
            </a:r>
            <a:r>
              <a:rPr lang="en-US" sz="2650" dirty="0" smtClean="0"/>
              <a:t/>
            </a:r>
            <a:br>
              <a:rPr lang="en-US" sz="2650" dirty="0" smtClean="0"/>
            </a:br>
            <a:r>
              <a:rPr lang="en-US" sz="2650" dirty="0" smtClean="0"/>
              <a:t>(</a:t>
            </a:r>
            <a:r>
              <a:rPr lang="en-US" sz="2650" dirty="0"/>
              <a:t>x - 2)(x - 8). He says that the answer is x</a:t>
            </a:r>
            <a:r>
              <a:rPr lang="en-US" sz="2650" baseline="30000" dirty="0"/>
              <a:t>2</a:t>
            </a:r>
            <a:r>
              <a:rPr lang="en-US" sz="2650" dirty="0"/>
              <a:t> + </a:t>
            </a:r>
            <a:r>
              <a:rPr lang="en-US" sz="2650" dirty="0" smtClean="0"/>
              <a:t>10x </a:t>
            </a:r>
            <a:r>
              <a:rPr lang="en-US" sz="2650" dirty="0"/>
              <a:t>- </a:t>
            </a:r>
            <a:r>
              <a:rPr lang="en-US" sz="2650" dirty="0" smtClean="0"/>
              <a:t>16.</a:t>
            </a:r>
            <a:br>
              <a:rPr lang="en-US" sz="2650" dirty="0" smtClean="0"/>
            </a:br>
            <a:r>
              <a:rPr lang="en-US" sz="2650" dirty="0" smtClean="0"/>
              <a:t>Is </a:t>
            </a:r>
            <a:r>
              <a:rPr lang="en-US" sz="2650" dirty="0"/>
              <a:t>Tyler correct? Give reasons for your answer.</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652421491"/>
      </p:ext>
    </p:extLst>
  </p:cSld>
  <p:clrMapOvr>
    <a:masterClrMapping/>
  </p:clrMapOvr>
  <p:transition advClick="0"/>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6" name="Group 5"/>
          <p:cNvGrpSpPr/>
          <p:nvPr/>
        </p:nvGrpSpPr>
        <p:grpSpPr>
          <a:xfrm>
            <a:off x="305905" y="1268760"/>
            <a:ext cx="5130191" cy="2376264"/>
            <a:chOff x="3483872" y="1089031"/>
            <a:chExt cx="5264592" cy="2376264"/>
          </a:xfrm>
        </p:grpSpPr>
        <p:sp>
          <p:nvSpPr>
            <p:cNvPr id="7" name="Round Diagonal Corner Rectangle 6"/>
            <p:cNvSpPr/>
            <p:nvPr/>
          </p:nvSpPr>
          <p:spPr>
            <a:xfrm>
              <a:off x="3491880" y="1089031"/>
              <a:ext cx="5256584" cy="237626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1692771"/>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600" dirty="0" smtClean="0"/>
                <a:t>Expand </a:t>
              </a:r>
              <a:r>
                <a:rPr lang="en-US" sz="2600" dirty="0"/>
                <a:t>6(x + 3) </a:t>
              </a:r>
              <a:r>
                <a:rPr lang="en-US" sz="2600" dirty="0" smtClean="0"/>
                <a:t>	</a:t>
              </a:r>
              <a:r>
                <a:rPr lang="en-US" sz="2600" b="1" dirty="0" smtClean="0"/>
                <a:t>(</a:t>
              </a:r>
              <a:r>
                <a:rPr lang="en-US" sz="2600" b="1" dirty="0"/>
                <a:t>1 mark)</a:t>
              </a:r>
            </a:p>
            <a:p>
              <a:pPr marL="457200" indent="-457200">
                <a:spcAft>
                  <a:spcPts val="0"/>
                </a:spcAft>
                <a:buClr>
                  <a:srgbClr val="C00000"/>
                </a:buClr>
                <a:buFont typeface="+mj-lt"/>
                <a:buAutoNum type="alphaLcPeriod"/>
                <a:tabLst>
                  <a:tab pos="4972050" algn="r"/>
                </a:tabLst>
              </a:pPr>
              <a:r>
                <a:rPr lang="en-US" sz="2600" dirty="0" smtClean="0"/>
                <a:t>Expand </a:t>
              </a:r>
              <a:r>
                <a:rPr lang="en-US" sz="2600" dirty="0"/>
                <a:t>2y(5y + 3) </a:t>
              </a:r>
              <a:r>
                <a:rPr lang="en-US" sz="2600" dirty="0" smtClean="0"/>
                <a:t>	</a:t>
              </a:r>
              <a:r>
                <a:rPr lang="en-US" sz="2600" b="1" dirty="0" smtClean="0"/>
                <a:t>(</a:t>
              </a:r>
              <a:r>
                <a:rPr lang="en-US" sz="2600" b="1" dirty="0"/>
                <a:t>2 marks)</a:t>
              </a:r>
            </a:p>
            <a:p>
              <a:pPr marL="457200" indent="-457200">
                <a:spcAft>
                  <a:spcPts val="0"/>
                </a:spcAft>
                <a:buClr>
                  <a:srgbClr val="C00000"/>
                </a:buClr>
                <a:buFont typeface="+mj-lt"/>
                <a:buAutoNum type="alphaLcPeriod"/>
                <a:tabLst>
                  <a:tab pos="4972050" algn="r"/>
                </a:tabLst>
              </a:pPr>
              <a:r>
                <a:rPr lang="en-US" sz="2600" dirty="0" smtClean="0"/>
                <a:t>Expand </a:t>
              </a:r>
              <a:r>
                <a:rPr lang="en-US" sz="2600" dirty="0"/>
                <a:t>and simplify </a:t>
              </a:r>
              <a:r>
                <a:rPr lang="en-US" sz="2600" dirty="0" smtClean="0"/>
                <a:t/>
              </a:r>
              <a:br>
                <a:rPr lang="en-US" sz="2600" dirty="0" smtClean="0"/>
              </a:br>
              <a:r>
                <a:rPr lang="en-US" sz="2600" dirty="0" smtClean="0"/>
                <a:t>(</a:t>
              </a:r>
              <a:r>
                <a:rPr lang="en-US" sz="2600" dirty="0"/>
                <a:t>p + 7)(p + 2</a:t>
              </a:r>
              <a:r>
                <a:rPr lang="en-US" sz="2600" dirty="0" smtClean="0"/>
                <a:t>)	</a:t>
              </a:r>
              <a:r>
                <a:rPr lang="en-US" sz="2600" b="1" dirty="0" smtClean="0"/>
                <a:t>(</a:t>
              </a:r>
              <a:r>
                <a:rPr lang="en-US" sz="2600" b="1" dirty="0"/>
                <a:t>2 marks)</a:t>
              </a:r>
            </a:p>
          </p:txBody>
        </p:sp>
      </p:grpSp>
      <p:sp>
        <p:nvSpPr>
          <p:cNvPr id="2" name="Rectangle 1"/>
          <p:cNvSpPr/>
          <p:nvPr/>
        </p:nvSpPr>
        <p:spPr>
          <a:xfrm>
            <a:off x="311871" y="3847688"/>
            <a:ext cx="5124225" cy="2677656"/>
          </a:xfrm>
          <a:prstGeom prst="rect">
            <a:avLst/>
          </a:prstGeom>
        </p:spPr>
        <p:txBody>
          <a:bodyPr wrap="square">
            <a:spAutoFit/>
          </a:bodyPr>
          <a:lstStyle/>
          <a:p>
            <a:pPr marL="342900" indent="-342900">
              <a:buClr>
                <a:srgbClr val="C00000"/>
              </a:buClr>
              <a:buFont typeface="+mj-lt"/>
              <a:buAutoNum type="arabicPeriod" startAt="9"/>
            </a:pPr>
            <a:r>
              <a:rPr lang="en-US" sz="2800" b="1" dirty="0">
                <a:solidFill>
                  <a:srgbClr val="FF0000"/>
                </a:solidFill>
              </a:rPr>
              <a:t>R</a:t>
            </a:r>
            <a:r>
              <a:rPr lang="en-US" sz="2800" dirty="0"/>
              <a:t> Which of these are quadratic expressions? Give reasons for your </a:t>
            </a:r>
            <a:r>
              <a:rPr lang="en-US" sz="2800" dirty="0" smtClean="0"/>
              <a:t>answers.</a:t>
            </a:r>
          </a:p>
          <a:p>
            <a:pPr marL="857250" lvl="1" indent="-457200">
              <a:buClr>
                <a:srgbClr val="C00000"/>
              </a:buClr>
              <a:buFont typeface="+mj-lt"/>
              <a:buAutoNum type="alphaLcPeriod"/>
              <a:tabLst>
                <a:tab pos="2628900" algn="l"/>
                <a:tab pos="3028950" algn="l"/>
              </a:tabLst>
            </a:pPr>
            <a:r>
              <a:rPr lang="en-US" sz="2800" dirty="0" smtClean="0"/>
              <a:t>x</a:t>
            </a:r>
            <a:r>
              <a:rPr lang="en-US" sz="2800" baseline="30000" dirty="0" smtClean="0"/>
              <a:t>2</a:t>
            </a:r>
            <a:r>
              <a:rPr lang="en-US" sz="2800" dirty="0" smtClean="0"/>
              <a:t> </a:t>
            </a:r>
            <a:r>
              <a:rPr lang="en-US" sz="2800" dirty="0"/>
              <a:t>+ 4x - 7 </a:t>
            </a:r>
            <a:r>
              <a:rPr lang="en-US" sz="2800" dirty="0" smtClean="0"/>
              <a:t>	</a:t>
            </a:r>
            <a:r>
              <a:rPr lang="en-US" sz="2800" dirty="0" smtClean="0">
                <a:solidFill>
                  <a:srgbClr val="C00000"/>
                </a:solidFill>
              </a:rPr>
              <a:t>b.</a:t>
            </a:r>
            <a:r>
              <a:rPr lang="en-US" sz="2800" dirty="0" smtClean="0"/>
              <a:t> 	p</a:t>
            </a:r>
            <a:r>
              <a:rPr lang="en-US" sz="2800" baseline="30000" dirty="0" smtClean="0"/>
              <a:t>2</a:t>
            </a:r>
            <a:r>
              <a:rPr lang="en-US" sz="2800" dirty="0" smtClean="0"/>
              <a:t> </a:t>
            </a:r>
            <a:r>
              <a:rPr lang="en-US" sz="2800" dirty="0"/>
              <a:t>+ 3p 	</a:t>
            </a:r>
            <a:endParaRPr lang="en-US" sz="2800" dirty="0" smtClean="0"/>
          </a:p>
          <a:p>
            <a:pPr marL="857250" lvl="1" indent="-457200">
              <a:buClr>
                <a:srgbClr val="C00000"/>
              </a:buClr>
              <a:buFont typeface="+mj-lt"/>
              <a:buAutoNum type="alphaLcPeriod" startAt="3"/>
              <a:tabLst>
                <a:tab pos="2628900" algn="l"/>
                <a:tab pos="3028950" algn="l"/>
              </a:tabLst>
            </a:pPr>
            <a:r>
              <a:rPr lang="en-US" sz="2800" dirty="0" smtClean="0"/>
              <a:t>7y </a:t>
            </a:r>
            <a:r>
              <a:rPr lang="en-US" sz="2800" dirty="0"/>
              <a:t>+12 	</a:t>
            </a:r>
            <a:r>
              <a:rPr lang="en-US" sz="2800" dirty="0" smtClean="0">
                <a:solidFill>
                  <a:srgbClr val="C00000"/>
                </a:solidFill>
              </a:rPr>
              <a:t>d.</a:t>
            </a:r>
            <a:r>
              <a:rPr lang="en-US" sz="2800" dirty="0" smtClean="0"/>
              <a:t> 	z</a:t>
            </a:r>
            <a:r>
              <a:rPr lang="en-US" sz="2800" baseline="30000" dirty="0" smtClean="0"/>
              <a:t>3</a:t>
            </a:r>
            <a:r>
              <a:rPr lang="en-US" sz="2800" dirty="0" smtClean="0"/>
              <a:t> - z</a:t>
            </a:r>
            <a:r>
              <a:rPr lang="en-US" sz="2800" baseline="30000" dirty="0" smtClean="0"/>
              <a:t>2</a:t>
            </a:r>
            <a:r>
              <a:rPr lang="en-US" sz="2800" dirty="0" smtClean="0"/>
              <a:t> </a:t>
            </a:r>
            <a:r>
              <a:rPr lang="en-US" sz="2800" dirty="0"/>
              <a:t>+ </a:t>
            </a:r>
            <a:r>
              <a:rPr lang="en-US" sz="2800" dirty="0" smtClean="0"/>
              <a:t>10</a:t>
            </a:r>
          </a:p>
          <a:p>
            <a:pPr marL="857250" lvl="1" indent="-457200">
              <a:buClr>
                <a:srgbClr val="C00000"/>
              </a:buClr>
              <a:buFont typeface="+mj-lt"/>
              <a:buAutoNum type="alphaLcPeriod" startAt="5"/>
              <a:tabLst>
                <a:tab pos="2628900" algn="l"/>
                <a:tab pos="3028950" algn="l"/>
              </a:tabLst>
            </a:pPr>
            <a:r>
              <a:rPr lang="en-US" sz="2800" dirty="0" smtClean="0"/>
              <a:t>q</a:t>
            </a:r>
            <a:r>
              <a:rPr lang="en-US" sz="2800" baseline="30000" dirty="0" smtClean="0"/>
              <a:t>2</a:t>
            </a:r>
            <a:r>
              <a:rPr lang="en-US" sz="2800" dirty="0" smtClean="0"/>
              <a:t>	</a:t>
            </a:r>
            <a:r>
              <a:rPr lang="en-US" sz="2800" dirty="0" smtClean="0">
                <a:solidFill>
                  <a:srgbClr val="C00000"/>
                </a:solidFill>
              </a:rPr>
              <a:t>f.</a:t>
            </a:r>
            <a:r>
              <a:rPr lang="en-US" sz="2800" dirty="0" smtClean="0"/>
              <a:t>	20 - 5y – y</a:t>
            </a:r>
            <a:r>
              <a:rPr lang="en-US" sz="2800" baseline="30000" dirty="0" smtClean="0"/>
              <a:t>2</a:t>
            </a:r>
            <a:endParaRPr lang="en-US" sz="2800" baseline="30000"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933056"/>
            <a:ext cx="664145" cy="681999"/>
          </a:xfrm>
          <a:prstGeom prst="rect">
            <a:avLst/>
          </a:prstGeom>
        </p:spPr>
      </p:pic>
    </p:spTree>
    <p:extLst>
      <p:ext uri="{BB962C8B-B14F-4D97-AF65-F5344CB8AC3E}">
        <p14:creationId xmlns:p14="http://schemas.microsoft.com/office/powerpoint/2010/main" val="629595093"/>
      </p:ext>
    </p:extLst>
  </p:cSld>
  <p:clrMapOvr>
    <a:masterClrMapping/>
  </p:clrMapOvr>
  <p:transition advClick="0"/>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131</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2" name="Rectangle 1"/>
          <p:cNvSpPr/>
          <p:nvPr/>
        </p:nvSpPr>
        <p:spPr>
          <a:xfrm>
            <a:off x="286250" y="1255400"/>
            <a:ext cx="5175467" cy="5262979"/>
          </a:xfrm>
          <a:prstGeom prst="rect">
            <a:avLst/>
          </a:prstGeom>
        </p:spPr>
        <p:txBody>
          <a:bodyPr wrap="square">
            <a:spAutoFit/>
          </a:bodyPr>
          <a:lstStyle/>
          <a:p>
            <a:pPr marL="628650" indent="-628650">
              <a:buClr>
                <a:srgbClr val="C00000"/>
              </a:buClr>
              <a:buFont typeface="+mj-lt"/>
              <a:buAutoNum type="arabicPeriod" startAt="10"/>
            </a:pPr>
            <a:r>
              <a:rPr lang="en-US" sz="2800" b="1" dirty="0">
                <a:solidFill>
                  <a:srgbClr val="FF0000"/>
                </a:solidFill>
              </a:rPr>
              <a:t>R</a:t>
            </a:r>
            <a:r>
              <a:rPr lang="en-US" sz="2800" dirty="0"/>
              <a:t> </a:t>
            </a:r>
            <a:r>
              <a:rPr lang="en-US" sz="2800" dirty="0" smtClean="0"/>
              <a:t>Expand </a:t>
            </a:r>
            <a:r>
              <a:rPr lang="en-US" sz="2800" dirty="0"/>
              <a:t>and simplify</a:t>
            </a:r>
          </a:p>
          <a:p>
            <a:pPr marL="1143000" lvl="1" indent="-514350">
              <a:buClr>
                <a:srgbClr val="C00000"/>
              </a:buClr>
              <a:buFont typeface="+mj-lt"/>
              <a:buAutoNum type="alphaLcPeriod"/>
            </a:pPr>
            <a:r>
              <a:rPr lang="en-US" sz="2800" dirty="0" smtClean="0"/>
              <a:t>(</a:t>
            </a:r>
            <a:r>
              <a:rPr lang="en-US" sz="2800" i="1" dirty="0"/>
              <a:t>x</a:t>
            </a:r>
            <a:r>
              <a:rPr lang="en-US" sz="2800" dirty="0"/>
              <a:t> + 4)</a:t>
            </a:r>
            <a:r>
              <a:rPr lang="en-US" sz="2800" baseline="30000" dirty="0"/>
              <a:t>2</a:t>
            </a:r>
            <a:r>
              <a:rPr lang="en-US" sz="2800" dirty="0"/>
              <a:t> </a:t>
            </a:r>
            <a:r>
              <a:rPr lang="en-US" sz="2800" dirty="0" smtClean="0"/>
              <a:t>	</a:t>
            </a:r>
            <a:r>
              <a:rPr lang="en-US" sz="2800" dirty="0" smtClean="0">
                <a:solidFill>
                  <a:srgbClr val="C00000"/>
                </a:solidFill>
              </a:rPr>
              <a:t>b.</a:t>
            </a:r>
            <a:r>
              <a:rPr lang="en-US" sz="2800" dirty="0" smtClean="0"/>
              <a:t> (</a:t>
            </a:r>
            <a:r>
              <a:rPr lang="en-US" sz="2800" i="1" dirty="0" smtClean="0"/>
              <a:t>b</a:t>
            </a:r>
            <a:r>
              <a:rPr lang="en-US" sz="2800" dirty="0" smtClean="0"/>
              <a:t> </a:t>
            </a:r>
            <a:r>
              <a:rPr lang="en-US" sz="2800" dirty="0"/>
              <a:t>+ 3)</a:t>
            </a:r>
            <a:r>
              <a:rPr lang="en-US" sz="2800" baseline="30000" dirty="0"/>
              <a:t>2</a:t>
            </a:r>
          </a:p>
          <a:p>
            <a:pPr marL="1143000" lvl="1" indent="-514350">
              <a:buClr>
                <a:srgbClr val="C00000"/>
              </a:buClr>
              <a:buFont typeface="+mj-lt"/>
              <a:buAutoNum type="alphaLcPeriod" startAt="3"/>
            </a:pPr>
            <a:r>
              <a:rPr lang="en-US" sz="2800" dirty="0" smtClean="0"/>
              <a:t>(</a:t>
            </a:r>
            <a:r>
              <a:rPr lang="en-US" sz="2800" i="1" dirty="0" smtClean="0"/>
              <a:t>d</a:t>
            </a:r>
            <a:r>
              <a:rPr lang="en-US" sz="2800" dirty="0" smtClean="0"/>
              <a:t> - 2)</a:t>
            </a:r>
            <a:r>
              <a:rPr lang="en-US" sz="2800" baseline="30000" dirty="0" smtClean="0"/>
              <a:t>2</a:t>
            </a:r>
            <a:r>
              <a:rPr lang="en-US" sz="2800" dirty="0" smtClean="0"/>
              <a:t> 	</a:t>
            </a:r>
            <a:r>
              <a:rPr lang="en-US" sz="2800" dirty="0" smtClean="0">
                <a:solidFill>
                  <a:srgbClr val="C00000"/>
                </a:solidFill>
              </a:rPr>
              <a:t>d.</a:t>
            </a:r>
            <a:r>
              <a:rPr lang="en-US" sz="2800" dirty="0" smtClean="0"/>
              <a:t> </a:t>
            </a:r>
            <a:r>
              <a:rPr lang="en-US" sz="2800" dirty="0"/>
              <a:t>(</a:t>
            </a:r>
            <a:r>
              <a:rPr lang="en-US" sz="2800" i="1" dirty="0" smtClean="0"/>
              <a:t>k</a:t>
            </a:r>
            <a:r>
              <a:rPr lang="en-US" sz="2800" dirty="0" smtClean="0"/>
              <a:t> - </a:t>
            </a:r>
            <a:r>
              <a:rPr lang="en-US" sz="2800" dirty="0"/>
              <a:t>5)</a:t>
            </a:r>
            <a:r>
              <a:rPr lang="en-US" sz="2800" baseline="30000" dirty="0"/>
              <a:t>2</a:t>
            </a:r>
          </a:p>
          <a:p>
            <a:pPr marL="628650" indent="-628650">
              <a:buClr>
                <a:srgbClr val="C00000"/>
              </a:buClr>
              <a:buFont typeface="+mj-lt"/>
              <a:buAutoNum type="arabicPeriod" startAt="10"/>
            </a:pPr>
            <a:r>
              <a:rPr lang="en-US" sz="2800" dirty="0" smtClean="0"/>
              <a:t>Square </a:t>
            </a:r>
            <a:r>
              <a:rPr lang="en-US" sz="2800" dirty="0"/>
              <a:t>these </a:t>
            </a:r>
            <a:r>
              <a:rPr lang="en-US" sz="2800" dirty="0" smtClean="0"/>
              <a:t>expressions.</a:t>
            </a:r>
            <a:br>
              <a:rPr lang="en-US" sz="2800" dirty="0" smtClean="0"/>
            </a:br>
            <a:r>
              <a:rPr lang="en-US" sz="2800" dirty="0" smtClean="0"/>
              <a:t>Simplify </a:t>
            </a:r>
            <a:r>
              <a:rPr lang="en-US" sz="2800" dirty="0"/>
              <a:t>your answers.</a:t>
            </a:r>
          </a:p>
          <a:p>
            <a:pPr marL="1200150" lvl="1" indent="-514350">
              <a:buClr>
                <a:srgbClr val="C00000"/>
              </a:buClr>
              <a:buFont typeface="+mj-lt"/>
              <a:buAutoNum type="alphaLcPeriod"/>
            </a:pPr>
            <a:r>
              <a:rPr lang="en-US" sz="2800" i="1" dirty="0" smtClean="0"/>
              <a:t>y</a:t>
            </a:r>
            <a:r>
              <a:rPr lang="en-US" sz="2800" dirty="0" smtClean="0"/>
              <a:t> </a:t>
            </a:r>
            <a:r>
              <a:rPr lang="en-US" sz="2800" dirty="0"/>
              <a:t>+ 5 </a:t>
            </a:r>
            <a:r>
              <a:rPr lang="en-US" sz="2800" dirty="0" smtClean="0"/>
              <a:t>	b.  </a:t>
            </a:r>
            <a:r>
              <a:rPr lang="en-US" sz="2800" i="1" dirty="0" smtClean="0"/>
              <a:t>z</a:t>
            </a:r>
            <a:r>
              <a:rPr lang="en-US" sz="2800" dirty="0" smtClean="0"/>
              <a:t> + 10</a:t>
            </a:r>
            <a:endParaRPr lang="en-US" sz="2800" dirty="0"/>
          </a:p>
          <a:p>
            <a:pPr marL="1200150" lvl="1" indent="-514350">
              <a:buClr>
                <a:srgbClr val="C00000"/>
              </a:buClr>
              <a:buFont typeface="+mj-lt"/>
              <a:buAutoNum type="alphaLcPeriod" startAt="3"/>
            </a:pPr>
            <a:r>
              <a:rPr lang="en-US" sz="2800" i="1" dirty="0" smtClean="0"/>
              <a:t>m</a:t>
            </a:r>
            <a:r>
              <a:rPr lang="en-US" sz="2800" dirty="0" smtClean="0"/>
              <a:t> - 1 	d.  </a:t>
            </a:r>
            <a:r>
              <a:rPr lang="en-US" sz="2800" i="1" dirty="0" smtClean="0"/>
              <a:t>n</a:t>
            </a:r>
            <a:r>
              <a:rPr lang="en-US" sz="2800" dirty="0" smtClean="0"/>
              <a:t> - 3</a:t>
            </a:r>
          </a:p>
          <a:p>
            <a:pPr marL="628650" indent="-628650">
              <a:buClr>
                <a:srgbClr val="C00000"/>
              </a:buClr>
              <a:buFont typeface="+mj-lt"/>
              <a:buAutoNum type="arabicPeriod" startAt="14"/>
            </a:pPr>
            <a:r>
              <a:rPr lang="en-US" sz="2800" b="1" dirty="0" smtClean="0">
                <a:solidFill>
                  <a:srgbClr val="FF0000"/>
                </a:solidFill>
              </a:rPr>
              <a:t>P</a:t>
            </a:r>
            <a:r>
              <a:rPr lang="en-US" sz="2800" dirty="0" smtClean="0"/>
              <a:t> </a:t>
            </a:r>
            <a:r>
              <a:rPr lang="en-US" sz="2800" dirty="0"/>
              <a:t>The length of a rectangle is </a:t>
            </a:r>
            <a:r>
              <a:rPr lang="en-US" sz="2800" i="1" dirty="0"/>
              <a:t>x</a:t>
            </a:r>
            <a:r>
              <a:rPr lang="en-US" sz="2800" dirty="0"/>
              <a:t> + 7 and its width is </a:t>
            </a:r>
            <a:r>
              <a:rPr lang="en-US" sz="2800" dirty="0" smtClean="0"/>
              <a:t/>
            </a:r>
            <a:br>
              <a:rPr lang="en-US" sz="2800" dirty="0" smtClean="0"/>
            </a:br>
            <a:r>
              <a:rPr lang="en-US" sz="2800" i="1" dirty="0" smtClean="0"/>
              <a:t>x</a:t>
            </a:r>
            <a:r>
              <a:rPr lang="en-US" sz="2800" dirty="0" smtClean="0"/>
              <a:t> </a:t>
            </a:r>
            <a:r>
              <a:rPr lang="en-US" sz="2800" dirty="0"/>
              <a:t>+ </a:t>
            </a:r>
            <a:r>
              <a:rPr lang="en-US" sz="2800" dirty="0" smtClean="0"/>
              <a:t>5.</a:t>
            </a:r>
            <a:br>
              <a:rPr lang="en-US" sz="2800" dirty="0" smtClean="0"/>
            </a:br>
            <a:r>
              <a:rPr lang="en-US" sz="2800" dirty="0" smtClean="0"/>
              <a:t>Show </a:t>
            </a:r>
            <a:r>
              <a:rPr lang="en-US" sz="2800" dirty="0"/>
              <a:t>that the area of the rectangle is </a:t>
            </a:r>
            <a:r>
              <a:rPr lang="en-US" sz="2800" i="1" dirty="0" smtClean="0"/>
              <a:t>x</a:t>
            </a:r>
            <a:r>
              <a:rPr lang="en-US" sz="2800" baseline="30000" dirty="0" smtClean="0"/>
              <a:t>2</a:t>
            </a:r>
            <a:r>
              <a:rPr lang="en-US" sz="2800" dirty="0" smtClean="0"/>
              <a:t> </a:t>
            </a:r>
            <a:r>
              <a:rPr lang="en-US" sz="2800" dirty="0"/>
              <a:t>+ </a:t>
            </a:r>
            <a:r>
              <a:rPr lang="en-US" sz="2800" dirty="0" smtClean="0"/>
              <a:t>12</a:t>
            </a:r>
            <a:r>
              <a:rPr lang="en-US" sz="2800" i="1" dirty="0" smtClean="0"/>
              <a:t>x</a:t>
            </a:r>
            <a:r>
              <a:rPr lang="en-US" sz="2800" dirty="0" smtClean="0"/>
              <a:t> </a:t>
            </a:r>
            <a:r>
              <a:rPr lang="en-US" sz="2800" dirty="0"/>
              <a:t>+ 35.</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933056"/>
            <a:ext cx="664145" cy="681999"/>
          </a:xfrm>
          <a:prstGeom prst="rect">
            <a:avLst/>
          </a:prstGeom>
        </p:spPr>
      </p:pic>
    </p:spTree>
    <p:extLst>
      <p:ext uri="{BB962C8B-B14F-4D97-AF65-F5344CB8AC3E}">
        <p14:creationId xmlns:p14="http://schemas.microsoft.com/office/powerpoint/2010/main" val="1851258410"/>
      </p:ext>
    </p:extLst>
  </p:cSld>
  <p:clrMapOvr>
    <a:masterClrMapping/>
  </p:clrMapOvr>
  <p:transition advClick="0"/>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132</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2" name="Rectangle 1"/>
          <p:cNvSpPr/>
          <p:nvPr/>
        </p:nvSpPr>
        <p:spPr>
          <a:xfrm>
            <a:off x="286250" y="1255400"/>
            <a:ext cx="5175467" cy="1569660"/>
          </a:xfrm>
          <a:prstGeom prst="rect">
            <a:avLst/>
          </a:prstGeom>
        </p:spPr>
        <p:txBody>
          <a:bodyPr wrap="square">
            <a:spAutoFit/>
          </a:bodyPr>
          <a:lstStyle/>
          <a:p>
            <a:pPr marL="800100" indent="-800100">
              <a:buClr>
                <a:srgbClr val="C00000"/>
              </a:buClr>
              <a:buFont typeface="+mj-lt"/>
              <a:buAutoNum type="arabicPeriod" startAt="12"/>
            </a:pPr>
            <a:r>
              <a:rPr lang="en-US" sz="3200" dirty="0" smtClean="0"/>
              <a:t>Match </a:t>
            </a:r>
            <a:r>
              <a:rPr lang="en-US" sz="3200" dirty="0"/>
              <a:t>the cards that have equivalent expressions.</a:t>
            </a:r>
          </a:p>
        </p:txBody>
      </p:sp>
      <p:pic>
        <p:nvPicPr>
          <p:cNvPr id="3" name="Picture 2"/>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68555" y="2825060"/>
            <a:ext cx="5210857" cy="3772292"/>
          </a:xfrm>
          <a:prstGeom prst="rect">
            <a:avLst/>
          </a:prstGeom>
        </p:spPr>
      </p:pic>
    </p:spTree>
    <p:extLst>
      <p:ext uri="{BB962C8B-B14F-4D97-AF65-F5344CB8AC3E}">
        <p14:creationId xmlns:p14="http://schemas.microsoft.com/office/powerpoint/2010/main" val="1858732680"/>
      </p:ext>
    </p:extLst>
  </p:cSld>
  <p:clrMapOvr>
    <a:masterClrMapping/>
  </p:clrMapOvr>
  <p:transition advClick="0"/>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12</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7" name="Group 6"/>
          <p:cNvGrpSpPr/>
          <p:nvPr/>
        </p:nvGrpSpPr>
        <p:grpSpPr>
          <a:xfrm>
            <a:off x="305905" y="1268759"/>
            <a:ext cx="5130191" cy="5193867"/>
            <a:chOff x="3483872" y="1089030"/>
            <a:chExt cx="5264592" cy="5193867"/>
          </a:xfrm>
        </p:grpSpPr>
        <p:sp>
          <p:nvSpPr>
            <p:cNvPr id="9" name="Round Diagonal Corner Rectangle 8"/>
            <p:cNvSpPr/>
            <p:nvPr/>
          </p:nvSpPr>
          <p:spPr>
            <a:xfrm>
              <a:off x="3491880" y="1089030"/>
              <a:ext cx="5256584" cy="519386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395049"/>
            </a:xfrm>
            <a:prstGeom prst="rect">
              <a:avLst/>
            </a:prstGeom>
          </p:spPr>
          <p:txBody>
            <a:bodyPr wrap="square">
              <a:spAutoFit/>
            </a:bodyPr>
            <a:lstStyle/>
            <a:p>
              <a:pPr>
                <a:spcAft>
                  <a:spcPts val="0"/>
                </a:spcAft>
                <a:tabLst>
                  <a:tab pos="4972050" algn="r"/>
                </a:tabLst>
              </a:pPr>
              <a:r>
                <a:rPr lang="en-US" sz="2330" dirty="0"/>
                <a:t>The length of a </a:t>
              </a:r>
              <a:r>
                <a:rPr lang="en-US" sz="2330" dirty="0" smtClean="0"/>
                <a:t/>
              </a:r>
              <a:br>
                <a:rPr lang="en-US" sz="2330" dirty="0" smtClean="0"/>
              </a:br>
              <a:r>
                <a:rPr lang="en-US" sz="2330" dirty="0" smtClean="0"/>
                <a:t>side of </a:t>
              </a:r>
              <a:r>
                <a:rPr lang="en-US" sz="2330" dirty="0"/>
                <a:t>a square </a:t>
              </a:r>
              <a:r>
                <a:rPr lang="en-US" sz="2330" dirty="0" smtClean="0"/>
                <a:t/>
              </a:r>
              <a:br>
                <a:rPr lang="en-US" sz="2330" dirty="0" smtClean="0"/>
              </a:br>
              <a:r>
                <a:rPr lang="en-US" sz="2330" dirty="0" smtClean="0"/>
                <a:t>tile </a:t>
              </a:r>
              <a:r>
                <a:rPr lang="en-US" sz="2330" dirty="0"/>
                <a:t>is </a:t>
              </a:r>
              <a:r>
                <a:rPr lang="en-US" sz="2330" dirty="0" smtClean="0"/>
                <a:t>a + 10 </a:t>
              </a:r>
              <a:endParaRPr lang="en-US" sz="2330" dirty="0"/>
            </a:p>
            <a:p>
              <a:pPr marL="457200" indent="-457200">
                <a:spcAft>
                  <a:spcPts val="0"/>
                </a:spcAft>
                <a:buClr>
                  <a:srgbClr val="C00000"/>
                </a:buClr>
                <a:buFont typeface="+mj-lt"/>
                <a:buAutoNum type="alphaLcPeriod"/>
                <a:tabLst>
                  <a:tab pos="4972050" algn="r"/>
                </a:tabLst>
              </a:pPr>
              <a:r>
                <a:rPr lang="en-US" sz="2330" dirty="0" smtClean="0"/>
                <a:t>Work </a:t>
              </a:r>
              <a:r>
                <a:rPr lang="en-US" sz="2330" dirty="0"/>
                <a:t>out an </a:t>
              </a:r>
              <a:r>
                <a:rPr lang="en-US" sz="2330" dirty="0" smtClean="0"/>
                <a:t/>
              </a:r>
              <a:br>
                <a:rPr lang="en-US" sz="2330" dirty="0" smtClean="0"/>
              </a:br>
              <a:r>
                <a:rPr lang="en-US" sz="2330" dirty="0" smtClean="0"/>
                <a:t>expression </a:t>
              </a:r>
              <a:r>
                <a:rPr lang="en-US" sz="2330" dirty="0"/>
                <a:t>for </a:t>
              </a:r>
              <a:r>
                <a:rPr lang="en-US" sz="2330" dirty="0" smtClean="0"/>
                <a:t/>
              </a:r>
              <a:br>
                <a:rPr lang="en-US" sz="2330" dirty="0" smtClean="0"/>
              </a:br>
              <a:r>
                <a:rPr lang="en-US" sz="2330" dirty="0" smtClean="0"/>
                <a:t>the area </a:t>
              </a:r>
              <a:r>
                <a:rPr lang="en-US" sz="2330" dirty="0"/>
                <a:t>of the </a:t>
              </a:r>
              <a:r>
                <a:rPr lang="en-US" sz="2330" dirty="0" smtClean="0"/>
                <a:t/>
              </a:r>
              <a:br>
                <a:rPr lang="en-US" sz="2330" dirty="0" smtClean="0"/>
              </a:br>
              <a:r>
                <a:rPr lang="en-US" sz="2330" dirty="0" smtClean="0"/>
                <a:t>tile.</a:t>
              </a:r>
              <a:br>
                <a:rPr lang="en-US" sz="2330" dirty="0" smtClean="0"/>
              </a:br>
              <a:r>
                <a:rPr lang="en-US" sz="2330" dirty="0" smtClean="0"/>
                <a:t>Simplify </a:t>
              </a:r>
              <a:r>
                <a:rPr lang="en-US" sz="2330" dirty="0"/>
                <a:t>your answer. </a:t>
              </a:r>
              <a:r>
                <a:rPr lang="en-US" sz="2330" dirty="0" smtClean="0"/>
                <a:t>	</a:t>
              </a:r>
              <a:r>
                <a:rPr lang="en-US" sz="2330" b="1" dirty="0" smtClean="0"/>
                <a:t>(</a:t>
              </a:r>
              <a:r>
                <a:rPr lang="en-US" sz="2330" b="1" dirty="0"/>
                <a:t>2 marks)</a:t>
              </a:r>
            </a:p>
            <a:p>
              <a:pPr marL="457200" indent="-457200">
                <a:spcAft>
                  <a:spcPts val="0"/>
                </a:spcAft>
                <a:buClr>
                  <a:srgbClr val="C00000"/>
                </a:buClr>
                <a:buFont typeface="+mj-lt"/>
                <a:buAutoNum type="alphaLcPeriod"/>
                <a:tabLst>
                  <a:tab pos="4972050" algn="r"/>
                </a:tabLst>
              </a:pPr>
              <a:r>
                <a:rPr lang="en-US" sz="2330" dirty="0" smtClean="0"/>
                <a:t>Five </a:t>
              </a:r>
              <a:r>
                <a:rPr lang="en-US" sz="2330" dirty="0"/>
                <a:t>tiles are used in each row on a wall. Write an expression for the total area of a row of </a:t>
              </a:r>
              <a:r>
                <a:rPr lang="en-US" sz="2330" dirty="0" smtClean="0"/>
                <a:t>tiles.</a:t>
              </a:r>
              <a:br>
                <a:rPr lang="en-US" sz="2330" dirty="0" smtClean="0"/>
              </a:br>
              <a:r>
                <a:rPr lang="en-US" sz="2330" dirty="0" smtClean="0"/>
                <a:t>Simplify </a:t>
              </a:r>
              <a:r>
                <a:rPr lang="en-US" sz="2330" dirty="0"/>
                <a:t>your answer. </a:t>
              </a:r>
              <a:r>
                <a:rPr lang="en-US" sz="2330" dirty="0" smtClean="0"/>
                <a:t>	</a:t>
              </a:r>
              <a:r>
                <a:rPr lang="en-US" sz="2330" b="1" dirty="0" smtClean="0"/>
                <a:t>(</a:t>
              </a:r>
              <a:r>
                <a:rPr lang="en-US" sz="2330" b="1" dirty="0"/>
                <a:t>1 mark)</a:t>
              </a:r>
            </a:p>
          </p:txBody>
        </p:sp>
      </p:grpSp>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022942" y="1844824"/>
            <a:ext cx="2341146" cy="2088232"/>
          </a:xfrm>
          <a:prstGeom prst="rect">
            <a:avLst/>
          </a:prstGeom>
        </p:spPr>
      </p:pic>
    </p:spTree>
    <p:extLst>
      <p:ext uri="{BB962C8B-B14F-4D97-AF65-F5344CB8AC3E}">
        <p14:creationId xmlns:p14="http://schemas.microsoft.com/office/powerpoint/2010/main" val="923502799"/>
      </p:ext>
    </p:extLst>
  </p:cSld>
  <p:clrMapOvr>
    <a:masterClrMapping/>
  </p:clrMapOvr>
  <p:transition advClick="0"/>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16.1 – Expanding Double Brackets</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132</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2" name="Rectangle 1"/>
          <p:cNvSpPr/>
          <p:nvPr/>
        </p:nvSpPr>
        <p:spPr>
          <a:xfrm>
            <a:off x="286250" y="1255400"/>
            <a:ext cx="5175467" cy="5509200"/>
          </a:xfrm>
          <a:prstGeom prst="rect">
            <a:avLst/>
          </a:prstGeom>
        </p:spPr>
        <p:txBody>
          <a:bodyPr wrap="square">
            <a:spAutoFit/>
          </a:bodyPr>
          <a:lstStyle/>
          <a:p>
            <a:pPr marL="742950" indent="-742950">
              <a:buClr>
                <a:srgbClr val="C00000"/>
              </a:buClr>
              <a:buFont typeface="+mj-lt"/>
              <a:buAutoNum type="arabicPeriod" startAt="15"/>
            </a:pPr>
            <a:r>
              <a:rPr lang="en-US" sz="3200" b="1" dirty="0">
                <a:solidFill>
                  <a:srgbClr val="FF0000"/>
                </a:solidFill>
              </a:rPr>
              <a:t>R</a:t>
            </a:r>
            <a:r>
              <a:rPr lang="en-US" sz="3200" dirty="0"/>
              <a:t> Jasmine expands and simplifies </a:t>
            </a:r>
            <a:r>
              <a:rPr lang="en-US" sz="3200" dirty="0" smtClean="0"/>
              <a:t/>
            </a:r>
            <a:br>
              <a:rPr lang="en-US" sz="3200" dirty="0" smtClean="0"/>
            </a:br>
            <a:r>
              <a:rPr lang="en-US" sz="3200" dirty="0" smtClean="0"/>
              <a:t>(x </a:t>
            </a:r>
            <a:r>
              <a:rPr lang="en-US" sz="3200" dirty="0"/>
              <a:t>+ 3)(x - 3</a:t>
            </a:r>
            <a:r>
              <a:rPr lang="en-US" sz="3200" dirty="0" smtClean="0"/>
              <a:t>).</a:t>
            </a:r>
            <a:br>
              <a:rPr lang="en-US" sz="3200" dirty="0" smtClean="0"/>
            </a:br>
            <a:r>
              <a:rPr lang="en-US" sz="3200" dirty="0" smtClean="0"/>
              <a:t>She </a:t>
            </a:r>
            <a:r>
              <a:rPr lang="en-US" sz="3200" dirty="0"/>
              <a:t>says that the answer is </a:t>
            </a:r>
            <a:r>
              <a:rPr lang="en-US" sz="3200" dirty="0" smtClean="0"/>
              <a:t>x</a:t>
            </a:r>
            <a:r>
              <a:rPr lang="en-US" sz="3200" baseline="30000" dirty="0" smtClean="0"/>
              <a:t>2</a:t>
            </a:r>
            <a:r>
              <a:rPr lang="en-US" sz="3200" dirty="0" smtClean="0"/>
              <a:t> </a:t>
            </a:r>
            <a:r>
              <a:rPr lang="en-US" sz="3200" dirty="0"/>
              <a:t>- 9 and this is a quadratic </a:t>
            </a:r>
            <a:r>
              <a:rPr lang="en-US" sz="3200" dirty="0" smtClean="0"/>
              <a:t>expression.</a:t>
            </a:r>
            <a:br>
              <a:rPr lang="en-US" sz="3200" dirty="0" smtClean="0"/>
            </a:br>
            <a:r>
              <a:rPr lang="en-US" sz="3200" dirty="0" smtClean="0"/>
              <a:t>Is </a:t>
            </a:r>
            <a:r>
              <a:rPr lang="en-US" sz="3200" dirty="0"/>
              <a:t>she correct? What do you notice about the two terms in the answer?</a:t>
            </a:r>
          </a:p>
        </p:txBody>
      </p:sp>
    </p:spTree>
    <p:extLst>
      <p:ext uri="{BB962C8B-B14F-4D97-AF65-F5344CB8AC3E}">
        <p14:creationId xmlns:p14="http://schemas.microsoft.com/office/powerpoint/2010/main" val="3272825032"/>
      </p:ext>
    </p:extLst>
  </p:cSld>
  <p:clrMapOvr>
    <a:masterClrMapping/>
  </p:clrMapOvr>
  <p:transition advClick="0"/>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132</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2" name="Rectangle 1"/>
          <p:cNvSpPr/>
          <p:nvPr/>
        </p:nvSpPr>
        <p:spPr>
          <a:xfrm>
            <a:off x="286250" y="1255400"/>
            <a:ext cx="5175467" cy="3416320"/>
          </a:xfrm>
          <a:prstGeom prst="rect">
            <a:avLst/>
          </a:prstGeom>
        </p:spPr>
        <p:txBody>
          <a:bodyPr wrap="square">
            <a:spAutoFit/>
          </a:bodyPr>
          <a:lstStyle/>
          <a:p>
            <a:pPr marL="457200" indent="-457200">
              <a:buClr>
                <a:srgbClr val="C00000"/>
              </a:buClr>
              <a:buFont typeface="+mj-lt"/>
              <a:buAutoNum type="arabicPeriod"/>
            </a:pPr>
            <a:r>
              <a:rPr lang="en-US" sz="2400" dirty="0" smtClean="0">
                <a:solidFill>
                  <a:srgbClr val="C00000"/>
                </a:solidFill>
              </a:rPr>
              <a:t>a.</a:t>
            </a:r>
            <a:r>
              <a:rPr lang="en-US" sz="2400" dirty="0" smtClean="0"/>
              <a:t>  Copy </a:t>
            </a:r>
            <a:r>
              <a:rPr lang="en-US" sz="2400" dirty="0"/>
              <a:t>and complete the table of values for </a:t>
            </a:r>
            <a:r>
              <a:rPr lang="en-US" sz="2400" i="1" dirty="0"/>
              <a:t>y</a:t>
            </a:r>
            <a:r>
              <a:rPr lang="en-US" sz="2400" dirty="0"/>
              <a:t> = </a:t>
            </a:r>
            <a:r>
              <a:rPr lang="en-US" sz="2400" i="1" dirty="0" smtClean="0"/>
              <a:t>x</a:t>
            </a:r>
            <a:r>
              <a:rPr lang="en-US" sz="2400" baseline="30000" dirty="0" smtClean="0"/>
              <a:t>2</a:t>
            </a:r>
            <a:r>
              <a:rPr lang="en-US" sz="2400" dirty="0" smtClean="0"/>
              <a:t> </a:t>
            </a:r>
            <a:r>
              <a:rPr lang="en-US" sz="2400" dirty="0"/>
              <a:t>for values of </a:t>
            </a:r>
            <a:r>
              <a:rPr lang="en-US" sz="2400" i="1" dirty="0"/>
              <a:t>x</a:t>
            </a:r>
            <a:r>
              <a:rPr lang="en-US" sz="2400" dirty="0"/>
              <a:t> from -4 to </a:t>
            </a:r>
            <a:r>
              <a:rPr lang="en-US" sz="2400" dirty="0" smtClean="0"/>
              <a:t>4.</a:t>
            </a:r>
            <a:br>
              <a:rPr lang="en-US" sz="2400" dirty="0" smtClean="0"/>
            </a:br>
            <a:r>
              <a:rPr lang="en-US" sz="2400" dirty="0" smtClean="0"/>
              <a:t/>
            </a:r>
            <a:br>
              <a:rPr lang="en-US" sz="2400" dirty="0" smtClean="0"/>
            </a:br>
            <a:r>
              <a:rPr lang="en-US" sz="2400" dirty="0" smtClean="0"/>
              <a:t/>
            </a:r>
            <a:br>
              <a:rPr lang="en-US" sz="2400" dirty="0" smtClean="0"/>
            </a:br>
            <a:endParaRPr lang="en-US" sz="2400" dirty="0" smtClean="0"/>
          </a:p>
          <a:p>
            <a:pPr marL="914400" lvl="1" indent="-457200">
              <a:buClr>
                <a:srgbClr val="C00000"/>
              </a:buClr>
              <a:buFont typeface="+mj-lt"/>
              <a:buAutoNum type="alphaLcPeriod" startAt="2"/>
            </a:pPr>
            <a:r>
              <a:rPr lang="en-US" sz="2400" dirty="0" smtClean="0"/>
              <a:t>Plot </a:t>
            </a:r>
            <a:r>
              <a:rPr lang="en-US" sz="2400" dirty="0"/>
              <a:t>the graph of </a:t>
            </a:r>
            <a:r>
              <a:rPr lang="en-US" sz="2400" i="1" dirty="0"/>
              <a:t>y</a:t>
            </a:r>
            <a:r>
              <a:rPr lang="en-US" sz="2400" dirty="0"/>
              <a:t> = </a:t>
            </a:r>
            <a:r>
              <a:rPr lang="en-US" sz="2400" i="1" dirty="0" smtClean="0"/>
              <a:t>x</a:t>
            </a:r>
            <a:r>
              <a:rPr lang="en-US" sz="2400" baseline="30000" dirty="0" smtClean="0"/>
              <a:t>2</a:t>
            </a:r>
            <a:r>
              <a:rPr lang="en-US" sz="2400" dirty="0" smtClean="0"/>
              <a:t>.</a:t>
            </a:r>
            <a:br>
              <a:rPr lang="en-US" sz="2400" dirty="0" smtClean="0"/>
            </a:br>
            <a:r>
              <a:rPr lang="en-US" sz="2400" dirty="0" smtClean="0"/>
              <a:t>Join </a:t>
            </a:r>
            <a:r>
              <a:rPr lang="en-US" sz="2400" dirty="0"/>
              <a:t>the points with a smooth curve. Label your graph.</a:t>
            </a:r>
          </a:p>
        </p:txBody>
      </p:sp>
      <p:graphicFrame>
        <p:nvGraphicFramePr>
          <p:cNvPr id="3" name="Table 2"/>
          <p:cNvGraphicFramePr>
            <a:graphicFrameLocks noGrp="1"/>
          </p:cNvGraphicFramePr>
          <p:nvPr>
            <p:extLst>
              <p:ext uri="{D42A27DB-BD31-4B8C-83A1-F6EECF244321}">
                <p14:modId xmlns:p14="http://schemas.microsoft.com/office/powerpoint/2010/main" val="1576628868"/>
              </p:ext>
            </p:extLst>
          </p:nvPr>
        </p:nvGraphicFramePr>
        <p:xfrm>
          <a:off x="332634" y="2492896"/>
          <a:ext cx="5175470" cy="864096"/>
        </p:xfrm>
        <a:graphic>
          <a:graphicData uri="http://schemas.openxmlformats.org/drawingml/2006/table">
            <a:tbl>
              <a:tblPr firstRow="1" bandRow="1">
                <a:tableStyleId>{5940675A-B579-460E-94D1-54222C63F5DA}</a:tableStyleId>
              </a:tblPr>
              <a:tblGrid>
                <a:gridCol w="517547"/>
                <a:gridCol w="517547"/>
                <a:gridCol w="517547"/>
                <a:gridCol w="517547"/>
                <a:gridCol w="517547"/>
                <a:gridCol w="517547"/>
                <a:gridCol w="517547"/>
                <a:gridCol w="517547"/>
                <a:gridCol w="517547"/>
                <a:gridCol w="517547"/>
              </a:tblGrid>
              <a:tr h="432048">
                <a:tc>
                  <a:txBody>
                    <a:bodyPr/>
                    <a:lstStyle/>
                    <a:p>
                      <a:pPr algn="ctr"/>
                      <a:r>
                        <a:rPr lang="en-US" b="1" i="1" dirty="0" smtClean="0">
                          <a:latin typeface="Arial" panose="020B0604020202020204" pitchFamily="34" charset="0"/>
                          <a:cs typeface="Arial" panose="020B0604020202020204" pitchFamily="34" charset="0"/>
                        </a:rPr>
                        <a:t>X</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r>
              <a:tr h="432048">
                <a:tc>
                  <a:txBody>
                    <a:bodyPr/>
                    <a:lstStyle/>
                    <a:p>
                      <a:pPr algn="ctr"/>
                      <a:r>
                        <a:rPr lang="en-US" b="1" i="1" dirty="0" smtClean="0">
                          <a:latin typeface="Arial" panose="020B0604020202020204" pitchFamily="34" charset="0"/>
                          <a:cs typeface="Arial" panose="020B0604020202020204" pitchFamily="34" charset="0"/>
                        </a:rPr>
                        <a:t>Y</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
        <p:nvSpPr>
          <p:cNvPr id="7" name="Rectangle 6"/>
          <p:cNvSpPr/>
          <p:nvPr/>
        </p:nvSpPr>
        <p:spPr>
          <a:xfrm flipH="1">
            <a:off x="251520" y="4725144"/>
            <a:ext cx="5204539" cy="181588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Work out each revalue by substituting each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-value into the equation, e.g. when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 -3, then </a:t>
            </a:r>
            <a:r>
              <a:rPr lang="en-US" sz="2400" dirty="0" smtClean="0">
                <a:solidFill>
                  <a:schemeClr val="tx1"/>
                </a:solidFill>
                <a:latin typeface="Arial" panose="020B0604020202020204" pitchFamily="34" charset="0"/>
                <a:cs typeface="Arial" panose="020B0604020202020204" pitchFamily="34" charset="0"/>
              </a:rPr>
              <a:t/>
            </a:r>
            <a:br>
              <a:rPr lang="en-US" sz="2400" dirty="0" smtClean="0">
                <a:solidFill>
                  <a:schemeClr val="tx1"/>
                </a:solidFill>
                <a:latin typeface="Arial" panose="020B0604020202020204" pitchFamily="34" charset="0"/>
                <a:cs typeface="Arial" panose="020B0604020202020204" pitchFamily="34" charset="0"/>
              </a:rPr>
            </a:br>
            <a:r>
              <a:rPr lang="en-US" sz="2400" i="1" dirty="0" smtClean="0">
                <a:solidFill>
                  <a:schemeClr val="tx1"/>
                </a:solidFill>
                <a:latin typeface="Arial" panose="020B0604020202020204" pitchFamily="34" charset="0"/>
                <a:cs typeface="Arial" panose="020B0604020202020204" pitchFamily="34" charset="0"/>
              </a:rPr>
              <a:t>y</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2400" dirty="0" smtClean="0">
                <a:solidFill>
                  <a:schemeClr val="tx1"/>
                </a:solidFill>
                <a:latin typeface="Arial" panose="020B0604020202020204" pitchFamily="34" charset="0"/>
                <a:cs typeface="Arial" panose="020B0604020202020204" pitchFamily="34" charset="0"/>
              </a:rPr>
              <a:t>(</a:t>
            </a:r>
            <a:r>
              <a:rPr lang="en-US" sz="4000" dirty="0" smtClean="0">
                <a:solidFill>
                  <a:schemeClr val="tx1"/>
                </a:solidFill>
                <a:latin typeface="Arial" panose="020B0604020202020204" pitchFamily="34" charset="0"/>
                <a:cs typeface="Arial" panose="020B0604020202020204" pitchFamily="34" charset="0"/>
              </a:rPr>
              <a:t>□</a:t>
            </a:r>
            <a:r>
              <a:rPr lang="en-US" sz="2400" dirty="0" smtClean="0">
                <a:solidFill>
                  <a:schemeClr val="tx1"/>
                </a:solidFill>
                <a:latin typeface="Arial" panose="020B0604020202020204" pitchFamily="34" charset="0"/>
                <a:cs typeface="Arial" panose="020B0604020202020204" pitchFamily="34" charset="0"/>
              </a:rPr>
              <a:t>)</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 </a:t>
            </a:r>
            <a:r>
              <a:rPr lang="en-US" sz="4000" dirty="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3566650"/>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105</a:t>
            </a:r>
            <a:endParaRPr lang="en-GB" sz="1400" b="1" dirty="0">
              <a:latin typeface="Calibri" panose="020F0502020204030204" pitchFamily="34" charset="0"/>
            </a:endParaRPr>
          </a:p>
        </p:txBody>
      </p:sp>
      <p:sp>
        <p:nvSpPr>
          <p:cNvPr id="3" name="Rectangle 2"/>
          <p:cNvSpPr/>
          <p:nvPr/>
        </p:nvSpPr>
        <p:spPr>
          <a:xfrm>
            <a:off x="251520" y="1196752"/>
            <a:ext cx="5256584" cy="5647700"/>
          </a:xfrm>
          <a:prstGeom prst="rect">
            <a:avLst/>
          </a:prstGeom>
        </p:spPr>
        <p:txBody>
          <a:bodyPr wrap="square">
            <a:spAutoFit/>
          </a:bodyPr>
          <a:lstStyle/>
          <a:p>
            <a:pPr marL="401638" indent="-401638">
              <a:buClr>
                <a:srgbClr val="C00000"/>
              </a:buClr>
              <a:buFont typeface="+mj-lt"/>
              <a:buAutoNum type="arabicPeriod" startAt="6"/>
              <a:tabLst>
                <a:tab pos="804863" algn="l"/>
              </a:tabLst>
            </a:pPr>
            <a:r>
              <a:rPr lang="en-US" sz="1900" dirty="0">
                <a:latin typeface="Arial" panose="020B0604020202020204" pitchFamily="34" charset="0"/>
                <a:cs typeface="Arial" panose="020B0604020202020204" pitchFamily="34" charset="0"/>
              </a:rPr>
              <a:t>Two fair dice numbered 1-6 are rolled and the product of the scores is found.</a:t>
            </a:r>
          </a:p>
          <a:p>
            <a:pPr marL="804863" lvl="1" indent="-347663">
              <a:buClr>
                <a:srgbClr val="C00000"/>
              </a:buClr>
              <a:buFont typeface="+mj-lt"/>
              <a:buAutoNum type="alphaLcPeriod"/>
            </a:pPr>
            <a:r>
              <a:rPr lang="en-US" sz="1900" dirty="0" smtClean="0">
                <a:latin typeface="Arial" panose="020B0604020202020204" pitchFamily="34" charset="0"/>
                <a:cs typeface="Arial" panose="020B0604020202020204" pitchFamily="34" charset="0"/>
              </a:rPr>
              <a:t>Copy </a:t>
            </a:r>
            <a:r>
              <a:rPr lang="en-US" sz="1900" dirty="0">
                <a:latin typeface="Arial" panose="020B0604020202020204" pitchFamily="34" charset="0"/>
                <a:cs typeface="Arial" panose="020B0604020202020204" pitchFamily="34" charset="0"/>
              </a:rPr>
              <a:t>and complete the sample space diagram showing the possible total scores</a:t>
            </a:r>
            <a:r>
              <a:rPr lang="en-US" sz="1900" dirty="0" smtClean="0">
                <a:latin typeface="Arial" panose="020B0604020202020204" pitchFamily="34" charset="0"/>
                <a:cs typeface="Arial" panose="020B0604020202020204" pitchFamily="34" charset="0"/>
              </a:rPr>
              <a:t>.</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200" dirty="0" smtClean="0">
                <a:latin typeface="Arial" panose="020B0604020202020204" pitchFamily="34" charset="0"/>
                <a:cs typeface="Arial" panose="020B0604020202020204" pitchFamily="34" charset="0"/>
              </a:rPr>
              <a:t/>
            </a:r>
            <a:br>
              <a:rPr lang="en-US" sz="12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900" dirty="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804863" algn="l"/>
              </a:tabLst>
            </a:pPr>
            <a:r>
              <a:rPr lang="en-US" sz="1900" dirty="0" smtClean="0">
                <a:latin typeface="Arial" panose="020B0604020202020204" pitchFamily="34" charset="0"/>
                <a:cs typeface="Arial" panose="020B0604020202020204" pitchFamily="34" charset="0"/>
              </a:rPr>
              <a:t>Find </a:t>
            </a:r>
            <a:r>
              <a:rPr lang="en-US" sz="1900" dirty="0">
                <a:latin typeface="Arial" panose="020B0604020202020204" pitchFamily="34" charset="0"/>
                <a:cs typeface="Arial" panose="020B0604020202020204" pitchFamily="34" charset="0"/>
              </a:rPr>
              <a:t>the probability of scoring </a:t>
            </a: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err="1" smtClean="0">
                <a:solidFill>
                  <a:srgbClr val="C00000"/>
                </a:solidFill>
                <a:latin typeface="Arial" panose="020B0604020202020204" pitchFamily="34" charset="0"/>
                <a:cs typeface="Arial" panose="020B0604020202020204" pitchFamily="34" charset="0"/>
              </a:rPr>
              <a:t>i</a:t>
            </a:r>
            <a:r>
              <a:rPr lang="en-US" sz="1900" dirty="0" smtClean="0">
                <a:latin typeface="Arial" panose="020B0604020202020204" pitchFamily="34" charset="0"/>
                <a:cs typeface="Arial" panose="020B0604020202020204" pitchFamily="34" charset="0"/>
              </a:rPr>
              <a:t>  a </a:t>
            </a:r>
            <a:r>
              <a:rPr lang="en-US" sz="1900" dirty="0">
                <a:latin typeface="Arial" panose="020B0604020202020204" pitchFamily="34" charset="0"/>
                <a:cs typeface="Arial" panose="020B0604020202020204" pitchFamily="34" charset="0"/>
              </a:rPr>
              <a:t>total of 6 </a:t>
            </a:r>
            <a:r>
              <a:rPr lang="en-US" sz="1900" dirty="0" smtClean="0">
                <a:latin typeface="Arial" panose="020B0604020202020204" pitchFamily="34" charset="0"/>
                <a:cs typeface="Arial" panose="020B0604020202020204" pitchFamily="34" charset="0"/>
              </a:rPr>
              <a:t>	</a:t>
            </a:r>
            <a:r>
              <a:rPr lang="en-US" sz="1900" dirty="0" smtClean="0">
                <a:solidFill>
                  <a:srgbClr val="C00000"/>
                </a:solidFill>
                <a:latin typeface="Arial" panose="020B0604020202020204" pitchFamily="34" charset="0"/>
                <a:cs typeface="Arial" panose="020B0604020202020204" pitchFamily="34" charset="0"/>
              </a:rPr>
              <a:t>ii</a:t>
            </a:r>
            <a:r>
              <a:rPr lang="en-US" sz="1900" dirty="0" smtClean="0">
                <a:latin typeface="Arial" panose="020B0604020202020204" pitchFamily="34" charset="0"/>
                <a:cs typeface="Arial" panose="020B0604020202020204" pitchFamily="34" charset="0"/>
              </a:rPr>
              <a:t>  more </a:t>
            </a:r>
            <a:r>
              <a:rPr lang="en-US" sz="1900" dirty="0">
                <a:latin typeface="Arial" panose="020B0604020202020204" pitchFamily="34" charset="0"/>
                <a:cs typeface="Arial" panose="020B0604020202020204" pitchFamily="34" charset="0"/>
              </a:rPr>
              <a:t>than </a:t>
            </a:r>
            <a:r>
              <a:rPr lang="en-US" sz="1900" dirty="0" smtClean="0">
                <a:latin typeface="Arial" panose="020B0604020202020204" pitchFamily="34" charset="0"/>
                <a:cs typeface="Arial" panose="020B0604020202020204" pitchFamily="34" charset="0"/>
              </a:rPr>
              <a:t>20</a:t>
            </a:r>
            <a:br>
              <a:rPr lang="en-US" sz="1900" dirty="0" smtClean="0">
                <a:latin typeface="Arial" panose="020B0604020202020204" pitchFamily="34" charset="0"/>
                <a:cs typeface="Arial" panose="020B0604020202020204" pitchFamily="34" charset="0"/>
              </a:rPr>
            </a:br>
            <a:r>
              <a:rPr lang="en-US" sz="1900" dirty="0" smtClean="0">
                <a:solidFill>
                  <a:srgbClr val="C00000"/>
                </a:solidFill>
                <a:latin typeface="Arial" panose="020B0604020202020204" pitchFamily="34" charset="0"/>
                <a:cs typeface="Arial" panose="020B0604020202020204" pitchFamily="34" charset="0"/>
              </a:rPr>
              <a:t>iii</a:t>
            </a:r>
            <a:r>
              <a:rPr lang="en-US" sz="1900" dirty="0" smtClean="0">
                <a:latin typeface="Arial" panose="020B0604020202020204" pitchFamily="34" charset="0"/>
                <a:cs typeface="Arial" panose="020B0604020202020204" pitchFamily="34" charset="0"/>
              </a:rPr>
              <a:t> </a:t>
            </a:r>
            <a:r>
              <a:rPr lang="en-US" sz="1900" dirty="0">
                <a:latin typeface="Arial" panose="020B0604020202020204" pitchFamily="34" charset="0"/>
                <a:cs typeface="Arial" panose="020B0604020202020204" pitchFamily="34" charset="0"/>
              </a:rPr>
              <a:t>an even number iv a multiple of 3.</a:t>
            </a:r>
          </a:p>
          <a:p>
            <a:pPr marL="804863" lvl="1" indent="-347663">
              <a:buClr>
                <a:srgbClr val="C00000"/>
              </a:buClr>
              <a:buFont typeface="+mj-lt"/>
              <a:buAutoNum type="alphaLcPeriod"/>
              <a:tabLst>
                <a:tab pos="804863" algn="l"/>
              </a:tabLst>
            </a:pPr>
            <a:r>
              <a:rPr lang="en-US" sz="1900" dirty="0" smtClean="0">
                <a:latin typeface="Arial" panose="020B0604020202020204" pitchFamily="34" charset="0"/>
                <a:cs typeface="Arial" panose="020B0604020202020204" pitchFamily="34" charset="0"/>
              </a:rPr>
              <a:t>Which </a:t>
            </a:r>
            <a:r>
              <a:rPr lang="en-US" sz="1900" dirty="0">
                <a:latin typeface="Arial" panose="020B0604020202020204" pitchFamily="34" charset="0"/>
                <a:cs typeface="Arial" panose="020B0604020202020204" pitchFamily="34" charset="0"/>
              </a:rPr>
              <a:t>is more likely, scoring a multiple of 3 </a:t>
            </a:r>
            <a:r>
              <a:rPr lang="en-US" sz="1900" dirty="0" smtClean="0">
                <a:latin typeface="Arial" panose="020B0604020202020204" pitchFamily="34" charset="0"/>
                <a:cs typeface="Arial" panose="020B0604020202020204" pitchFamily="34" charset="0"/>
              </a:rPr>
              <a:t>or a </a:t>
            </a:r>
            <a:r>
              <a:rPr lang="en-US" sz="1900" dirty="0">
                <a:latin typeface="Arial" panose="020B0604020202020204" pitchFamily="34" charset="0"/>
                <a:cs typeface="Arial" panose="020B0604020202020204" pitchFamily="34" charset="0"/>
              </a:rPr>
              <a:t>multiple of 5?</a:t>
            </a:r>
            <a:endParaRPr lang="en-US" sz="1900" dirty="0" smtClean="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7906558"/>
              </p:ext>
            </p:extLst>
          </p:nvPr>
        </p:nvGraphicFramePr>
        <p:xfrm>
          <a:off x="251520" y="2708920"/>
          <a:ext cx="5256585" cy="2453640"/>
        </p:xfrm>
        <a:graphic>
          <a:graphicData uri="http://schemas.openxmlformats.org/drawingml/2006/table">
            <a:tbl>
              <a:tblPr firstRow="1" bandRow="1">
                <a:tableStyleId>{616DA210-FB5B-4158-B5E0-FEB733F419BA}</a:tableStyleId>
              </a:tblPr>
              <a:tblGrid>
                <a:gridCol w="432048"/>
                <a:gridCol w="1150654"/>
                <a:gridCol w="577538"/>
                <a:gridCol w="792088"/>
                <a:gridCol w="720080"/>
                <a:gridCol w="504056"/>
                <a:gridCol w="576064"/>
                <a:gridCol w="504057"/>
              </a:tblGrid>
              <a:tr h="329179">
                <a:tc rowSpan="6">
                  <a:txBody>
                    <a:bodyPr/>
                    <a:lstStyle/>
                    <a:p>
                      <a:pPr algn="ctr"/>
                      <a:r>
                        <a:rPr lang="en-US" sz="1700" dirty="0" smtClean="0">
                          <a:latin typeface="Arial" panose="020B0604020202020204" pitchFamily="34" charset="0"/>
                          <a:cs typeface="Arial" panose="020B0604020202020204" pitchFamily="34" charset="0"/>
                        </a:rPr>
                        <a:t>Dice 1</a:t>
                      </a:r>
                      <a:endParaRPr lang="en-US" sz="1700" dirty="0">
                        <a:latin typeface="Arial" panose="020B0604020202020204" pitchFamily="34" charset="0"/>
                        <a:cs typeface="Arial" panose="020B0604020202020204" pitchFamily="34" charset="0"/>
                      </a:endParaRPr>
                    </a:p>
                  </a:txBody>
                  <a:tcPr vert="vert270">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algn="ctr"/>
                      <a:r>
                        <a:rPr lang="en-US" sz="1700" b="1" dirty="0" smtClean="0">
                          <a:latin typeface="Arial" panose="020B0604020202020204" pitchFamily="34" charset="0"/>
                          <a:cs typeface="Arial" panose="020B0604020202020204" pitchFamily="34" charset="0"/>
                        </a:rPr>
                        <a:t>1</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vMerge="1">
                  <a:txBody>
                    <a:bodyPr/>
                    <a:lstStyle/>
                    <a:p>
                      <a:pPr algn="ctr"/>
                      <a:endParaRPr lang="en-US" sz="1700" dirty="0">
                        <a:latin typeface="Arial" panose="020B0604020202020204" pitchFamily="34" charset="0"/>
                        <a:cs typeface="Arial" panose="020B0604020202020204" pitchFamily="34" charset="0"/>
                      </a:endParaRPr>
                    </a:p>
                  </a:txBody>
                  <a:tcPr vert="vert270"/>
                </a:tc>
                <a:tc>
                  <a:txBody>
                    <a:bodyPr/>
                    <a:lstStyle/>
                    <a:p>
                      <a:pPr algn="ctr"/>
                      <a:r>
                        <a:rPr lang="en-US" sz="1700" b="1" dirty="0" smtClean="0">
                          <a:latin typeface="Arial" panose="020B0604020202020204" pitchFamily="34" charset="0"/>
                          <a:cs typeface="Arial" panose="020B0604020202020204" pitchFamily="34" charset="0"/>
                        </a:rPr>
                        <a:t>2</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a:t>
                      </a: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4</a:t>
                      </a: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vMerge="1">
                  <a:txBody>
                    <a:bodyPr/>
                    <a:lstStyle/>
                    <a:p>
                      <a:pPr algn="ctr"/>
                      <a:endParaRPr lang="en-US" sz="1700" dirty="0">
                        <a:latin typeface="Arial" panose="020B0604020202020204" pitchFamily="34" charset="0"/>
                        <a:cs typeface="Arial" panose="020B0604020202020204" pitchFamily="34" charset="0"/>
                      </a:endParaRPr>
                    </a:p>
                  </a:txBody>
                  <a:tcPr vert="vert270"/>
                </a:tc>
                <a:tc>
                  <a:txBody>
                    <a:bodyPr/>
                    <a:lstStyle/>
                    <a:p>
                      <a:pPr algn="ctr"/>
                      <a:r>
                        <a:rPr lang="en-US" sz="1700" b="1" dirty="0" smtClean="0">
                          <a:latin typeface="Arial" panose="020B0604020202020204" pitchFamily="34" charset="0"/>
                          <a:cs typeface="Arial" panose="020B0604020202020204" pitchFamily="34" charset="0"/>
                        </a:rPr>
                        <a:t>3</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9</a:t>
                      </a: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12</a:t>
                      </a: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vMerge="1">
                  <a:txBody>
                    <a:bodyPr/>
                    <a:lstStyle/>
                    <a:p>
                      <a:pPr algn="ctr"/>
                      <a:endParaRPr lang="en-US" sz="1700" dirty="0">
                        <a:latin typeface="Arial" panose="020B0604020202020204" pitchFamily="34" charset="0"/>
                        <a:cs typeface="Arial" panose="020B0604020202020204" pitchFamily="34" charset="0"/>
                      </a:endParaRPr>
                    </a:p>
                  </a:txBody>
                  <a:tcPr vert="vert270"/>
                </a:tc>
                <a:tc>
                  <a:txBody>
                    <a:bodyPr/>
                    <a:lstStyle/>
                    <a:p>
                      <a:pPr algn="ctr"/>
                      <a:r>
                        <a:rPr lang="en-US" sz="1700" b="1" dirty="0" smtClean="0">
                          <a:latin typeface="Arial" panose="020B0604020202020204" pitchFamily="34" charset="0"/>
                          <a:cs typeface="Arial" panose="020B0604020202020204" pitchFamily="34" charset="0"/>
                        </a:rPr>
                        <a:t>4</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vMerge="1">
                  <a:txBody>
                    <a:bodyPr/>
                    <a:lstStyle/>
                    <a:p>
                      <a:pPr algn="ctr"/>
                      <a:endParaRPr lang="en-US" sz="1700" dirty="0">
                        <a:latin typeface="Arial" panose="020B0604020202020204" pitchFamily="34" charset="0"/>
                        <a:cs typeface="Arial" panose="020B0604020202020204" pitchFamily="34" charset="0"/>
                      </a:endParaRPr>
                    </a:p>
                  </a:txBody>
                  <a:tcPr vert="vert270"/>
                </a:tc>
                <a:tc>
                  <a:txBody>
                    <a:bodyPr/>
                    <a:lstStyle/>
                    <a:p>
                      <a:pPr algn="ctr"/>
                      <a:r>
                        <a:rPr lang="en-US" sz="1700" b="1" dirty="0" smtClean="0">
                          <a:latin typeface="Arial" panose="020B0604020202020204" pitchFamily="34" charset="0"/>
                          <a:cs typeface="Arial" panose="020B0604020202020204" pitchFamily="34" charset="0"/>
                        </a:rPr>
                        <a:t>5</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smtClean="0">
                          <a:latin typeface="Arial" panose="020B0604020202020204" pitchFamily="34" charset="0"/>
                          <a:cs typeface="Arial" panose="020B0604020202020204" pitchFamily="34" charset="0"/>
                        </a:rPr>
                        <a:t>20</a:t>
                      </a: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vMerge="1">
                  <a:txBody>
                    <a:bodyPr/>
                    <a:lstStyle/>
                    <a:p>
                      <a:pPr algn="ctr"/>
                      <a:endParaRPr lang="en-US" sz="1700" dirty="0">
                        <a:latin typeface="Arial" panose="020B0604020202020204" pitchFamily="34" charset="0"/>
                        <a:cs typeface="Arial" panose="020B0604020202020204" pitchFamily="34" charset="0"/>
                      </a:endParaRPr>
                    </a:p>
                  </a:txBody>
                  <a:tcPr vert="vert270"/>
                </a:tc>
                <a:tc>
                  <a:txBody>
                    <a:bodyPr/>
                    <a:lstStyle/>
                    <a:p>
                      <a:pPr algn="ctr"/>
                      <a:r>
                        <a:rPr lang="en-US" sz="1700" b="1" dirty="0" smtClean="0">
                          <a:latin typeface="Arial" panose="020B0604020202020204" pitchFamily="34" charset="0"/>
                          <a:cs typeface="Arial" panose="020B0604020202020204" pitchFamily="34" charset="0"/>
                        </a:rPr>
                        <a:t>6</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7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9179">
                <a:tc>
                  <a:txBody>
                    <a:bodyPr/>
                    <a:lstStyle/>
                    <a:p>
                      <a:pPr algn="ctr"/>
                      <a:endParaRPr lang="en-US" sz="1700" dirty="0">
                        <a:latin typeface="Arial" panose="020B0604020202020204" pitchFamily="34" charset="0"/>
                        <a:cs typeface="Arial" panose="020B0604020202020204" pitchFamily="34" charset="0"/>
                      </a:endParaRPr>
                    </a:p>
                  </a:txBody>
                  <a:tcPr vert="vert27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algn="ctr"/>
                      <a:endParaRPr lang="en-US" sz="1700" dirty="0">
                        <a:latin typeface="Arial" panose="020B0604020202020204" pitchFamily="34" charset="0"/>
                        <a:cs typeface="Arial" panose="020B0604020202020204" pitchFamily="34" charset="0"/>
                      </a:endParaRPr>
                    </a:p>
                  </a:txBody>
                  <a:tcPr>
                    <a:lnL w="254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1700" b="1" dirty="0" smtClean="0">
                          <a:latin typeface="Arial" panose="020B0604020202020204" pitchFamily="34" charset="0"/>
                          <a:cs typeface="Arial" panose="020B0604020202020204" pitchFamily="34" charset="0"/>
                        </a:rPr>
                        <a:t>1</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2</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3</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4</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5</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smtClean="0">
                          <a:latin typeface="Arial" panose="020B0604020202020204" pitchFamily="34" charset="0"/>
                          <a:cs typeface="Arial" panose="020B0604020202020204" pitchFamily="34" charset="0"/>
                        </a:rPr>
                        <a:t>6</a:t>
                      </a:r>
                      <a:endParaRPr lang="en-US" sz="17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93948737"/>
      </p:ext>
    </p:extLst>
  </p:cSld>
  <p:clrMapOvr>
    <a:masterClrMapping/>
  </p:clrMapOvr>
  <p:transition advClick="0"/>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132</a:t>
            </a:r>
            <a:endParaRPr lang="en-GB" sz="1400" b="1" dirty="0">
              <a:latin typeface="Calibri" panose="020F0502020204030204" pitchFamily="34" charset="0"/>
            </a:endParaRPr>
          </a:p>
        </p:txBody>
      </p:sp>
      <p:sp>
        <p:nvSpPr>
          <p:cNvPr id="2" name="Rectangle 1"/>
          <p:cNvSpPr/>
          <p:nvPr/>
        </p:nvSpPr>
        <p:spPr>
          <a:xfrm>
            <a:off x="286250" y="1255400"/>
            <a:ext cx="5175467" cy="5493812"/>
          </a:xfrm>
          <a:prstGeom prst="rect">
            <a:avLst/>
          </a:prstGeom>
        </p:spPr>
        <p:txBody>
          <a:bodyPr wrap="square">
            <a:spAutoFit/>
          </a:bodyPr>
          <a:lstStyle/>
          <a:p>
            <a:pPr marL="457200" indent="-457200">
              <a:buClr>
                <a:srgbClr val="C00000"/>
              </a:buClr>
              <a:buFont typeface="+mj-lt"/>
              <a:buAutoNum type="arabicPeriod" startAt="2"/>
            </a:pPr>
            <a:r>
              <a:rPr lang="en-US" sz="2700" dirty="0" smtClean="0">
                <a:solidFill>
                  <a:srgbClr val="C00000"/>
                </a:solidFill>
              </a:rPr>
              <a:t>a.</a:t>
            </a:r>
            <a:r>
              <a:rPr lang="en-US" sz="2700" dirty="0"/>
              <a:t> Copy and complete the table of values for y = </a:t>
            </a:r>
            <a:r>
              <a:rPr lang="en-US" sz="2700" dirty="0" smtClean="0"/>
              <a:t>x</a:t>
            </a:r>
            <a:r>
              <a:rPr lang="en-US" sz="2700" baseline="30000" dirty="0" smtClean="0"/>
              <a:t>2</a:t>
            </a:r>
            <a:r>
              <a:rPr lang="en-US" sz="2700" dirty="0" smtClean="0"/>
              <a:t> </a:t>
            </a:r>
            <a:r>
              <a:rPr lang="en-US" sz="2700" dirty="0"/>
              <a:t>+ </a:t>
            </a:r>
            <a:r>
              <a:rPr lang="en-US" sz="2700" dirty="0" smtClean="0"/>
              <a:t>2.</a:t>
            </a:r>
            <a:br>
              <a:rPr lang="en-US" sz="2700" dirty="0" smtClean="0"/>
            </a:br>
            <a:r>
              <a:rPr lang="en-US" sz="2700" dirty="0" smtClean="0"/>
              <a:t/>
            </a:r>
            <a:br>
              <a:rPr lang="en-US" sz="2700" dirty="0" smtClean="0"/>
            </a:br>
            <a:endParaRPr lang="en-US" sz="2700" dirty="0" smtClean="0"/>
          </a:p>
          <a:p>
            <a:pPr marL="457200" indent="-457200">
              <a:buClr>
                <a:srgbClr val="C00000"/>
              </a:buClr>
              <a:buFont typeface="+mj-lt"/>
              <a:buAutoNum type="arabicPeriod" startAt="2"/>
            </a:pPr>
            <a:r>
              <a:rPr lang="en-US" sz="2000" dirty="0" smtClean="0"/>
              <a:t/>
            </a:r>
            <a:br>
              <a:rPr lang="en-US" sz="2000" dirty="0" smtClean="0"/>
            </a:br>
            <a:r>
              <a:rPr lang="en-US" sz="2700" dirty="0" smtClean="0"/>
              <a:t/>
            </a:r>
            <a:br>
              <a:rPr lang="en-US" sz="2700" dirty="0" smtClean="0"/>
            </a:br>
            <a:r>
              <a:rPr lang="en-US" sz="2700" dirty="0" smtClean="0"/>
              <a:t/>
            </a:r>
            <a:br>
              <a:rPr lang="en-US" sz="2700" dirty="0" smtClean="0"/>
            </a:br>
            <a:endParaRPr lang="en-US" sz="2700" dirty="0" smtClean="0"/>
          </a:p>
          <a:p>
            <a:pPr marL="914400" lvl="1" indent="-457200">
              <a:buClr>
                <a:srgbClr val="C00000"/>
              </a:buClr>
              <a:buFont typeface="+mj-lt"/>
              <a:buAutoNum type="alphaLcPeriod" startAt="2"/>
            </a:pPr>
            <a:r>
              <a:rPr lang="en-US" sz="2700" dirty="0"/>
              <a:t>Plot the graph of </a:t>
            </a:r>
            <a:r>
              <a:rPr lang="en-US" sz="2700" dirty="0" smtClean="0"/>
              <a:t/>
            </a:r>
            <a:br>
              <a:rPr lang="en-US" sz="2700" dirty="0" smtClean="0"/>
            </a:br>
            <a:r>
              <a:rPr lang="en-US" sz="2700" dirty="0" smtClean="0"/>
              <a:t>y </a:t>
            </a:r>
            <a:r>
              <a:rPr lang="en-US" sz="2700" dirty="0"/>
              <a:t>= </a:t>
            </a:r>
            <a:r>
              <a:rPr lang="en-US" sz="2700" dirty="0" smtClean="0"/>
              <a:t>x</a:t>
            </a:r>
            <a:r>
              <a:rPr lang="en-US" sz="2700" baseline="30000" dirty="0" smtClean="0"/>
              <a:t>2</a:t>
            </a:r>
            <a:r>
              <a:rPr lang="en-US" sz="2700" dirty="0" smtClean="0"/>
              <a:t> </a:t>
            </a:r>
            <a:r>
              <a:rPr lang="en-US" sz="2700" dirty="0"/>
              <a:t>+ </a:t>
            </a:r>
            <a:r>
              <a:rPr lang="en-US" sz="2700" dirty="0" smtClean="0"/>
              <a:t>2.</a:t>
            </a:r>
            <a:br>
              <a:rPr lang="en-US" sz="2700" dirty="0" smtClean="0"/>
            </a:br>
            <a:r>
              <a:rPr lang="en-US" sz="2700" dirty="0" smtClean="0"/>
              <a:t>Join </a:t>
            </a:r>
            <a:r>
              <a:rPr lang="en-US" sz="2700" dirty="0"/>
              <a:t>the points with a smooth curve. Label your graph.</a:t>
            </a:r>
          </a:p>
        </p:txBody>
      </p:sp>
      <p:graphicFrame>
        <p:nvGraphicFramePr>
          <p:cNvPr id="3" name="Table 2"/>
          <p:cNvGraphicFramePr>
            <a:graphicFrameLocks noGrp="1"/>
          </p:cNvGraphicFramePr>
          <p:nvPr>
            <p:extLst>
              <p:ext uri="{D42A27DB-BD31-4B8C-83A1-F6EECF244321}">
                <p14:modId xmlns:p14="http://schemas.microsoft.com/office/powerpoint/2010/main" val="827789426"/>
              </p:ext>
            </p:extLst>
          </p:nvPr>
        </p:nvGraphicFramePr>
        <p:xfrm>
          <a:off x="332636" y="2348880"/>
          <a:ext cx="5129080" cy="2072640"/>
        </p:xfrm>
        <a:graphic>
          <a:graphicData uri="http://schemas.openxmlformats.org/drawingml/2006/table">
            <a:tbl>
              <a:tblPr firstRow="1" bandRow="1">
                <a:tableStyleId>{5940675A-B579-460E-94D1-54222C63F5DA}</a:tableStyleId>
              </a:tblPr>
              <a:tblGrid>
                <a:gridCol w="641135"/>
                <a:gridCol w="641135"/>
                <a:gridCol w="641135"/>
                <a:gridCol w="641135"/>
                <a:gridCol w="641135"/>
                <a:gridCol w="641135"/>
                <a:gridCol w="641135"/>
                <a:gridCol w="641135"/>
              </a:tblGrid>
              <a:tr h="432048">
                <a:tc>
                  <a:txBody>
                    <a:bodyPr/>
                    <a:lstStyle/>
                    <a:p>
                      <a:pPr algn="ctr"/>
                      <a:r>
                        <a:rPr lang="en-US" sz="2800" b="1" i="1" dirty="0" smtClean="0">
                          <a:latin typeface="Arial" panose="020B0604020202020204" pitchFamily="34" charset="0"/>
                          <a:cs typeface="Arial" panose="020B0604020202020204" pitchFamily="34" charset="0"/>
                        </a:rPr>
                        <a:t>X</a:t>
                      </a:r>
                      <a:endParaRPr lang="en-US" sz="2800"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dirty="0" smtClean="0">
                          <a:latin typeface="Arial" panose="020B0604020202020204" pitchFamily="34" charset="0"/>
                          <a:cs typeface="Arial" panose="020B0604020202020204" pitchFamily="34" charset="0"/>
                        </a:rPr>
                        <a:t>X</a:t>
                      </a:r>
                      <a:r>
                        <a:rPr lang="en-US" sz="2800" b="1" i="1" baseline="30000" dirty="0" smtClean="0">
                          <a:latin typeface="Arial" panose="020B0604020202020204" pitchFamily="34" charset="0"/>
                          <a:cs typeface="Arial" panose="020B0604020202020204" pitchFamily="34" charset="0"/>
                        </a:rPr>
                        <a:t>2</a:t>
                      </a:r>
                      <a:endParaRPr lang="en-US" sz="2800" b="1"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0" baseline="0" dirty="0" smtClean="0">
                          <a:latin typeface="Arial" panose="020B0604020202020204" pitchFamily="34" charset="0"/>
                          <a:cs typeface="Arial" panose="020B0604020202020204" pitchFamily="34" charset="0"/>
                        </a:rPr>
                        <a:t>+2</a:t>
                      </a:r>
                      <a:endParaRPr lang="en-US" sz="2800" b="1"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baseline="0" dirty="0" smtClean="0">
                          <a:latin typeface="Arial" panose="020B0604020202020204" pitchFamily="34" charset="0"/>
                          <a:cs typeface="Arial" panose="020B0604020202020204" pitchFamily="34" charset="0"/>
                        </a:rPr>
                        <a:t>y</a:t>
                      </a:r>
                      <a:endParaRPr lang="en-US" sz="2800" b="1"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11</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2869986366"/>
      </p:ext>
    </p:extLst>
  </p:cSld>
  <p:clrMapOvr>
    <a:masterClrMapping/>
  </p:clrMapOvr>
  <p:transition advClick="0"/>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132</a:t>
            </a:r>
            <a:endParaRPr lang="en-GB" sz="1400" b="1" dirty="0">
              <a:latin typeface="Calibri" panose="020F0502020204030204" pitchFamily="34" charset="0"/>
            </a:endParaRPr>
          </a:p>
        </p:txBody>
      </p:sp>
      <p:sp>
        <p:nvSpPr>
          <p:cNvPr id="2" name="Rectangle 1"/>
          <p:cNvSpPr/>
          <p:nvPr/>
        </p:nvSpPr>
        <p:spPr>
          <a:xfrm>
            <a:off x="286250" y="1255400"/>
            <a:ext cx="5175467" cy="5386090"/>
          </a:xfrm>
          <a:prstGeom prst="rect">
            <a:avLst/>
          </a:prstGeom>
        </p:spPr>
        <p:txBody>
          <a:bodyPr wrap="square">
            <a:spAutoFit/>
          </a:bodyPr>
          <a:lstStyle/>
          <a:p>
            <a:pPr marL="514350" indent="-514350">
              <a:buClr>
                <a:srgbClr val="C00000"/>
              </a:buClr>
              <a:buFont typeface="+mj-lt"/>
              <a:buAutoNum type="arabicPeriod" startAt="3"/>
            </a:pPr>
            <a:r>
              <a:rPr lang="en-US" sz="2700" b="1" dirty="0" smtClean="0">
                <a:solidFill>
                  <a:srgbClr val="FF0000"/>
                </a:solidFill>
              </a:rPr>
              <a:t>R</a:t>
            </a:r>
            <a:r>
              <a:rPr lang="en-US" sz="2700" dirty="0" smtClean="0"/>
              <a:t>	a </a:t>
            </a:r>
            <a:r>
              <a:rPr lang="en-US" sz="2700" dirty="0"/>
              <a:t>Copy and complete the table of values for </a:t>
            </a:r>
            <a:r>
              <a:rPr lang="en-US" sz="2700" dirty="0" smtClean="0"/>
              <a:t/>
            </a:r>
            <a:br>
              <a:rPr lang="en-US" sz="2700" dirty="0" smtClean="0"/>
            </a:br>
            <a:r>
              <a:rPr lang="en-US" sz="2700" dirty="0" smtClean="0"/>
              <a:t>y </a:t>
            </a:r>
            <a:r>
              <a:rPr lang="en-US" sz="2700" dirty="0"/>
              <a:t>= </a:t>
            </a:r>
            <a:r>
              <a:rPr lang="en-US" sz="2700" dirty="0" smtClean="0"/>
              <a:t>x</a:t>
            </a:r>
            <a:r>
              <a:rPr lang="en-US" sz="2700" baseline="30000" dirty="0" smtClean="0"/>
              <a:t>2 </a:t>
            </a:r>
            <a:r>
              <a:rPr lang="en-US" sz="2700" dirty="0" smtClean="0"/>
              <a:t>- 2x </a:t>
            </a:r>
            <a:r>
              <a:rPr lang="en-US" sz="2700" dirty="0"/>
              <a:t>+ 3.</a:t>
            </a:r>
            <a:r>
              <a:rPr lang="en-US" sz="2700" dirty="0" smtClean="0"/>
              <a:t/>
            </a:r>
            <a:br>
              <a:rPr lang="en-US" sz="2700" dirty="0" smtClean="0"/>
            </a:br>
            <a:r>
              <a:rPr lang="en-US" sz="2700" dirty="0" smtClean="0"/>
              <a:t/>
            </a:r>
            <a:br>
              <a:rPr lang="en-US" sz="2700" dirty="0" smtClean="0"/>
            </a:br>
            <a:endParaRPr lang="en-US" sz="2700" dirty="0" smtClean="0"/>
          </a:p>
          <a:p>
            <a:pPr marL="457200" indent="-457200">
              <a:buClr>
                <a:srgbClr val="C00000"/>
              </a:buClr>
              <a:buFont typeface="+mj-lt"/>
              <a:buAutoNum type="arabicPeriod" startAt="3"/>
            </a:pPr>
            <a:r>
              <a:rPr lang="en-US" sz="2000" dirty="0" smtClean="0"/>
              <a:t/>
            </a:r>
            <a:br>
              <a:rPr lang="en-US" sz="2000" dirty="0" smtClean="0"/>
            </a:br>
            <a:r>
              <a:rPr lang="en-US" sz="2700" dirty="0" smtClean="0"/>
              <a:t/>
            </a:r>
            <a:br>
              <a:rPr lang="en-US" sz="2700" dirty="0" smtClean="0"/>
            </a:br>
            <a:r>
              <a:rPr lang="en-US" sz="2700" dirty="0" smtClean="0"/>
              <a:t/>
            </a:r>
            <a:br>
              <a:rPr lang="en-US" sz="2700" dirty="0" smtClean="0"/>
            </a:br>
            <a:endParaRPr lang="en-US" sz="2700" dirty="0" smtClean="0"/>
          </a:p>
          <a:p>
            <a:pPr marL="914400" lvl="1" indent="-457200">
              <a:buClr>
                <a:srgbClr val="C00000"/>
              </a:buClr>
              <a:buFont typeface="+mj-lt"/>
              <a:buAutoNum type="alphaLcPeriod" startAt="2"/>
            </a:pPr>
            <a:r>
              <a:rPr lang="en-US" sz="2700" dirty="0"/>
              <a:t>Plot the function </a:t>
            </a:r>
            <a:r>
              <a:rPr lang="en-US" sz="2700" dirty="0" smtClean="0"/>
              <a:t/>
            </a:r>
            <a:br>
              <a:rPr lang="en-US" sz="2700" dirty="0" smtClean="0"/>
            </a:br>
            <a:r>
              <a:rPr lang="en-US" sz="2700" dirty="0" smtClean="0"/>
              <a:t>y </a:t>
            </a:r>
            <a:r>
              <a:rPr lang="en-US" sz="2700" dirty="0"/>
              <a:t>= </a:t>
            </a:r>
            <a:r>
              <a:rPr lang="en-US" sz="2700" dirty="0" smtClean="0"/>
              <a:t>x</a:t>
            </a:r>
            <a:r>
              <a:rPr lang="en-US" sz="2700" baseline="30000" dirty="0" smtClean="0"/>
              <a:t>2</a:t>
            </a:r>
            <a:r>
              <a:rPr lang="en-US" sz="2700" dirty="0" smtClean="0"/>
              <a:t> </a:t>
            </a:r>
            <a:r>
              <a:rPr lang="en-US" sz="2700" dirty="0"/>
              <a:t>- 2x + 3. </a:t>
            </a:r>
          </a:p>
          <a:p>
            <a:pPr marL="914400" lvl="1" indent="-457200">
              <a:buClr>
                <a:srgbClr val="C00000"/>
              </a:buClr>
              <a:buFont typeface="+mj-lt"/>
              <a:buAutoNum type="alphaLcPeriod" startAt="2"/>
            </a:pPr>
            <a:r>
              <a:rPr lang="en-US" sz="2700" dirty="0" smtClean="0"/>
              <a:t>What </a:t>
            </a:r>
            <a:r>
              <a:rPr lang="en-US" sz="2700" dirty="0"/>
              <a:t>do you notice about the revalues in the table?</a:t>
            </a:r>
          </a:p>
        </p:txBody>
      </p:sp>
      <p:graphicFrame>
        <p:nvGraphicFramePr>
          <p:cNvPr id="3" name="Table 2"/>
          <p:cNvGraphicFramePr>
            <a:graphicFrameLocks noGrp="1"/>
          </p:cNvGraphicFramePr>
          <p:nvPr>
            <p:extLst>
              <p:ext uri="{D42A27DB-BD31-4B8C-83A1-F6EECF244321}">
                <p14:modId xmlns:p14="http://schemas.microsoft.com/office/powerpoint/2010/main" val="596203966"/>
              </p:ext>
            </p:extLst>
          </p:nvPr>
        </p:nvGraphicFramePr>
        <p:xfrm>
          <a:off x="332636" y="2652504"/>
          <a:ext cx="5129080" cy="2072640"/>
        </p:xfrm>
        <a:graphic>
          <a:graphicData uri="http://schemas.openxmlformats.org/drawingml/2006/table">
            <a:tbl>
              <a:tblPr firstRow="1" bandRow="1">
                <a:tableStyleId>{5940675A-B579-460E-94D1-54222C63F5DA}</a:tableStyleId>
              </a:tblPr>
              <a:tblGrid>
                <a:gridCol w="641135"/>
                <a:gridCol w="641135"/>
                <a:gridCol w="641135"/>
                <a:gridCol w="641135"/>
                <a:gridCol w="641135"/>
                <a:gridCol w="641135"/>
                <a:gridCol w="641135"/>
                <a:gridCol w="641135"/>
              </a:tblGrid>
              <a:tr h="432048">
                <a:tc>
                  <a:txBody>
                    <a:bodyPr/>
                    <a:lstStyle/>
                    <a:p>
                      <a:pPr algn="ctr"/>
                      <a:r>
                        <a:rPr lang="en-US" sz="2800" b="1" i="1" dirty="0" smtClean="0">
                          <a:latin typeface="Arial" panose="020B0604020202020204" pitchFamily="34" charset="0"/>
                          <a:cs typeface="Arial" panose="020B0604020202020204" pitchFamily="34" charset="0"/>
                        </a:rPr>
                        <a:t>X</a:t>
                      </a:r>
                      <a:endParaRPr lang="en-US" sz="2800"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dirty="0" smtClean="0">
                          <a:latin typeface="Arial" panose="020B0604020202020204" pitchFamily="34" charset="0"/>
                          <a:cs typeface="Arial" panose="020B0604020202020204" pitchFamily="34" charset="0"/>
                        </a:rPr>
                        <a:t>X</a:t>
                      </a:r>
                      <a:r>
                        <a:rPr lang="en-US" sz="2800" b="1" i="1" baseline="30000" dirty="0" smtClean="0">
                          <a:latin typeface="Arial" panose="020B0604020202020204" pitchFamily="34" charset="0"/>
                          <a:cs typeface="Arial" panose="020B0604020202020204" pitchFamily="34" charset="0"/>
                        </a:rPr>
                        <a:t>2</a:t>
                      </a:r>
                      <a:endParaRPr lang="en-US" sz="2800" b="1"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0" baseline="0" dirty="0" smtClean="0">
                          <a:latin typeface="Arial" panose="020B0604020202020204" pitchFamily="34" charset="0"/>
                          <a:cs typeface="Arial" panose="020B0604020202020204" pitchFamily="34" charset="0"/>
                        </a:rPr>
                        <a:t>+2</a:t>
                      </a:r>
                      <a:endParaRPr lang="en-US" sz="2800" b="1" i="0"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baseline="0" dirty="0" smtClean="0">
                          <a:latin typeface="Arial" panose="020B0604020202020204" pitchFamily="34" charset="0"/>
                          <a:cs typeface="Arial" panose="020B0604020202020204" pitchFamily="34" charset="0"/>
                        </a:rPr>
                        <a:t>y</a:t>
                      </a:r>
                      <a:endParaRPr lang="en-US" sz="2800" b="1"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11</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4195990450"/>
      </p:ext>
    </p:extLst>
  </p:cSld>
  <p:clrMapOvr>
    <a:masterClrMapping/>
  </p:clrMapOvr>
  <p:transition advClick="0"/>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133</a:t>
            </a:r>
            <a:endParaRPr lang="en-GB" sz="1400" b="1" dirty="0">
              <a:latin typeface="Calibri" panose="020F0502020204030204" pitchFamily="34" charset="0"/>
            </a:endParaRPr>
          </a:p>
        </p:txBody>
      </p:sp>
      <p:sp>
        <p:nvSpPr>
          <p:cNvPr id="2" name="Rectangle 1"/>
          <p:cNvSpPr/>
          <p:nvPr/>
        </p:nvSpPr>
        <p:spPr>
          <a:xfrm>
            <a:off x="286250" y="1255400"/>
            <a:ext cx="5175467" cy="2169825"/>
          </a:xfrm>
          <a:prstGeom prst="rect">
            <a:avLst/>
          </a:prstGeom>
        </p:spPr>
        <p:txBody>
          <a:bodyPr wrap="square">
            <a:spAutoFit/>
          </a:bodyPr>
          <a:lstStyle/>
          <a:p>
            <a:pPr marL="457200" indent="-457200">
              <a:buClr>
                <a:srgbClr val="C00000"/>
              </a:buClr>
              <a:buFont typeface="+mj-lt"/>
              <a:buAutoNum type="arabicPeriod" startAt="4"/>
            </a:pPr>
            <a:r>
              <a:rPr lang="en-US" sz="2700" dirty="0" smtClean="0"/>
              <a:t>For </a:t>
            </a:r>
            <a:r>
              <a:rPr lang="en-US" sz="2700" dirty="0"/>
              <a:t>each graph, write down</a:t>
            </a:r>
          </a:p>
          <a:p>
            <a:pPr marL="971550" lvl="1" indent="-514350">
              <a:buClr>
                <a:srgbClr val="C00000"/>
              </a:buClr>
              <a:buFont typeface="+mj-lt"/>
              <a:buAutoNum type="romanLcPeriod"/>
            </a:pPr>
            <a:r>
              <a:rPr lang="en-US" sz="2700" dirty="0" smtClean="0"/>
              <a:t>the </a:t>
            </a:r>
            <a:r>
              <a:rPr lang="en-US" sz="2700" dirty="0"/>
              <a:t>equation of </a:t>
            </a:r>
            <a:r>
              <a:rPr lang="en-US" sz="2700" dirty="0" smtClean="0"/>
              <a:t>the </a:t>
            </a:r>
            <a:br>
              <a:rPr lang="en-US" sz="2700" dirty="0" smtClean="0"/>
            </a:br>
            <a:r>
              <a:rPr lang="en-US" sz="2700" dirty="0" smtClean="0"/>
              <a:t>line </a:t>
            </a:r>
            <a:r>
              <a:rPr lang="en-US" sz="2700" dirty="0"/>
              <a:t>of symmetry</a:t>
            </a:r>
          </a:p>
          <a:p>
            <a:pPr marL="971550" lvl="1" indent="-514350">
              <a:buClr>
                <a:srgbClr val="C00000"/>
              </a:buClr>
              <a:buFont typeface="+mj-lt"/>
              <a:buAutoNum type="romanLcPeriod"/>
            </a:pPr>
            <a:r>
              <a:rPr lang="en-US" sz="2700" dirty="0" smtClean="0"/>
              <a:t>the </a:t>
            </a:r>
            <a:r>
              <a:rPr lang="en-US" sz="2700" dirty="0"/>
              <a:t>turning point</a:t>
            </a:r>
          </a:p>
          <a:p>
            <a:pPr marL="971550" lvl="1" indent="-514350">
              <a:buClr>
                <a:srgbClr val="C00000"/>
              </a:buClr>
              <a:buFont typeface="+mj-lt"/>
              <a:buAutoNum type="romanLcPeriod"/>
            </a:pPr>
            <a:r>
              <a:rPr lang="en-US" sz="2700" dirty="0" smtClean="0"/>
              <a:t>the </a:t>
            </a:r>
            <a:r>
              <a:rPr lang="en-US" sz="2700" b="1" i="1" dirty="0" smtClean="0"/>
              <a:t>y</a:t>
            </a:r>
            <a:r>
              <a:rPr lang="en-US" sz="2700" dirty="0" smtClean="0"/>
              <a:t>-intercept</a:t>
            </a:r>
            <a:r>
              <a:rPr lang="en-US" sz="2700" dirty="0"/>
              <a:t>.</a:t>
            </a: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992" t="2795" r="5755" b="3997"/>
          <a:stretch/>
        </p:blipFill>
        <p:spPr>
          <a:xfrm>
            <a:off x="4355976" y="1844824"/>
            <a:ext cx="1106485" cy="1274863"/>
          </a:xfrm>
          <a:prstGeom prst="rect">
            <a:avLst/>
          </a:prstGeom>
        </p:spPr>
      </p:pic>
      <p:pic>
        <p:nvPicPr>
          <p:cNvPr id="5" name="Picture 4"/>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86249" y="3861048"/>
            <a:ext cx="2526567" cy="2195716"/>
          </a:xfrm>
          <a:prstGeom prst="rect">
            <a:avLst/>
          </a:prstGeom>
        </p:spPr>
      </p:pic>
      <p:pic>
        <p:nvPicPr>
          <p:cNvPr id="6" name="Picture 5"/>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2915816" y="3861049"/>
            <a:ext cx="2549156" cy="2195716"/>
          </a:xfrm>
          <a:prstGeom prst="rect">
            <a:avLst/>
          </a:prstGeom>
        </p:spPr>
      </p:pic>
    </p:spTree>
    <p:extLst>
      <p:ext uri="{BB962C8B-B14F-4D97-AF65-F5344CB8AC3E}">
        <p14:creationId xmlns:p14="http://schemas.microsoft.com/office/powerpoint/2010/main" val="2448235571"/>
      </p:ext>
    </p:extLst>
  </p:cSld>
  <p:clrMapOvr>
    <a:masterClrMapping/>
  </p:clrMapOvr>
  <p:transition advClick="0"/>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133</a:t>
            </a:r>
            <a:endParaRPr lang="en-GB" sz="1400" b="1" dirty="0">
              <a:latin typeface="Calibri" panose="020F0502020204030204" pitchFamily="34" charset="0"/>
            </a:endParaRPr>
          </a:p>
        </p:txBody>
      </p:sp>
      <p:sp>
        <p:nvSpPr>
          <p:cNvPr id="2" name="Rectangle 1"/>
          <p:cNvSpPr/>
          <p:nvPr/>
        </p:nvSpPr>
        <p:spPr>
          <a:xfrm>
            <a:off x="286250" y="1255400"/>
            <a:ext cx="8534222" cy="3159839"/>
          </a:xfrm>
          <a:prstGeom prst="rect">
            <a:avLst/>
          </a:prstGeom>
        </p:spPr>
        <p:txBody>
          <a:bodyPr wrap="square">
            <a:spAutoFit/>
          </a:bodyPr>
          <a:lstStyle/>
          <a:p>
            <a:pPr marL="514350" indent="-514350">
              <a:buClr>
                <a:srgbClr val="C00000"/>
              </a:buClr>
              <a:buFont typeface="+mj-lt"/>
              <a:buAutoNum type="arabicPeriod" startAt="5"/>
            </a:pPr>
            <a:r>
              <a:rPr lang="en-US" sz="2600" dirty="0"/>
              <a:t>Copy and complete the table and plot the function </a:t>
            </a:r>
            <a:r>
              <a:rPr lang="en-US" sz="2600" dirty="0" smtClean="0"/>
              <a:t/>
            </a:r>
            <a:br>
              <a:rPr lang="en-US" sz="2600" dirty="0" smtClean="0"/>
            </a:br>
            <a:r>
              <a:rPr lang="en-US" sz="2600" dirty="0" smtClean="0"/>
              <a:t>y </a:t>
            </a:r>
            <a:r>
              <a:rPr lang="en-US" sz="2600" dirty="0"/>
              <a:t>= </a:t>
            </a:r>
            <a:r>
              <a:rPr lang="en-US" sz="2600" dirty="0" smtClean="0"/>
              <a:t>-2x</a:t>
            </a:r>
            <a:r>
              <a:rPr lang="en-US" sz="2600" baseline="30000" dirty="0" smtClean="0"/>
              <a:t>2</a:t>
            </a:r>
            <a:br>
              <a:rPr lang="en-US" sz="2600" baseline="30000" dirty="0" smtClean="0"/>
            </a:br>
            <a:r>
              <a:rPr lang="en-US" sz="2600" baseline="30000" dirty="0" smtClean="0"/>
              <a:t/>
            </a:r>
            <a:br>
              <a:rPr lang="en-US" sz="2600" baseline="30000" dirty="0" smtClean="0"/>
            </a:br>
            <a:r>
              <a:rPr lang="en-US" sz="2600" baseline="30000" dirty="0" smtClean="0"/>
              <a:t/>
            </a:r>
            <a:br>
              <a:rPr lang="en-US" sz="2600" baseline="30000" dirty="0" smtClean="0"/>
            </a:br>
            <a:r>
              <a:rPr lang="en-US" sz="2600" baseline="30000" dirty="0" smtClean="0"/>
              <a:t/>
            </a:r>
            <a:br>
              <a:rPr lang="en-US" sz="2600" baseline="30000" dirty="0" smtClean="0"/>
            </a:br>
            <a:r>
              <a:rPr lang="en-US" sz="2600" baseline="30000" dirty="0" smtClean="0"/>
              <a:t/>
            </a:r>
            <a:br>
              <a:rPr lang="en-US" sz="2600" baseline="30000" dirty="0" smtClean="0"/>
            </a:br>
            <a:r>
              <a:rPr lang="en-US" sz="2600" baseline="30000" dirty="0" smtClean="0"/>
              <a:t/>
            </a:r>
            <a:br>
              <a:rPr lang="en-US" sz="2600" baseline="30000" dirty="0" smtClean="0"/>
            </a:br>
            <a:r>
              <a:rPr lang="en-US" sz="2600" baseline="30000" dirty="0" smtClean="0"/>
              <a:t/>
            </a:r>
            <a:br>
              <a:rPr lang="en-US" sz="2600" baseline="30000" dirty="0" smtClean="0"/>
            </a:br>
            <a:endParaRPr lang="en-US" sz="2600" baseline="30000" dirty="0" smtClean="0"/>
          </a:p>
          <a:p>
            <a:pPr marL="514350" indent="-514350">
              <a:buClr>
                <a:srgbClr val="C00000"/>
              </a:buClr>
              <a:buFont typeface="+mj-lt"/>
              <a:buAutoNum type="arabicPeriod" startAt="5"/>
            </a:pPr>
            <a:r>
              <a:rPr lang="en-US" sz="2600" b="1" dirty="0">
                <a:solidFill>
                  <a:srgbClr val="FF0000"/>
                </a:solidFill>
              </a:rPr>
              <a:t>R</a:t>
            </a:r>
            <a:r>
              <a:rPr lang="en-US" sz="2600" dirty="0"/>
              <a:t> Which of these are graphs of quadratic functions?</a:t>
            </a:r>
          </a:p>
        </p:txBody>
      </p:sp>
      <p:graphicFrame>
        <p:nvGraphicFramePr>
          <p:cNvPr id="8" name="Table 7"/>
          <p:cNvGraphicFramePr>
            <a:graphicFrameLocks noGrp="1"/>
          </p:cNvGraphicFramePr>
          <p:nvPr>
            <p:extLst>
              <p:ext uri="{D42A27DB-BD31-4B8C-83A1-F6EECF244321}">
                <p14:modId xmlns:p14="http://schemas.microsoft.com/office/powerpoint/2010/main" val="1253653702"/>
              </p:ext>
            </p:extLst>
          </p:nvPr>
        </p:nvGraphicFramePr>
        <p:xfrm>
          <a:off x="332636" y="2204864"/>
          <a:ext cx="8487838" cy="1554480"/>
        </p:xfrm>
        <a:graphic>
          <a:graphicData uri="http://schemas.openxmlformats.org/drawingml/2006/table">
            <a:tbl>
              <a:tblPr firstRow="1" bandRow="1">
                <a:tableStyleId>{5940675A-B579-460E-94D1-54222C63F5DA}</a:tableStyleId>
              </a:tblPr>
              <a:tblGrid>
                <a:gridCol w="1029642"/>
                <a:gridCol w="1280344"/>
                <a:gridCol w="1029642"/>
                <a:gridCol w="1029642"/>
                <a:gridCol w="1029642"/>
                <a:gridCol w="1029642"/>
                <a:gridCol w="1029642"/>
                <a:gridCol w="1029642"/>
              </a:tblGrid>
              <a:tr h="432048">
                <a:tc>
                  <a:txBody>
                    <a:bodyPr/>
                    <a:lstStyle/>
                    <a:p>
                      <a:pPr algn="ctr"/>
                      <a:r>
                        <a:rPr lang="en-US" sz="2800" b="1" i="1" dirty="0" smtClean="0">
                          <a:latin typeface="Arial" panose="020B0604020202020204" pitchFamily="34" charset="0"/>
                          <a:cs typeface="Arial" panose="020B0604020202020204" pitchFamily="34" charset="0"/>
                        </a:rPr>
                        <a:t>X</a:t>
                      </a:r>
                      <a:endParaRPr lang="en-US" sz="2800"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dirty="0" smtClean="0">
                          <a:latin typeface="Arial" panose="020B0604020202020204" pitchFamily="34" charset="0"/>
                          <a:cs typeface="Arial" panose="020B0604020202020204" pitchFamily="34" charset="0"/>
                        </a:rPr>
                        <a:t>X</a:t>
                      </a:r>
                      <a:r>
                        <a:rPr lang="en-US" sz="2800" b="1" i="1" baseline="30000" dirty="0" smtClean="0">
                          <a:latin typeface="Arial" panose="020B0604020202020204" pitchFamily="34" charset="0"/>
                          <a:cs typeface="Arial" panose="020B0604020202020204" pitchFamily="34" charset="0"/>
                        </a:rPr>
                        <a:t>2</a:t>
                      </a:r>
                      <a:endParaRPr lang="en-US" sz="2800" b="1"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0</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r h="432048">
                <a:tc>
                  <a:txBody>
                    <a:bodyPr/>
                    <a:lstStyle/>
                    <a:p>
                      <a:pPr algn="ctr"/>
                      <a:r>
                        <a:rPr lang="en-US" sz="2800" b="1" i="1" baseline="0" dirty="0" smtClean="0">
                          <a:latin typeface="Arial" panose="020B0604020202020204" pitchFamily="34" charset="0"/>
                          <a:cs typeface="Arial" panose="020B0604020202020204" pitchFamily="34" charset="0"/>
                        </a:rPr>
                        <a:t>y</a:t>
                      </a:r>
                      <a:endParaRPr lang="en-US" sz="2800" b="1" i="1" baseline="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800" dirty="0" smtClean="0">
                          <a:latin typeface="Arial" panose="020B0604020202020204" pitchFamily="34" charset="0"/>
                          <a:cs typeface="Arial" panose="020B0604020202020204" pitchFamily="34" charset="0"/>
                        </a:rPr>
                        <a:t>-18</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r>
            </a:tbl>
          </a:graphicData>
        </a:graphic>
      </p:graphicFrame>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4060" t="44967"/>
          <a:stretch/>
        </p:blipFill>
        <p:spPr>
          <a:xfrm>
            <a:off x="6770898" y="4502488"/>
            <a:ext cx="2049574" cy="2022856"/>
          </a:xfrm>
          <a:prstGeom prst="rect">
            <a:avLst/>
          </a:prstGeom>
        </p:spPr>
      </p:pic>
      <p:pic>
        <p:nvPicPr>
          <p:cNvPr id="10" name="Picture 9"/>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t="46118" r="58718"/>
          <a:stretch/>
        </p:blipFill>
        <p:spPr>
          <a:xfrm>
            <a:off x="4758367" y="4502488"/>
            <a:ext cx="1881100" cy="2022856"/>
          </a:xfrm>
          <a:prstGeom prst="rect">
            <a:avLst/>
          </a:prstGeom>
        </p:spPr>
      </p:pic>
      <p:pic>
        <p:nvPicPr>
          <p:cNvPr id="11" name="Picture 10"/>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54807" b="54963"/>
          <a:stretch/>
        </p:blipFill>
        <p:spPr>
          <a:xfrm>
            <a:off x="2395377" y="4502249"/>
            <a:ext cx="2231558" cy="2023095"/>
          </a:xfrm>
          <a:prstGeom prst="rect">
            <a:avLst/>
          </a:prstGeom>
        </p:spPr>
      </p:pic>
      <p:pic>
        <p:nvPicPr>
          <p:cNvPr id="12" name="Picture 1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r="58945" b="53019"/>
          <a:stretch/>
        </p:blipFill>
        <p:spPr>
          <a:xfrm>
            <a:off x="236701" y="4502488"/>
            <a:ext cx="2027244" cy="2022856"/>
          </a:xfrm>
          <a:prstGeom prst="rect">
            <a:avLst/>
          </a:prstGeom>
        </p:spPr>
      </p:pic>
    </p:spTree>
    <p:extLst>
      <p:ext uri="{BB962C8B-B14F-4D97-AF65-F5344CB8AC3E}">
        <p14:creationId xmlns:p14="http://schemas.microsoft.com/office/powerpoint/2010/main" val="4285985324"/>
      </p:ext>
    </p:extLst>
  </p:cSld>
  <p:clrMapOvr>
    <a:masterClrMapping/>
  </p:clrMapOvr>
  <p:transition advClick="0"/>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133</a:t>
            </a:r>
            <a:endParaRPr lang="en-GB" sz="1400" b="1" dirty="0">
              <a:latin typeface="Calibri" panose="020F0502020204030204" pitchFamily="34" charset="0"/>
            </a:endParaRPr>
          </a:p>
        </p:txBody>
      </p:sp>
      <p:sp>
        <p:nvSpPr>
          <p:cNvPr id="2" name="Rectangle 1"/>
          <p:cNvSpPr/>
          <p:nvPr/>
        </p:nvSpPr>
        <p:spPr>
          <a:xfrm>
            <a:off x="286250" y="1255400"/>
            <a:ext cx="5175467" cy="5493812"/>
          </a:xfrm>
          <a:prstGeom prst="rect">
            <a:avLst/>
          </a:prstGeom>
        </p:spPr>
        <p:txBody>
          <a:bodyPr wrap="square">
            <a:spAutoFit/>
          </a:bodyPr>
          <a:lstStyle/>
          <a:p>
            <a:pPr marL="457200" indent="-457200">
              <a:buClr>
                <a:srgbClr val="C00000"/>
              </a:buClr>
              <a:buFont typeface="+mj-lt"/>
              <a:buAutoNum type="arabicPeriod" startAt="7"/>
            </a:pPr>
            <a:r>
              <a:rPr lang="en-US" sz="2700" b="1" dirty="0">
                <a:solidFill>
                  <a:srgbClr val="FF0000"/>
                </a:solidFill>
              </a:rPr>
              <a:t>R / P</a:t>
            </a:r>
            <a:r>
              <a:rPr lang="en-US" sz="2700" dirty="0"/>
              <a:t> The graph shows the height of a cricket ball against time.</a:t>
            </a:r>
          </a:p>
          <a:p>
            <a:pPr marL="971550" lvl="1" indent="-514350">
              <a:buClr>
                <a:srgbClr val="C00000"/>
              </a:buClr>
              <a:buFont typeface="+mj-lt"/>
              <a:buAutoNum type="alphaLcPeriod"/>
              <a:tabLst>
                <a:tab pos="1314450" algn="l"/>
              </a:tabLst>
            </a:pPr>
            <a:r>
              <a:rPr lang="en-US" sz="2700" dirty="0" err="1" smtClean="0"/>
              <a:t>i</a:t>
            </a:r>
            <a:r>
              <a:rPr lang="en-US" sz="2700" dirty="0" smtClean="0"/>
              <a:t> 	What </a:t>
            </a:r>
            <a:r>
              <a:rPr lang="en-US" sz="2700" dirty="0"/>
              <a:t>is the maximum </a:t>
            </a:r>
            <a:r>
              <a:rPr lang="en-US" sz="2700" dirty="0" smtClean="0"/>
              <a:t>	height </a:t>
            </a:r>
            <a:r>
              <a:rPr lang="en-US" sz="2700" dirty="0"/>
              <a:t>that the cricket </a:t>
            </a:r>
            <a:r>
              <a:rPr lang="en-US" sz="2700" dirty="0" smtClean="0"/>
              <a:t>	ball reaches?</a:t>
            </a:r>
          </a:p>
          <a:p>
            <a:pPr marL="1314450" lvl="2" indent="-400050">
              <a:buClr>
                <a:srgbClr val="C00000"/>
              </a:buClr>
              <a:buFont typeface="+mj-lt"/>
              <a:buAutoNum type="romanLcPeriod" startAt="2"/>
              <a:tabLst>
                <a:tab pos="1314450" algn="l"/>
              </a:tabLst>
            </a:pPr>
            <a:r>
              <a:rPr lang="en-US" sz="2700" dirty="0" smtClean="0"/>
              <a:t>At </a:t>
            </a:r>
            <a:r>
              <a:rPr lang="en-US" sz="2700" dirty="0"/>
              <a:t>how many seconds does it reach its maximum height?</a:t>
            </a:r>
          </a:p>
          <a:p>
            <a:pPr marL="971550" lvl="1" indent="-514350">
              <a:buClr>
                <a:srgbClr val="C00000"/>
              </a:buClr>
              <a:buFont typeface="+mj-lt"/>
              <a:buAutoNum type="alphaLcPeriod"/>
            </a:pPr>
            <a:r>
              <a:rPr lang="en-US" sz="2700" dirty="0" smtClean="0"/>
              <a:t>At </a:t>
            </a:r>
            <a:r>
              <a:rPr lang="en-US" sz="2700" dirty="0"/>
              <a:t>what times does the ball reach 7 m? </a:t>
            </a:r>
            <a:endParaRPr lang="en-US" sz="2700" dirty="0" smtClean="0"/>
          </a:p>
          <a:p>
            <a:pPr marL="971550" lvl="1" indent="-514350">
              <a:buClr>
                <a:srgbClr val="C00000"/>
              </a:buClr>
              <a:buFont typeface="+mj-lt"/>
              <a:buAutoNum type="alphaLcPeriod"/>
            </a:pPr>
            <a:r>
              <a:rPr lang="en-US" sz="2700" dirty="0" smtClean="0"/>
              <a:t>When </a:t>
            </a:r>
            <a:r>
              <a:rPr lang="en-US" sz="2700" dirty="0"/>
              <a:t>does the ball hit the ground?</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335" y="1196752"/>
            <a:ext cx="664145" cy="681999"/>
          </a:xfrm>
          <a:prstGeom prst="rect">
            <a:avLst/>
          </a:prstGeom>
        </p:spPr>
      </p:pic>
      <p:pic>
        <p:nvPicPr>
          <p:cNvPr id="3" name="Picture 2"/>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5594703" y="2022767"/>
            <a:ext cx="3225769" cy="4502577"/>
          </a:xfrm>
          <a:prstGeom prst="rect">
            <a:avLst/>
          </a:prstGeom>
        </p:spPr>
      </p:pic>
    </p:spTree>
    <p:extLst>
      <p:ext uri="{BB962C8B-B14F-4D97-AF65-F5344CB8AC3E}">
        <p14:creationId xmlns:p14="http://schemas.microsoft.com/office/powerpoint/2010/main" val="2307204407"/>
      </p:ext>
    </p:extLst>
  </p:cSld>
  <p:clrMapOvr>
    <a:masterClrMapping/>
  </p:clrMapOvr>
  <p:transition advClick="0"/>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133</a:t>
            </a:r>
            <a:endParaRPr lang="en-GB" sz="1400" b="1" dirty="0">
              <a:latin typeface="Calibri" panose="020F0502020204030204" pitchFamily="34" charset="0"/>
            </a:endParaRPr>
          </a:p>
        </p:txBody>
      </p:sp>
      <p:sp>
        <p:nvSpPr>
          <p:cNvPr id="2" name="Rectangle 1"/>
          <p:cNvSpPr/>
          <p:nvPr/>
        </p:nvSpPr>
        <p:spPr>
          <a:xfrm>
            <a:off x="251520" y="1196752"/>
            <a:ext cx="5256584" cy="5478423"/>
          </a:xfrm>
          <a:prstGeom prst="rect">
            <a:avLst/>
          </a:prstGeom>
        </p:spPr>
        <p:txBody>
          <a:bodyPr wrap="square">
            <a:spAutoFit/>
          </a:bodyPr>
          <a:lstStyle/>
          <a:p>
            <a:pPr marL="457200" indent="-457200">
              <a:buClr>
                <a:srgbClr val="C00000"/>
              </a:buClr>
              <a:buFont typeface="+mj-lt"/>
              <a:buAutoNum type="arabicPeriod" startAt="8"/>
            </a:pPr>
            <a:r>
              <a:rPr lang="en-US" sz="2500" b="1" dirty="0">
                <a:solidFill>
                  <a:srgbClr val="FF0000"/>
                </a:solidFill>
              </a:rPr>
              <a:t>R</a:t>
            </a:r>
            <a:r>
              <a:rPr lang="en-US" sz="2500" dirty="0"/>
              <a:t> The graph </a:t>
            </a:r>
            <a:r>
              <a:rPr lang="en-US" sz="2500" i="1" dirty="0"/>
              <a:t>y</a:t>
            </a:r>
            <a:r>
              <a:rPr lang="en-US" sz="2500" dirty="0"/>
              <a:t> = </a:t>
            </a:r>
            <a:r>
              <a:rPr lang="en-US" sz="2500" i="1" dirty="0" smtClean="0"/>
              <a:t>x</a:t>
            </a:r>
            <a:r>
              <a:rPr lang="en-US" sz="2500" baseline="30000" dirty="0" smtClean="0"/>
              <a:t>2</a:t>
            </a:r>
            <a:r>
              <a:rPr lang="en-US" sz="2500" dirty="0" smtClean="0"/>
              <a:t> </a:t>
            </a:r>
            <a:r>
              <a:rPr lang="en-US" sz="2500" dirty="0"/>
              <a:t>can be used to work out the area of a type of metal sheet, where the </a:t>
            </a:r>
            <a:r>
              <a:rPr lang="en-US" sz="2500" b="1" i="1" dirty="0"/>
              <a:t>y</a:t>
            </a:r>
            <a:r>
              <a:rPr lang="en-US" sz="2500" dirty="0"/>
              <a:t>-axis represents area in m</a:t>
            </a:r>
            <a:r>
              <a:rPr lang="en-US" sz="2500" baseline="30000" dirty="0"/>
              <a:t>2</a:t>
            </a:r>
            <a:r>
              <a:rPr lang="en-US" sz="2500" dirty="0"/>
              <a:t>, and the </a:t>
            </a:r>
            <a:r>
              <a:rPr lang="en-US" sz="2500" b="1" i="1" dirty="0"/>
              <a:t>x</a:t>
            </a:r>
            <a:r>
              <a:rPr lang="en-US" sz="2500" dirty="0"/>
              <a:t>-axis represents side length in </a:t>
            </a:r>
            <a:r>
              <a:rPr lang="en-US" sz="2500" dirty="0" smtClean="0"/>
              <a:t>m.</a:t>
            </a:r>
          </a:p>
          <a:p>
            <a:pPr marL="914400" lvl="1" indent="-457200">
              <a:buClr>
                <a:srgbClr val="C00000"/>
              </a:buClr>
              <a:buFont typeface="+mj-lt"/>
              <a:buAutoNum type="alphaLcPeriod"/>
            </a:pPr>
            <a:r>
              <a:rPr lang="en-US" sz="2500" dirty="0" smtClean="0"/>
              <a:t>Use </a:t>
            </a:r>
            <a:r>
              <a:rPr lang="en-US" sz="2500" dirty="0"/>
              <a:t>your graph of </a:t>
            </a:r>
            <a:r>
              <a:rPr lang="en-US" sz="2500" i="1" dirty="0"/>
              <a:t>y</a:t>
            </a:r>
            <a:r>
              <a:rPr lang="en-US" sz="2500" dirty="0"/>
              <a:t> = </a:t>
            </a:r>
            <a:r>
              <a:rPr lang="en-US" sz="2500" i="1" dirty="0" smtClean="0"/>
              <a:t>x</a:t>
            </a:r>
            <a:r>
              <a:rPr lang="en-US" sz="2500" baseline="30000" dirty="0" smtClean="0"/>
              <a:t>2</a:t>
            </a:r>
            <a:r>
              <a:rPr lang="en-US" sz="2500" dirty="0" smtClean="0"/>
              <a:t> </a:t>
            </a:r>
            <a:r>
              <a:rPr lang="en-US" sz="2500" dirty="0"/>
              <a:t>from </a:t>
            </a:r>
            <a:r>
              <a:rPr lang="en-US" sz="2500" b="1" dirty="0"/>
              <a:t>Q1</a:t>
            </a:r>
            <a:r>
              <a:rPr lang="en-US" sz="2500" dirty="0"/>
              <a:t> to work out the area of a metal sheet with side length</a:t>
            </a:r>
          </a:p>
          <a:p>
            <a:pPr marL="1371600" lvl="2" indent="-457200">
              <a:buClr>
                <a:srgbClr val="C00000"/>
              </a:buClr>
              <a:buFont typeface="+mj-lt"/>
              <a:buAutoNum type="romanLcPeriod"/>
            </a:pPr>
            <a:r>
              <a:rPr lang="en-US" sz="2500" dirty="0" smtClean="0"/>
              <a:t>2m</a:t>
            </a:r>
            <a:endParaRPr lang="en-US" sz="2500" dirty="0"/>
          </a:p>
          <a:p>
            <a:pPr marL="1371600" lvl="2" indent="-457200">
              <a:buClr>
                <a:srgbClr val="C00000"/>
              </a:buClr>
              <a:buFont typeface="+mj-lt"/>
              <a:buAutoNum type="romanLcPeriod"/>
            </a:pPr>
            <a:r>
              <a:rPr lang="en-US" sz="2500" dirty="0" smtClean="0"/>
              <a:t>3 </a:t>
            </a:r>
            <a:r>
              <a:rPr lang="en-US" sz="2500" dirty="0"/>
              <a:t>m</a:t>
            </a:r>
          </a:p>
          <a:p>
            <a:pPr marL="1371600" lvl="2" indent="-457200">
              <a:buClr>
                <a:srgbClr val="C00000"/>
              </a:buClr>
              <a:buFont typeface="+mj-lt"/>
              <a:buAutoNum type="romanLcPeriod"/>
            </a:pPr>
            <a:r>
              <a:rPr lang="en-US" sz="2500" dirty="0" smtClean="0"/>
              <a:t>1.5 m</a:t>
            </a:r>
            <a:r>
              <a:rPr lang="en-US" sz="2500" dirty="0"/>
              <a:t>.</a:t>
            </a:r>
          </a:p>
          <a:p>
            <a:pPr marL="914400" lvl="1" indent="-457200">
              <a:buClr>
                <a:srgbClr val="C00000"/>
              </a:buClr>
              <a:buFont typeface="+mj-lt"/>
              <a:buAutoNum type="alphaLcPeriod"/>
            </a:pPr>
            <a:r>
              <a:rPr lang="en-US" sz="2500" dirty="0" smtClean="0"/>
              <a:t>What </a:t>
            </a:r>
            <a:r>
              <a:rPr lang="en-US" sz="2500" dirty="0"/>
              <a:t>shape is the metal sheet? Why?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spTree>
    <p:extLst>
      <p:ext uri="{BB962C8B-B14F-4D97-AF65-F5344CB8AC3E}">
        <p14:creationId xmlns:p14="http://schemas.microsoft.com/office/powerpoint/2010/main" val="2215354034"/>
      </p:ext>
    </p:extLst>
  </p:cSld>
  <p:clrMapOvr>
    <a:masterClrMapping/>
  </p:clrMapOvr>
  <p:transition advClick="0"/>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16.2 – Plotting Quadratic Equations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133</a:t>
            </a:r>
            <a:endParaRPr lang="en-GB" sz="1400" b="1" dirty="0">
              <a:latin typeface="Calibri" panose="020F0502020204030204" pitchFamily="34" charset="0"/>
            </a:endParaRPr>
          </a:p>
        </p:txBody>
      </p:sp>
      <p:sp>
        <p:nvSpPr>
          <p:cNvPr id="2" name="Rectangle 1"/>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9"/>
            </a:pPr>
            <a:r>
              <a:rPr lang="en-US" sz="2400" b="1" dirty="0">
                <a:solidFill>
                  <a:srgbClr val="FF0000"/>
                </a:solidFill>
              </a:rPr>
              <a:t>P</a:t>
            </a:r>
            <a:r>
              <a:rPr lang="en-US" sz="2400" dirty="0"/>
              <a:t> </a:t>
            </a:r>
            <a:r>
              <a:rPr lang="en-US" sz="2400" dirty="0" smtClean="0"/>
              <a:t> A </a:t>
            </a:r>
            <a:r>
              <a:rPr lang="en-US" sz="2400" dirty="0"/>
              <a:t>firework is launched from the ground. The table shows the height </a:t>
            </a:r>
            <a:r>
              <a:rPr lang="en-US" sz="2400" i="1" dirty="0"/>
              <a:t>h</a:t>
            </a:r>
            <a:r>
              <a:rPr lang="en-US" sz="2400" dirty="0"/>
              <a:t> of the firework and the time </a:t>
            </a:r>
            <a:r>
              <a:rPr lang="en-US" sz="2400" i="1" dirty="0"/>
              <a:t>t</a:t>
            </a:r>
            <a:r>
              <a:rPr lang="en-US" sz="2400" dirty="0"/>
              <a:t> that it takes to travel</a:t>
            </a:r>
            <a:r>
              <a:rPr lang="en-US" sz="2400" dirty="0" smtClean="0"/>
              <a:t>.</a:t>
            </a:r>
            <a:br>
              <a:rPr lang="en-US" sz="2400" dirty="0" smtClean="0"/>
            </a:br>
            <a:r>
              <a:rPr lang="en-US" sz="2400" dirty="0" smtClean="0"/>
              <a:t/>
            </a:r>
            <a:br>
              <a:rPr lang="en-US" sz="2400" dirty="0" smtClean="0"/>
            </a:br>
            <a:r>
              <a:rPr lang="en-US" sz="2400" dirty="0" smtClean="0"/>
              <a:t/>
            </a:r>
            <a:br>
              <a:rPr lang="en-US" sz="2400" dirty="0" smtClean="0"/>
            </a:br>
            <a:endParaRPr lang="en-US" dirty="0"/>
          </a:p>
          <a:p>
            <a:pPr marL="857250" lvl="1" indent="-400050">
              <a:buClr>
                <a:srgbClr val="C00000"/>
              </a:buClr>
              <a:buFont typeface="+mj-lt"/>
              <a:buAutoNum type="alphaLcPeriod"/>
            </a:pPr>
            <a:r>
              <a:rPr lang="en-US" sz="2400" dirty="0" smtClean="0"/>
              <a:t>Plot </a:t>
            </a:r>
            <a:r>
              <a:rPr lang="en-US" sz="2400" dirty="0"/>
              <a:t>a graph of the height of the firework against time.</a:t>
            </a:r>
          </a:p>
          <a:p>
            <a:pPr marL="857250" lvl="1" indent="-400050">
              <a:buClr>
                <a:srgbClr val="C00000"/>
              </a:buClr>
              <a:buFont typeface="+mj-lt"/>
              <a:buAutoNum type="alphaLcPeriod"/>
            </a:pPr>
            <a:r>
              <a:rPr lang="en-US" sz="2400" dirty="0" smtClean="0"/>
              <a:t>From </a:t>
            </a:r>
            <a:r>
              <a:rPr lang="en-US" sz="2400" dirty="0"/>
              <a:t>your graph, estimate how long the firework takes to reach 40 </a:t>
            </a:r>
            <a:r>
              <a:rPr lang="en-US" sz="2400" dirty="0" smtClean="0"/>
              <a:t>metres. </a:t>
            </a:r>
          </a:p>
          <a:p>
            <a:pPr marL="857250" lvl="1" indent="-400050">
              <a:buClr>
                <a:srgbClr val="C00000"/>
              </a:buClr>
              <a:buFont typeface="+mj-lt"/>
              <a:buAutoNum type="alphaLcPeriod"/>
            </a:pPr>
            <a:r>
              <a:rPr lang="en-US" sz="2400" dirty="0" smtClean="0"/>
              <a:t>From </a:t>
            </a:r>
            <a:r>
              <a:rPr lang="en-US" sz="2400" dirty="0"/>
              <a:t>your graph, estimate the height of the firework at 0.5 seconds.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436147770"/>
              </p:ext>
            </p:extLst>
          </p:nvPr>
        </p:nvGraphicFramePr>
        <p:xfrm>
          <a:off x="332636" y="2780928"/>
          <a:ext cx="5175470" cy="864096"/>
        </p:xfrm>
        <a:graphic>
          <a:graphicData uri="http://schemas.openxmlformats.org/drawingml/2006/table">
            <a:tbl>
              <a:tblPr firstRow="1" bandRow="1">
                <a:tableStyleId>{5940675A-B579-460E-94D1-54222C63F5DA}</a:tableStyleId>
              </a:tblPr>
              <a:tblGrid>
                <a:gridCol w="1863100"/>
                <a:gridCol w="936104"/>
                <a:gridCol w="864096"/>
                <a:gridCol w="720080"/>
                <a:gridCol w="792090"/>
              </a:tblGrid>
              <a:tr h="432048">
                <a:tc>
                  <a:txBody>
                    <a:bodyPr/>
                    <a:lstStyle/>
                    <a:p>
                      <a:pPr algn="ctr"/>
                      <a:r>
                        <a:rPr lang="en-US" sz="2000" b="1" i="0" dirty="0" smtClean="0">
                          <a:latin typeface="Arial" panose="020B0604020202020204" pitchFamily="34" charset="0"/>
                          <a:cs typeface="Arial" panose="020B0604020202020204" pitchFamily="34" charset="0"/>
                        </a:rPr>
                        <a:t>Time</a:t>
                      </a:r>
                      <a:r>
                        <a:rPr lang="en-US" sz="2000" b="1" i="0" baseline="0" dirty="0" smtClean="0">
                          <a:latin typeface="Arial" panose="020B0604020202020204" pitchFamily="34" charset="0"/>
                          <a:cs typeface="Arial" panose="020B0604020202020204" pitchFamily="34" charset="0"/>
                        </a:rPr>
                        <a:t>,</a:t>
                      </a:r>
                      <a:r>
                        <a:rPr lang="en-US" sz="2000" b="1" i="1" baseline="0" dirty="0" smtClean="0">
                          <a:latin typeface="Arial" panose="020B0604020202020204" pitchFamily="34" charset="0"/>
                          <a:cs typeface="Arial" panose="020B0604020202020204" pitchFamily="34" charset="0"/>
                        </a:rPr>
                        <a:t> t </a:t>
                      </a:r>
                      <a:r>
                        <a:rPr lang="en-US" sz="2000" b="1" i="0" baseline="0" dirty="0" smtClean="0">
                          <a:latin typeface="Arial" panose="020B0604020202020204" pitchFamily="34" charset="0"/>
                          <a:cs typeface="Arial" panose="020B0604020202020204" pitchFamily="34" charset="0"/>
                        </a:rPr>
                        <a:t>(s)</a:t>
                      </a:r>
                      <a:endParaRPr lang="en-US" sz="2000" b="1" i="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r>
              <a:tr h="432048">
                <a:tc>
                  <a:txBody>
                    <a:bodyPr/>
                    <a:lstStyle/>
                    <a:p>
                      <a:pPr algn="ctr"/>
                      <a:r>
                        <a:rPr lang="en-US" sz="2000" b="1" i="0" dirty="0" smtClean="0">
                          <a:latin typeface="Arial" panose="020B0604020202020204" pitchFamily="34" charset="0"/>
                          <a:cs typeface="Arial" panose="020B0604020202020204" pitchFamily="34" charset="0"/>
                        </a:rPr>
                        <a:t>Height,</a:t>
                      </a:r>
                      <a:r>
                        <a:rPr lang="en-US" sz="2000" b="1" i="1" dirty="0" smtClean="0">
                          <a:latin typeface="Arial" panose="020B0604020202020204" pitchFamily="34" charset="0"/>
                          <a:cs typeface="Arial" panose="020B0604020202020204" pitchFamily="34" charset="0"/>
                        </a:rPr>
                        <a:t> h </a:t>
                      </a:r>
                      <a:r>
                        <a:rPr lang="en-US" sz="2000" b="1" i="0" dirty="0" smtClean="0">
                          <a:latin typeface="Arial" panose="020B0604020202020204" pitchFamily="34" charset="0"/>
                          <a:cs typeface="Arial" panose="020B0604020202020204" pitchFamily="34" charset="0"/>
                        </a:rPr>
                        <a:t>(m)</a:t>
                      </a:r>
                      <a:endParaRPr lang="en-US" sz="2000" b="1" i="1" baseline="30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184246143"/>
      </p:ext>
    </p:extLst>
  </p:cSld>
  <p:clrMapOvr>
    <a:masterClrMapping/>
  </p:clrMapOvr>
  <p:transition advClick="0"/>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134</a:t>
            </a:r>
            <a:endParaRPr lang="en-GB" sz="1400" b="1" dirty="0">
              <a:latin typeface="Calibri" panose="020F0502020204030204" pitchFamily="34" charset="0"/>
            </a:endParaRPr>
          </a:p>
        </p:txBody>
      </p:sp>
      <p:sp>
        <p:nvSpPr>
          <p:cNvPr id="2" name="Rectangle 1"/>
          <p:cNvSpPr/>
          <p:nvPr/>
        </p:nvSpPr>
        <p:spPr>
          <a:xfrm>
            <a:off x="251520" y="1196752"/>
            <a:ext cx="5256584" cy="5607689"/>
          </a:xfrm>
          <a:prstGeom prst="rect">
            <a:avLst/>
          </a:prstGeom>
        </p:spPr>
        <p:txBody>
          <a:bodyPr wrap="square">
            <a:spAutoFit/>
          </a:bodyPr>
          <a:lstStyle/>
          <a:p>
            <a:pPr marL="457200" indent="-457200">
              <a:buClr>
                <a:srgbClr val="C00000"/>
              </a:buClr>
              <a:buFont typeface="+mj-lt"/>
              <a:buAutoNum type="arabicPeriod"/>
            </a:pPr>
            <a:r>
              <a:rPr lang="en-US" sz="2360" dirty="0"/>
              <a:t>Look at the graph of </a:t>
            </a:r>
            <a:r>
              <a:rPr lang="en-US" sz="2360" dirty="0" smtClean="0"/>
              <a:t>y </a:t>
            </a:r>
            <a:r>
              <a:rPr lang="en-US" sz="2360" dirty="0"/>
              <a:t>= x</a:t>
            </a:r>
            <a:r>
              <a:rPr lang="en-US" sz="2360" baseline="30000" dirty="0"/>
              <a:t>2</a:t>
            </a:r>
            <a:r>
              <a:rPr lang="en-US" sz="2360" dirty="0"/>
              <a:t> - 4x - 5</a:t>
            </a:r>
            <a:r>
              <a:rPr lang="en-US" sz="2360" dirty="0" smtClean="0"/>
              <a:t>.</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r>
              <a:rPr lang="en-US" sz="2360" dirty="0" smtClean="0"/>
              <a:t/>
            </a:r>
            <a:br>
              <a:rPr lang="en-US" sz="2360" dirty="0" smtClean="0"/>
            </a:br>
            <a:endParaRPr lang="en-US" sz="2000" dirty="0" smtClean="0"/>
          </a:p>
          <a:p>
            <a:pPr marL="800100" lvl="1" indent="-342900">
              <a:buClr>
                <a:srgbClr val="C00000"/>
              </a:buClr>
              <a:buFont typeface="+mj-lt"/>
              <a:buAutoNum type="alphaLcPeriod"/>
            </a:pPr>
            <a:r>
              <a:rPr lang="en-US" sz="2360" dirty="0"/>
              <a:t>Write down the coordinates of the points where the graph crosses the x-axis. </a:t>
            </a:r>
            <a:endParaRPr lang="en-US" sz="2360" dirty="0" smtClean="0"/>
          </a:p>
          <a:p>
            <a:pPr marL="800100" lvl="1" indent="-342900">
              <a:buClr>
                <a:srgbClr val="C00000"/>
              </a:buClr>
              <a:buFont typeface="+mj-lt"/>
              <a:buAutoNum type="alphaLcPeriod"/>
            </a:pPr>
            <a:r>
              <a:rPr lang="en-US" sz="2360" dirty="0" smtClean="0"/>
              <a:t>Write </a:t>
            </a:r>
            <a:r>
              <a:rPr lang="en-US" sz="2360" dirty="0"/>
              <a:t>down the roots of </a:t>
            </a:r>
            <a:r>
              <a:rPr lang="en-US" sz="2360" dirty="0" smtClean="0"/>
              <a:t/>
            </a:r>
            <a:br>
              <a:rPr lang="en-US" sz="2360" dirty="0" smtClean="0"/>
            </a:br>
            <a:r>
              <a:rPr lang="en-US" sz="2360" dirty="0" smtClean="0"/>
              <a:t>x</a:t>
            </a:r>
            <a:r>
              <a:rPr lang="en-US" sz="2360" baseline="30000" dirty="0" smtClean="0"/>
              <a:t>2</a:t>
            </a:r>
            <a:r>
              <a:rPr lang="en-US" sz="2360" dirty="0" smtClean="0"/>
              <a:t> </a:t>
            </a:r>
            <a:r>
              <a:rPr lang="en-US" sz="2360" dirty="0"/>
              <a:t>- 4x - 5 = 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3" name="Picture 2"/>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1453792" y="1659044"/>
            <a:ext cx="3239491" cy="3035593"/>
          </a:xfrm>
          <a:prstGeom prst="rect">
            <a:avLst/>
          </a:prstGeom>
        </p:spPr>
      </p:pic>
    </p:spTree>
    <p:extLst>
      <p:ext uri="{BB962C8B-B14F-4D97-AF65-F5344CB8AC3E}">
        <p14:creationId xmlns:p14="http://schemas.microsoft.com/office/powerpoint/2010/main" val="1665167996"/>
      </p:ext>
    </p:extLst>
  </p:cSld>
  <p:clrMapOvr>
    <a:masterClrMapping/>
  </p:clrMapOvr>
  <p:transition advClick="0"/>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134</a:t>
            </a:r>
            <a:endParaRPr lang="en-GB" sz="1400" b="1" dirty="0">
              <a:latin typeface="Calibri" panose="020F0502020204030204" pitchFamily="34" charset="0"/>
            </a:endParaRPr>
          </a:p>
        </p:txBody>
      </p:sp>
      <p:sp>
        <p:nvSpPr>
          <p:cNvPr id="2" name="Rectangle 1"/>
          <p:cNvSpPr/>
          <p:nvPr/>
        </p:nvSpPr>
        <p:spPr>
          <a:xfrm>
            <a:off x="251520" y="1196752"/>
            <a:ext cx="7704856" cy="2062103"/>
          </a:xfrm>
          <a:prstGeom prst="rect">
            <a:avLst/>
          </a:prstGeom>
        </p:spPr>
        <p:txBody>
          <a:bodyPr wrap="square">
            <a:spAutoFit/>
          </a:bodyPr>
          <a:lstStyle/>
          <a:p>
            <a:pPr marL="514350" indent="-514350">
              <a:buClr>
                <a:srgbClr val="C00000"/>
              </a:buClr>
              <a:buFont typeface="+mj-lt"/>
              <a:buAutoNum type="arabicPeriod" startAt="2"/>
            </a:pPr>
            <a:r>
              <a:rPr lang="en-US" sz="3200" dirty="0"/>
              <a:t>Use the graphs to solve the </a:t>
            </a:r>
            <a:r>
              <a:rPr lang="en-US" sz="3200" dirty="0" smtClean="0"/>
              <a:t>equations, </a:t>
            </a:r>
          </a:p>
          <a:p>
            <a:pPr marL="1085850" lvl="1" indent="-571500">
              <a:buClr>
                <a:srgbClr val="C00000"/>
              </a:buClr>
              <a:buFont typeface="+mj-lt"/>
              <a:buAutoNum type="alphaLcPeriod"/>
            </a:pPr>
            <a:r>
              <a:rPr lang="en-US" sz="3200" dirty="0" smtClean="0"/>
              <a:t>x</a:t>
            </a:r>
            <a:r>
              <a:rPr lang="en-US" sz="3200" baseline="30000" dirty="0" smtClean="0"/>
              <a:t>2</a:t>
            </a:r>
            <a:r>
              <a:rPr lang="en-US" sz="3200" dirty="0" smtClean="0"/>
              <a:t> </a:t>
            </a:r>
            <a:r>
              <a:rPr lang="en-US" sz="3200" dirty="0"/>
              <a:t>+ </a:t>
            </a:r>
            <a:r>
              <a:rPr lang="en-US" sz="3200" dirty="0" smtClean="0"/>
              <a:t>4x </a:t>
            </a:r>
            <a:r>
              <a:rPr lang="en-US" sz="3200" dirty="0"/>
              <a:t>-12 = 0 </a:t>
            </a:r>
            <a:endParaRPr lang="en-US" sz="3200" dirty="0" smtClean="0"/>
          </a:p>
          <a:p>
            <a:pPr marL="1085850" lvl="1" indent="-571500">
              <a:buClr>
                <a:srgbClr val="C00000"/>
              </a:buClr>
              <a:buFont typeface="+mj-lt"/>
              <a:buAutoNum type="alphaLcPeriod"/>
            </a:pPr>
            <a:r>
              <a:rPr lang="en-US" sz="3200" dirty="0" smtClean="0"/>
              <a:t>x</a:t>
            </a:r>
            <a:r>
              <a:rPr lang="en-US" sz="3200" baseline="30000" dirty="0" smtClean="0"/>
              <a:t>2</a:t>
            </a:r>
            <a:r>
              <a:rPr lang="en-US" sz="3200" dirty="0" smtClean="0"/>
              <a:t> </a:t>
            </a:r>
            <a:r>
              <a:rPr lang="en-US" sz="3200" dirty="0"/>
              <a:t>- </a:t>
            </a:r>
            <a:r>
              <a:rPr lang="en-US" sz="3200" dirty="0" smtClean="0"/>
              <a:t>2x </a:t>
            </a:r>
            <a:r>
              <a:rPr lang="en-US" sz="3200" dirty="0"/>
              <a:t>+ 1 = 0 </a:t>
            </a:r>
            <a:endParaRPr lang="en-US" sz="3200" dirty="0" smtClean="0"/>
          </a:p>
          <a:p>
            <a:pPr marL="1085850" lvl="1" indent="-571500">
              <a:buClr>
                <a:srgbClr val="C00000"/>
              </a:buClr>
              <a:buFont typeface="+mj-lt"/>
              <a:buAutoNum type="alphaLcPeriod"/>
            </a:pPr>
            <a:r>
              <a:rPr lang="en-US" sz="3200" dirty="0" smtClean="0"/>
              <a:t>x</a:t>
            </a:r>
            <a:r>
              <a:rPr lang="en-US" sz="3200" baseline="30000" dirty="0" smtClean="0"/>
              <a:t>2</a:t>
            </a:r>
            <a:r>
              <a:rPr lang="en-US" sz="3200" dirty="0" smtClean="0"/>
              <a:t> </a:t>
            </a:r>
            <a:r>
              <a:rPr lang="en-US" sz="3200" dirty="0"/>
              <a:t>- 3x - 4 = 0</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327" y="1196752"/>
            <a:ext cx="664145" cy="681999"/>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46074" y="3779770"/>
            <a:ext cx="3245806" cy="2794625"/>
          </a:xfrm>
          <a:prstGeom prst="rect">
            <a:avLst/>
          </a:prstGeom>
        </p:spPr>
      </p:pic>
      <p:pic>
        <p:nvPicPr>
          <p:cNvPr id="5" name="Picture 4"/>
          <p:cNvPicPr>
            <a:picLocks noChangeAspect="1"/>
          </p:cNvPicPr>
          <p:nvPr/>
        </p:nvPicPr>
        <p:blipFill>
          <a:blip r:embed="rId6">
            <a:lum contrast="20000"/>
            <a:extLst>
              <a:ext uri="{28A0092B-C50C-407E-A947-70E740481C1C}">
                <a14:useLocalDpi xmlns:a14="http://schemas.microsoft.com/office/drawing/2010/main" val="0"/>
              </a:ext>
            </a:extLst>
          </a:blip>
          <a:stretch>
            <a:fillRect/>
          </a:stretch>
        </p:blipFill>
        <p:spPr>
          <a:xfrm>
            <a:off x="3588378" y="3779770"/>
            <a:ext cx="2495790" cy="2794625"/>
          </a:xfrm>
          <a:prstGeom prst="rect">
            <a:avLst/>
          </a:prstGeom>
        </p:spPr>
      </p:pic>
      <p:pic>
        <p:nvPicPr>
          <p:cNvPr id="6" name="Picture 5"/>
          <p:cNvPicPr>
            <a:picLocks noChangeAspect="1"/>
          </p:cNvPicPr>
          <p:nvPr/>
        </p:nvPicPr>
        <p:blipFill>
          <a:blip r:embed="rId7">
            <a:lum contrast="20000"/>
            <a:extLst>
              <a:ext uri="{28A0092B-C50C-407E-A947-70E740481C1C}">
                <a14:useLocalDpi xmlns:a14="http://schemas.microsoft.com/office/drawing/2010/main" val="0"/>
              </a:ext>
            </a:extLst>
          </a:blip>
          <a:stretch>
            <a:fillRect/>
          </a:stretch>
        </p:blipFill>
        <p:spPr>
          <a:xfrm>
            <a:off x="6213001" y="2295639"/>
            <a:ext cx="2607471" cy="4301713"/>
          </a:xfrm>
          <a:prstGeom prst="rect">
            <a:avLst/>
          </a:prstGeom>
        </p:spPr>
      </p:pic>
    </p:spTree>
    <p:extLst>
      <p:ext uri="{BB962C8B-B14F-4D97-AF65-F5344CB8AC3E}">
        <p14:creationId xmlns:p14="http://schemas.microsoft.com/office/powerpoint/2010/main" val="20261780"/>
      </p:ext>
    </p:extLst>
  </p:cSld>
  <p:clrMapOvr>
    <a:masterClrMapping/>
  </p:clrMapOvr>
  <p:transition advClick="0"/>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134</a:t>
            </a:r>
            <a:endParaRPr lang="en-GB" sz="1400" b="1" dirty="0">
              <a:latin typeface="Calibri" panose="020F0502020204030204" pitchFamily="34" charset="0"/>
            </a:endParaRPr>
          </a:p>
        </p:txBody>
      </p:sp>
      <p:sp>
        <p:nvSpPr>
          <p:cNvPr id="2" name="Rectangle 1"/>
          <p:cNvSpPr/>
          <p:nvPr/>
        </p:nvSpPr>
        <p:spPr>
          <a:xfrm>
            <a:off x="251520" y="1196752"/>
            <a:ext cx="4408562" cy="5339923"/>
          </a:xfrm>
          <a:prstGeom prst="rect">
            <a:avLst/>
          </a:prstGeom>
        </p:spPr>
        <p:txBody>
          <a:bodyPr wrap="square">
            <a:spAutoFit/>
          </a:bodyPr>
          <a:lstStyle/>
          <a:p>
            <a:pPr marL="457200" indent="-457200">
              <a:buClr>
                <a:srgbClr val="C00000"/>
              </a:buClr>
              <a:buFont typeface="+mj-lt"/>
              <a:buAutoNum type="arabicPeriod" startAt="3"/>
              <a:tabLst>
                <a:tab pos="857250" algn="l"/>
              </a:tabLst>
            </a:pPr>
            <a:r>
              <a:rPr lang="en-US" sz="3100" dirty="0" smtClean="0">
                <a:solidFill>
                  <a:srgbClr val="C00000"/>
                </a:solidFill>
              </a:rPr>
              <a:t>a.</a:t>
            </a:r>
            <a:r>
              <a:rPr lang="en-US" sz="3100" dirty="0" smtClean="0"/>
              <a:t> 	On </a:t>
            </a:r>
            <a:r>
              <a:rPr lang="en-US" sz="3100" dirty="0"/>
              <a:t>graph paper, draw the </a:t>
            </a:r>
            <a:r>
              <a:rPr lang="en-US" sz="3100" dirty="0" smtClean="0"/>
              <a:t>graph </a:t>
            </a:r>
            <a:r>
              <a:rPr lang="en-US" sz="3100" dirty="0"/>
              <a:t>of </a:t>
            </a:r>
            <a:r>
              <a:rPr lang="en-US" sz="3100" dirty="0" smtClean="0"/>
              <a:t/>
            </a:r>
            <a:br>
              <a:rPr lang="en-US" sz="3100" dirty="0" smtClean="0"/>
            </a:br>
            <a:r>
              <a:rPr lang="en-US" sz="3100" dirty="0" smtClean="0"/>
              <a:t>	</a:t>
            </a:r>
            <a:r>
              <a:rPr lang="en-US" sz="3100" i="1" dirty="0" smtClean="0"/>
              <a:t>y</a:t>
            </a:r>
            <a:r>
              <a:rPr lang="en-US" sz="3100" dirty="0" smtClean="0"/>
              <a:t> </a:t>
            </a:r>
            <a:r>
              <a:rPr lang="en-US" sz="3100" dirty="0"/>
              <a:t>= </a:t>
            </a:r>
            <a:r>
              <a:rPr lang="en-US" sz="3100" i="1" dirty="0" smtClean="0"/>
              <a:t>x</a:t>
            </a:r>
            <a:r>
              <a:rPr lang="en-US" sz="3100" baseline="30000" dirty="0" smtClean="0"/>
              <a:t>2 </a:t>
            </a:r>
            <a:r>
              <a:rPr lang="en-US" sz="3100" dirty="0" smtClean="0"/>
              <a:t>+ 2</a:t>
            </a:r>
            <a:r>
              <a:rPr lang="en-US" sz="3100" i="1" dirty="0" smtClean="0"/>
              <a:t>x</a:t>
            </a:r>
            <a:r>
              <a:rPr lang="en-US" sz="3100" dirty="0" smtClean="0"/>
              <a:t> </a:t>
            </a:r>
            <a:r>
              <a:rPr lang="en-US" sz="3100" dirty="0"/>
              <a:t>- 5 </a:t>
            </a:r>
            <a:r>
              <a:rPr lang="en-US" sz="3100" dirty="0" smtClean="0"/>
              <a:t>from </a:t>
            </a:r>
            <a:br>
              <a:rPr lang="en-US" sz="3100" dirty="0" smtClean="0"/>
            </a:br>
            <a:r>
              <a:rPr lang="en-US" sz="3100" dirty="0" smtClean="0"/>
              <a:t>	</a:t>
            </a:r>
            <a:r>
              <a:rPr lang="en-US" sz="3100" i="1" dirty="0" smtClean="0"/>
              <a:t>x</a:t>
            </a:r>
            <a:r>
              <a:rPr lang="en-US" sz="3100" dirty="0" smtClean="0"/>
              <a:t> </a:t>
            </a:r>
            <a:r>
              <a:rPr lang="en-US" sz="3100" dirty="0"/>
              <a:t>= -4 to </a:t>
            </a:r>
            <a:r>
              <a:rPr lang="en-US" sz="3100" i="1" dirty="0"/>
              <a:t>x</a:t>
            </a:r>
            <a:r>
              <a:rPr lang="en-US" sz="3100" dirty="0"/>
              <a:t> = 2. </a:t>
            </a:r>
            <a:endParaRPr lang="en-US" sz="3100" dirty="0" smtClean="0"/>
          </a:p>
          <a:p>
            <a:pPr marL="857250" lvl="1" indent="-400050">
              <a:buClr>
                <a:srgbClr val="C00000"/>
              </a:buClr>
              <a:buFont typeface="+mj-lt"/>
              <a:buAutoNum type="alphaLcPeriod" startAt="2"/>
            </a:pPr>
            <a:r>
              <a:rPr lang="en-US" sz="3100" dirty="0" smtClean="0"/>
              <a:t>From </a:t>
            </a:r>
            <a:r>
              <a:rPr lang="en-US" sz="3100" dirty="0"/>
              <a:t>your graph, estimate the solutions to </a:t>
            </a:r>
            <a:r>
              <a:rPr lang="en-US" sz="3100" dirty="0" smtClean="0"/>
              <a:t/>
            </a:r>
            <a:br>
              <a:rPr lang="en-US" sz="3100" dirty="0" smtClean="0"/>
            </a:br>
            <a:r>
              <a:rPr lang="en-US" sz="3100" i="1" dirty="0" smtClean="0"/>
              <a:t>x</a:t>
            </a:r>
            <a:r>
              <a:rPr lang="en-US" sz="3100" baseline="30000" dirty="0" smtClean="0"/>
              <a:t>2</a:t>
            </a:r>
            <a:r>
              <a:rPr lang="en-US" sz="3100" dirty="0" smtClean="0"/>
              <a:t> </a:t>
            </a:r>
            <a:r>
              <a:rPr lang="en-US" sz="3100" dirty="0"/>
              <a:t>+ </a:t>
            </a:r>
            <a:r>
              <a:rPr lang="en-US" sz="3100" dirty="0" smtClean="0"/>
              <a:t>3</a:t>
            </a:r>
            <a:r>
              <a:rPr lang="en-US" sz="3100" i="1" dirty="0" smtClean="0"/>
              <a:t>x</a:t>
            </a:r>
            <a:r>
              <a:rPr lang="en-US" sz="3100" dirty="0" smtClean="0"/>
              <a:t> </a:t>
            </a:r>
            <a:r>
              <a:rPr lang="en-US" sz="3100" dirty="0"/>
              <a:t>- 5 = 0</a:t>
            </a:r>
            <a:r>
              <a:rPr lang="en-US" sz="3100" dirty="0" smtClean="0"/>
              <a:t>.</a:t>
            </a:r>
          </a:p>
          <a:p>
            <a:pPr marL="457200" indent="-457200">
              <a:buClr>
                <a:srgbClr val="C00000"/>
              </a:buClr>
              <a:buFont typeface="+mj-lt"/>
              <a:buAutoNum type="arabicPeriod" startAt="5"/>
            </a:pPr>
            <a:r>
              <a:rPr lang="en-US" sz="3100" dirty="0"/>
              <a:t>Use these graphs to solve the </a:t>
            </a:r>
            <a:r>
              <a:rPr lang="en-US" sz="3100" dirty="0" smtClean="0"/>
              <a:t>equation </a:t>
            </a:r>
            <a:br>
              <a:rPr lang="en-US" sz="3100" dirty="0" smtClean="0"/>
            </a:br>
            <a:r>
              <a:rPr lang="en-US" sz="3100" i="1" dirty="0" smtClean="0"/>
              <a:t>x</a:t>
            </a:r>
            <a:r>
              <a:rPr lang="en-US" sz="3100" baseline="30000" dirty="0" smtClean="0"/>
              <a:t>2</a:t>
            </a:r>
            <a:r>
              <a:rPr lang="en-US" sz="3100" dirty="0" smtClean="0"/>
              <a:t> </a:t>
            </a:r>
            <a:r>
              <a:rPr lang="en-US" sz="3100" dirty="0"/>
              <a:t>+ </a:t>
            </a:r>
            <a:r>
              <a:rPr lang="en-US" sz="3100" dirty="0" smtClean="0"/>
              <a:t>4</a:t>
            </a:r>
            <a:r>
              <a:rPr lang="en-US" sz="3100" i="1" dirty="0" smtClean="0"/>
              <a:t>x</a:t>
            </a:r>
            <a:r>
              <a:rPr lang="en-US" sz="3100" dirty="0" smtClean="0"/>
              <a:t> = </a:t>
            </a:r>
            <a:r>
              <a:rPr lang="en-US" sz="3100" dirty="0"/>
              <a:t>5.</a:t>
            </a: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4716016" y="1196752"/>
            <a:ext cx="4104456" cy="4885374"/>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6608" t="3096" r="3597" b="4054"/>
          <a:stretch/>
        </p:blipFill>
        <p:spPr>
          <a:xfrm>
            <a:off x="4139953" y="5444923"/>
            <a:ext cx="1008112" cy="114126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6327" y="5904183"/>
            <a:ext cx="664145" cy="681999"/>
          </a:xfrm>
          <a:prstGeom prst="rect">
            <a:avLst/>
          </a:prstGeom>
        </p:spPr>
      </p:pic>
    </p:spTree>
    <p:extLst>
      <p:ext uri="{BB962C8B-B14F-4D97-AF65-F5344CB8AC3E}">
        <p14:creationId xmlns:p14="http://schemas.microsoft.com/office/powerpoint/2010/main" val="4125325016"/>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105</a:t>
            </a:r>
            <a:endParaRPr lang="en-GB" sz="1400" b="1" dirty="0">
              <a:latin typeface="Calibri" panose="020F0502020204030204" pitchFamily="34" charset="0"/>
            </a:endParaRPr>
          </a:p>
        </p:txBody>
      </p:sp>
      <p:sp>
        <p:nvSpPr>
          <p:cNvPr id="3" name="Rectangle 2"/>
          <p:cNvSpPr/>
          <p:nvPr/>
        </p:nvSpPr>
        <p:spPr>
          <a:xfrm>
            <a:off x="251520" y="1196752"/>
            <a:ext cx="5256584" cy="5632311"/>
          </a:xfrm>
          <a:prstGeom prst="rect">
            <a:avLst/>
          </a:prstGeom>
        </p:spPr>
        <p:txBody>
          <a:bodyPr wrap="square">
            <a:spAutoFit/>
          </a:bodyPr>
          <a:lstStyle/>
          <a:p>
            <a:pPr marL="457200" indent="-457200">
              <a:buClr>
                <a:srgbClr val="C00000"/>
              </a:buClr>
              <a:buFont typeface="+mj-lt"/>
              <a:buAutoNum type="arabicPeriod" startAt="7"/>
              <a:tabLst>
                <a:tab pos="804863"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Sam puts three £1 coins and a 50p coin in one pocket. He puts a £1 coin and two </a:t>
            </a:r>
            <a:r>
              <a:rPr lang="en-US" sz="2400" dirty="0" smtClean="0">
                <a:latin typeface="Arial" panose="020B0604020202020204" pitchFamily="34" charset="0"/>
                <a:cs typeface="Arial" panose="020B0604020202020204" pitchFamily="34" charset="0"/>
              </a:rPr>
              <a:t>10p </a:t>
            </a:r>
            <a:r>
              <a:rPr lang="en-US" sz="2400" dirty="0">
                <a:latin typeface="Arial" panose="020B0604020202020204" pitchFamily="34" charset="0"/>
                <a:cs typeface="Arial" panose="020B0604020202020204" pitchFamily="34" charset="0"/>
              </a:rPr>
              <a:t>coins in another </a:t>
            </a:r>
            <a:r>
              <a:rPr lang="en-US" sz="2400" dirty="0" smtClean="0">
                <a:latin typeface="Arial" panose="020B0604020202020204" pitchFamily="34" charset="0"/>
                <a:cs typeface="Arial" panose="020B0604020202020204" pitchFamily="34" charset="0"/>
              </a:rPr>
              <a:t>pocket.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takes a coin from each pocket at random. What is the probability of him getting more than £1</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9"/>
              <a:tabLst>
                <a:tab pos="804863" algn="l"/>
              </a:tabLst>
            </a:pPr>
            <a:r>
              <a:rPr lang="en-US" sz="2400" dirty="0">
                <a:latin typeface="Arial" panose="020B0604020202020204" pitchFamily="34" charset="0"/>
                <a:cs typeface="Arial" panose="020B0604020202020204" pitchFamily="34" charset="0"/>
              </a:rPr>
              <a:t>These two spinners are spun and the scores are </a:t>
            </a:r>
            <a:r>
              <a:rPr lang="en-US" sz="2400" dirty="0" smtClean="0">
                <a:latin typeface="Arial" panose="020B0604020202020204" pitchFamily="34" charset="0"/>
                <a:cs typeface="Arial" panose="020B0604020202020204" pitchFamily="34" charset="0"/>
              </a:rPr>
              <a:t>added.</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probability that the total score is more than 4.</a:t>
            </a:r>
            <a:endParaRPr 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1475656" y="4509120"/>
            <a:ext cx="1282560" cy="1378220"/>
          </a:xfrm>
          <a:prstGeom prst="rect">
            <a:avLst/>
          </a:prstGeom>
        </p:spPr>
      </p:pic>
      <p:pic>
        <p:nvPicPr>
          <p:cNvPr id="5" name="Picture 4"/>
          <p:cNvPicPr>
            <a:picLocks noChangeAspect="1"/>
          </p:cNvPicPr>
          <p:nvPr/>
        </p:nvPicPr>
        <p:blipFill>
          <a:blip r:embed="rId5">
            <a:lum contrast="40000"/>
            <a:extLst>
              <a:ext uri="{28A0092B-C50C-407E-A947-70E740481C1C}">
                <a14:useLocalDpi xmlns:a14="http://schemas.microsoft.com/office/drawing/2010/main" val="0"/>
              </a:ext>
            </a:extLst>
          </a:blip>
          <a:stretch>
            <a:fillRect/>
          </a:stretch>
        </p:blipFill>
        <p:spPr>
          <a:xfrm>
            <a:off x="3275856" y="4509120"/>
            <a:ext cx="1663505" cy="1361068"/>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4143953790"/>
      </p:ext>
    </p:extLst>
  </p:cSld>
  <p:clrMapOvr>
    <a:masterClrMapping/>
  </p:clrMapOvr>
  <p:transition advClick="0"/>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134</a:t>
            </a:r>
            <a:endParaRPr lang="en-GB" sz="1400" b="1" dirty="0">
              <a:latin typeface="Calibri" panose="020F050202020403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grpSp>
        <p:nvGrpSpPr>
          <p:cNvPr id="7" name="Group 6"/>
          <p:cNvGrpSpPr/>
          <p:nvPr/>
        </p:nvGrpSpPr>
        <p:grpSpPr>
          <a:xfrm>
            <a:off x="305905" y="1268760"/>
            <a:ext cx="5130191" cy="5256584"/>
            <a:chOff x="3483872" y="1089031"/>
            <a:chExt cx="5264592" cy="5256584"/>
          </a:xfrm>
        </p:grpSpPr>
        <p:sp>
          <p:nvSpPr>
            <p:cNvPr id="9" name="Round Diagonal Corner Rectangle 8"/>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524315"/>
            </a:xfrm>
            <a:prstGeom prst="rect">
              <a:avLst/>
            </a:prstGeom>
          </p:spPr>
          <p:txBody>
            <a:bodyPr wrap="square">
              <a:spAutoFit/>
            </a:bodyPr>
            <a:lstStyle/>
            <a:p>
              <a:pPr marL="457200" indent="-457200">
                <a:spcAft>
                  <a:spcPts val="0"/>
                </a:spcAft>
                <a:buClr>
                  <a:srgbClr val="FF0000"/>
                </a:buClr>
                <a:buFont typeface="+mj-lt"/>
                <a:buAutoNum type="alphaLcPeriod"/>
                <a:tabLst>
                  <a:tab pos="4972050" algn="r"/>
                </a:tabLst>
              </a:pPr>
              <a:r>
                <a:rPr lang="en-US" sz="2400" dirty="0"/>
                <a:t>Copy and complete the table of values for </a:t>
              </a:r>
              <a:r>
                <a:rPr lang="en-US" sz="2400" i="1" dirty="0"/>
                <a:t>y</a:t>
              </a:r>
              <a:r>
                <a:rPr lang="en-US" sz="2400" dirty="0"/>
                <a:t> - </a:t>
              </a:r>
              <a:r>
                <a:rPr lang="en-US" sz="2400" i="1" dirty="0"/>
                <a:t>x</a:t>
              </a:r>
              <a:r>
                <a:rPr lang="en-US" sz="2400" baseline="30000" dirty="0"/>
                <a:t>2</a:t>
              </a:r>
              <a:r>
                <a:rPr lang="en-US" sz="2400" dirty="0"/>
                <a:t> + 3</a:t>
              </a:r>
              <a:r>
                <a:rPr lang="en-US" sz="2400" i="1" dirty="0"/>
                <a:t>x</a:t>
              </a:r>
              <a:r>
                <a:rPr lang="en-US" sz="2400" dirty="0"/>
                <a:t> - 2 </a:t>
              </a:r>
              <a:r>
                <a:rPr lang="en-US" sz="2400" dirty="0" smtClean="0"/>
                <a:t/>
              </a:r>
              <a:br>
                <a:rPr lang="en-US" sz="2400" dirty="0" smtClean="0"/>
              </a:br>
              <a:r>
                <a:rPr lang="en-US" sz="2400" dirty="0" smtClean="0"/>
                <a:t>	</a:t>
              </a:r>
              <a:r>
                <a:rPr lang="en-US" sz="2400" b="1" dirty="0" smtClean="0"/>
                <a:t>(</a:t>
              </a:r>
              <a:r>
                <a:rPr lang="en-US" sz="2400" b="1" dirty="0"/>
                <a:t>2 marks</a:t>
              </a:r>
              <a:r>
                <a:rPr lang="en-US" sz="2400" b="1" dirty="0" smtClean="0"/>
                <a:t>)</a:t>
              </a: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endParaRPr lang="en-US" sz="2400" dirty="0"/>
            </a:p>
            <a:p>
              <a:pPr marL="457200" indent="-457200">
                <a:spcAft>
                  <a:spcPts val="0"/>
                </a:spcAft>
                <a:buClr>
                  <a:srgbClr val="FF0000"/>
                </a:buClr>
                <a:buFont typeface="+mj-lt"/>
                <a:buAutoNum type="alphaLcPeriod"/>
                <a:tabLst>
                  <a:tab pos="4972050" algn="r"/>
                </a:tabLst>
              </a:pPr>
              <a:r>
                <a:rPr lang="en-US" sz="2400" dirty="0" smtClean="0"/>
                <a:t>Draw </a:t>
              </a:r>
              <a:r>
                <a:rPr lang="en-US" sz="2400" dirty="0"/>
                <a:t>the graph of </a:t>
              </a:r>
              <a:r>
                <a:rPr lang="en-US" sz="2400" i="1" dirty="0"/>
                <a:t>y</a:t>
              </a:r>
              <a:r>
                <a:rPr lang="en-US" sz="2400" dirty="0"/>
                <a:t> = </a:t>
              </a:r>
              <a:r>
                <a:rPr lang="en-US" sz="2400" i="1" dirty="0"/>
                <a:t>x</a:t>
              </a:r>
              <a:r>
                <a:rPr lang="en-US" sz="2400" baseline="30000" dirty="0"/>
                <a:t>2</a:t>
              </a:r>
              <a:r>
                <a:rPr lang="en-US" sz="2400" dirty="0"/>
                <a:t> + 3</a:t>
              </a:r>
              <a:r>
                <a:rPr lang="en-US" sz="2400" i="1" dirty="0"/>
                <a:t>x</a:t>
              </a:r>
              <a:r>
                <a:rPr lang="en-US" sz="2400" dirty="0"/>
                <a:t> -2 for values of </a:t>
              </a:r>
              <a:r>
                <a:rPr lang="en-US" sz="2400" b="1" i="1" dirty="0"/>
                <a:t>x</a:t>
              </a:r>
              <a:r>
                <a:rPr lang="en-US" sz="2400" dirty="0"/>
                <a:t> from </a:t>
              </a:r>
              <a:r>
                <a:rPr lang="en-US" sz="2400" dirty="0" smtClean="0"/>
                <a:t/>
              </a:r>
              <a:br>
                <a:rPr lang="en-US" sz="2400" dirty="0" smtClean="0"/>
              </a:br>
              <a:r>
                <a:rPr lang="en-US" sz="2400" i="1" dirty="0" smtClean="0"/>
                <a:t>x</a:t>
              </a:r>
              <a:r>
                <a:rPr lang="en-US" sz="2400" dirty="0" smtClean="0"/>
                <a:t> </a:t>
              </a:r>
              <a:r>
                <a:rPr lang="en-US" sz="2400" dirty="0"/>
                <a:t>= -4 to </a:t>
              </a:r>
              <a:r>
                <a:rPr lang="en-US" sz="2400" i="1" dirty="0"/>
                <a:t>x</a:t>
              </a:r>
              <a:r>
                <a:rPr lang="en-US" sz="2400" dirty="0"/>
                <a:t> = </a:t>
              </a:r>
              <a:r>
                <a:rPr lang="en-US" sz="2400" dirty="0" smtClean="0"/>
                <a:t>2	</a:t>
              </a:r>
              <a:r>
                <a:rPr lang="en-US" sz="2400" b="1" dirty="0" smtClean="0"/>
                <a:t>(2 </a:t>
              </a:r>
              <a:r>
                <a:rPr lang="en-US" sz="2400" b="1" dirty="0"/>
                <a:t>marks)</a:t>
              </a:r>
            </a:p>
            <a:p>
              <a:pPr marL="457200" indent="-457200">
                <a:spcAft>
                  <a:spcPts val="0"/>
                </a:spcAft>
                <a:buClr>
                  <a:srgbClr val="FF0000"/>
                </a:buClr>
                <a:buFont typeface="+mj-lt"/>
                <a:buAutoNum type="alphaLcPeriod"/>
                <a:tabLst>
                  <a:tab pos="4972050" algn="r"/>
                </a:tabLst>
              </a:pPr>
              <a:r>
                <a:rPr lang="en-US" sz="2400" dirty="0" smtClean="0"/>
                <a:t>Find </a:t>
              </a:r>
              <a:r>
                <a:rPr lang="en-US" sz="2400" dirty="0"/>
                <a:t>estimates of the solutions of the equation </a:t>
              </a:r>
              <a:r>
                <a:rPr lang="en-US" sz="2400" i="1" dirty="0" smtClean="0"/>
                <a:t>x</a:t>
              </a:r>
              <a:r>
                <a:rPr lang="en-US" sz="2400" baseline="30000" dirty="0" smtClean="0"/>
                <a:t>2</a:t>
              </a:r>
              <a:r>
                <a:rPr lang="en-US" sz="2400" dirty="0" smtClean="0"/>
                <a:t> </a:t>
              </a:r>
              <a:r>
                <a:rPr lang="en-US" sz="2400" dirty="0"/>
                <a:t>+ 3</a:t>
              </a:r>
              <a:r>
                <a:rPr lang="en-US" sz="2400" i="1" dirty="0"/>
                <a:t>x</a:t>
              </a:r>
              <a:r>
                <a:rPr lang="en-US" sz="2400" dirty="0"/>
                <a:t> - 2 = 0 </a:t>
              </a:r>
              <a:r>
                <a:rPr lang="en-US" sz="2400" dirty="0" smtClean="0"/>
                <a:t>	</a:t>
              </a:r>
              <a:r>
                <a:rPr lang="en-US" sz="2400" b="1" dirty="0" smtClean="0"/>
                <a:t>(</a:t>
              </a:r>
              <a:r>
                <a:rPr lang="en-US" sz="2400" b="1" dirty="0"/>
                <a:t>2 marks)</a:t>
              </a:r>
            </a:p>
          </p:txBody>
        </p:sp>
      </p:grpSp>
      <p:graphicFrame>
        <p:nvGraphicFramePr>
          <p:cNvPr id="12" name="Table 11"/>
          <p:cNvGraphicFramePr>
            <a:graphicFrameLocks noGrp="1"/>
          </p:cNvGraphicFramePr>
          <p:nvPr>
            <p:extLst>
              <p:ext uri="{D42A27DB-BD31-4B8C-83A1-F6EECF244321}">
                <p14:modId xmlns:p14="http://schemas.microsoft.com/office/powerpoint/2010/main" val="1498779437"/>
              </p:ext>
            </p:extLst>
          </p:nvPr>
        </p:nvGraphicFramePr>
        <p:xfrm>
          <a:off x="404642" y="3140968"/>
          <a:ext cx="4944300" cy="864096"/>
        </p:xfrm>
        <a:graphic>
          <a:graphicData uri="http://schemas.openxmlformats.org/drawingml/2006/table">
            <a:tbl>
              <a:tblPr firstRow="1" bandRow="1">
                <a:tableStyleId>{5940675A-B579-460E-94D1-54222C63F5DA}</a:tableStyleId>
              </a:tblPr>
              <a:tblGrid>
                <a:gridCol w="494430"/>
                <a:gridCol w="494430"/>
                <a:gridCol w="494430"/>
                <a:gridCol w="494430"/>
                <a:gridCol w="494430"/>
                <a:gridCol w="494430"/>
                <a:gridCol w="494430"/>
                <a:gridCol w="494430"/>
                <a:gridCol w="494430"/>
                <a:gridCol w="494430"/>
              </a:tblGrid>
              <a:tr h="432048">
                <a:tc>
                  <a:txBody>
                    <a:bodyPr/>
                    <a:lstStyle/>
                    <a:p>
                      <a:pPr algn="ctr"/>
                      <a:r>
                        <a:rPr lang="en-US" b="1" i="1" dirty="0" smtClean="0">
                          <a:latin typeface="Arial" panose="020B0604020202020204" pitchFamily="34" charset="0"/>
                          <a:cs typeface="Arial" panose="020B0604020202020204" pitchFamily="34" charset="0"/>
                        </a:rPr>
                        <a:t>X</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r>
              <a:tr h="432048">
                <a:tc>
                  <a:txBody>
                    <a:bodyPr/>
                    <a:lstStyle/>
                    <a:p>
                      <a:pPr algn="ctr"/>
                      <a:r>
                        <a:rPr lang="en-US" b="1" i="1" dirty="0" smtClean="0">
                          <a:latin typeface="Arial" panose="020B0604020202020204" pitchFamily="34" charset="0"/>
                          <a:cs typeface="Arial" panose="020B0604020202020204" pitchFamily="34" charset="0"/>
                        </a:rPr>
                        <a:t>Y</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161065493"/>
      </p:ext>
    </p:extLst>
  </p:cSld>
  <p:clrMapOvr>
    <a:masterClrMapping/>
  </p:clrMapOvr>
  <p:transition advClick="0"/>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sp>
        <p:nvSpPr>
          <p:cNvPr id="2" name="Rectangle 1"/>
          <p:cNvSpPr/>
          <p:nvPr/>
        </p:nvSpPr>
        <p:spPr>
          <a:xfrm>
            <a:off x="251520" y="1196752"/>
            <a:ext cx="5256584" cy="818686"/>
          </a:xfrm>
          <a:prstGeom prst="rect">
            <a:avLst/>
          </a:prstGeom>
        </p:spPr>
        <p:txBody>
          <a:bodyPr wrap="square">
            <a:spAutoFit/>
          </a:bodyPr>
          <a:lstStyle/>
          <a:p>
            <a:pPr marL="457200" indent="-457200">
              <a:buClr>
                <a:srgbClr val="C00000"/>
              </a:buClr>
              <a:buFont typeface="+mj-lt"/>
              <a:buAutoNum type="arabicPeriod" startAt="6"/>
            </a:pPr>
            <a:r>
              <a:rPr lang="en-US" sz="2360" dirty="0"/>
              <a:t>Use these graphs to solve the equation </a:t>
            </a:r>
            <a:r>
              <a:rPr lang="en-US" sz="2360" i="1" dirty="0"/>
              <a:t>x</a:t>
            </a:r>
            <a:r>
              <a:rPr lang="en-US" sz="2360" baseline="30000" dirty="0"/>
              <a:t>2 </a:t>
            </a:r>
            <a:r>
              <a:rPr lang="en-US" sz="2360" dirty="0"/>
              <a:t>+ </a:t>
            </a:r>
            <a:r>
              <a:rPr lang="en-US" sz="2360" i="1" dirty="0"/>
              <a:t>x</a:t>
            </a:r>
            <a:r>
              <a:rPr lang="en-US" sz="2360" dirty="0"/>
              <a:t> - 9 = -3.</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34833"/>
            <a:ext cx="664145" cy="681999"/>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1369630" y="2015438"/>
            <a:ext cx="3274378" cy="4581914"/>
          </a:xfrm>
          <a:prstGeom prst="rect">
            <a:avLst/>
          </a:prstGeom>
        </p:spPr>
      </p:pic>
    </p:spTree>
    <p:extLst>
      <p:ext uri="{BB962C8B-B14F-4D97-AF65-F5344CB8AC3E}">
        <p14:creationId xmlns:p14="http://schemas.microsoft.com/office/powerpoint/2010/main" val="237366962"/>
      </p:ext>
    </p:extLst>
  </p:cSld>
  <p:clrMapOvr>
    <a:masterClrMapping/>
  </p:clrMapOvr>
  <p:transition advClick="0"/>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sp>
        <p:nvSpPr>
          <p:cNvPr id="2" name="Rectangle 1"/>
          <p:cNvSpPr/>
          <p:nvPr/>
        </p:nvSpPr>
        <p:spPr>
          <a:xfrm>
            <a:off x="251519" y="1196752"/>
            <a:ext cx="8513017" cy="5586145"/>
          </a:xfrm>
          <a:prstGeom prst="rect">
            <a:avLst/>
          </a:prstGeom>
        </p:spPr>
        <p:txBody>
          <a:bodyPr wrap="square">
            <a:spAutoFit/>
          </a:bodyPr>
          <a:lstStyle/>
          <a:p>
            <a:pPr marL="628650" indent="-628650">
              <a:buClr>
                <a:srgbClr val="C00000"/>
              </a:buClr>
              <a:buFont typeface="+mj-lt"/>
              <a:buAutoNum type="arabicPeriod" startAt="7"/>
              <a:tabLst>
                <a:tab pos="1028700" algn="l"/>
              </a:tabLst>
            </a:pPr>
            <a:r>
              <a:rPr lang="en-US" sz="2360" dirty="0">
                <a:solidFill>
                  <a:srgbClr val="C00000"/>
                </a:solidFill>
              </a:rPr>
              <a:t>a</a:t>
            </a:r>
            <a:r>
              <a:rPr lang="en-US" sz="2360" dirty="0"/>
              <a:t> </a:t>
            </a:r>
            <a:r>
              <a:rPr lang="en-US" sz="2360" dirty="0" smtClean="0"/>
              <a:t>	On </a:t>
            </a:r>
            <a:r>
              <a:rPr lang="en-US" sz="2360" dirty="0"/>
              <a:t>graph paper draw the </a:t>
            </a:r>
            <a:r>
              <a:rPr lang="en-US" sz="2360" dirty="0" smtClean="0"/>
              <a:t>graph </a:t>
            </a:r>
            <a:r>
              <a:rPr lang="en-US" sz="2360" dirty="0"/>
              <a:t>of </a:t>
            </a:r>
            <a:r>
              <a:rPr lang="en-US" sz="2360" i="1" dirty="0"/>
              <a:t>y</a:t>
            </a:r>
            <a:r>
              <a:rPr lang="en-US" sz="2360" dirty="0"/>
              <a:t> = </a:t>
            </a:r>
            <a:r>
              <a:rPr lang="en-US" sz="2360" i="1" dirty="0" smtClean="0"/>
              <a:t>x</a:t>
            </a:r>
            <a:r>
              <a:rPr lang="en-US" sz="2360" baseline="30000" dirty="0" smtClean="0"/>
              <a:t>2</a:t>
            </a:r>
            <a:r>
              <a:rPr lang="en-US" sz="2360" dirty="0" smtClean="0"/>
              <a:t> </a:t>
            </a:r>
            <a:r>
              <a:rPr lang="en-US" sz="2360" dirty="0"/>
              <a:t>+ </a:t>
            </a:r>
            <a:r>
              <a:rPr lang="en-US" sz="2360" i="1" dirty="0"/>
              <a:t>x</a:t>
            </a:r>
            <a:r>
              <a:rPr lang="en-US" sz="2360" dirty="0"/>
              <a:t> - 4 </a:t>
            </a:r>
            <a:r>
              <a:rPr lang="en-US" sz="2360" dirty="0" smtClean="0"/>
              <a:t/>
            </a:r>
            <a:br>
              <a:rPr lang="en-US" sz="2360" dirty="0" smtClean="0"/>
            </a:br>
            <a:r>
              <a:rPr lang="en-US" sz="2360" dirty="0" smtClean="0"/>
              <a:t>	for values </a:t>
            </a:r>
            <a:r>
              <a:rPr lang="en-US" sz="2360" dirty="0"/>
              <a:t>of </a:t>
            </a:r>
            <a:r>
              <a:rPr lang="en-US" sz="2360" i="1" dirty="0"/>
              <a:t>x</a:t>
            </a:r>
            <a:r>
              <a:rPr lang="en-US" sz="2360" dirty="0"/>
              <a:t> </a:t>
            </a:r>
            <a:r>
              <a:rPr lang="en-US" sz="2360" dirty="0" smtClean="0"/>
              <a:t>between </a:t>
            </a:r>
            <a:r>
              <a:rPr lang="en-US" sz="2360" dirty="0"/>
              <a:t>-3 and 3.</a:t>
            </a:r>
          </a:p>
          <a:p>
            <a:pPr marL="1028700" lvl="1" indent="-400050">
              <a:buClr>
                <a:srgbClr val="C00000"/>
              </a:buClr>
              <a:buFont typeface="+mj-lt"/>
              <a:buAutoNum type="alphaLcPeriod" startAt="2"/>
            </a:pPr>
            <a:r>
              <a:rPr lang="en-US" sz="2360" dirty="0" smtClean="0"/>
              <a:t>Use </a:t>
            </a:r>
            <a:r>
              <a:rPr lang="en-US" sz="2360" dirty="0"/>
              <a:t>the graph to estimate the solutions to </a:t>
            </a:r>
            <a:r>
              <a:rPr lang="en-US" sz="2360" i="1" dirty="0"/>
              <a:t>x</a:t>
            </a:r>
            <a:r>
              <a:rPr lang="en-US" sz="2360" baseline="30000" dirty="0"/>
              <a:t>2</a:t>
            </a:r>
            <a:r>
              <a:rPr lang="en-US" sz="2360" dirty="0"/>
              <a:t> + </a:t>
            </a:r>
            <a:r>
              <a:rPr lang="en-US" sz="2360" i="1" dirty="0"/>
              <a:t>x</a:t>
            </a:r>
            <a:r>
              <a:rPr lang="en-US" sz="2360" dirty="0"/>
              <a:t> - 4 = 0.</a:t>
            </a:r>
          </a:p>
          <a:p>
            <a:pPr marL="1028700" lvl="1" indent="-400050">
              <a:buClr>
                <a:srgbClr val="C00000"/>
              </a:buClr>
              <a:buFont typeface="+mj-lt"/>
              <a:buAutoNum type="alphaLcPeriod" startAt="2"/>
            </a:pPr>
            <a:r>
              <a:rPr lang="en-US" sz="2360" dirty="0" smtClean="0"/>
              <a:t>Use </a:t>
            </a:r>
            <a:r>
              <a:rPr lang="en-US" sz="2360" dirty="0"/>
              <a:t>the graph to estimate the solutions to </a:t>
            </a:r>
            <a:r>
              <a:rPr lang="en-US" sz="2360" dirty="0" smtClean="0"/>
              <a:t/>
            </a:r>
            <a:br>
              <a:rPr lang="en-US" sz="2360" dirty="0" smtClean="0"/>
            </a:br>
            <a:r>
              <a:rPr lang="en-US" sz="2360" i="1" dirty="0" smtClean="0"/>
              <a:t>x</a:t>
            </a:r>
            <a:r>
              <a:rPr lang="en-US" sz="2360" baseline="30000" dirty="0" smtClean="0"/>
              <a:t>2</a:t>
            </a:r>
            <a:r>
              <a:rPr lang="en-US" sz="2360" dirty="0" smtClean="0"/>
              <a:t> </a:t>
            </a:r>
            <a:r>
              <a:rPr lang="en-US" sz="2360" dirty="0"/>
              <a:t>+ </a:t>
            </a:r>
            <a:r>
              <a:rPr lang="en-US" sz="2360" i="1" dirty="0"/>
              <a:t>x</a:t>
            </a:r>
            <a:r>
              <a:rPr lang="en-US" sz="2360" dirty="0"/>
              <a:t> - 4 = -1</a:t>
            </a:r>
            <a:r>
              <a:rPr lang="en-US" sz="2360" dirty="0" smtClean="0"/>
              <a:t>.</a:t>
            </a:r>
          </a:p>
          <a:p>
            <a:pPr marL="685800" indent="-685800">
              <a:buClr>
                <a:srgbClr val="C00000"/>
              </a:buClr>
              <a:buFont typeface="+mj-lt"/>
              <a:buAutoNum type="arabicPeriod" startAt="10"/>
            </a:pPr>
            <a:r>
              <a:rPr lang="en-US" sz="2360" b="1" dirty="0">
                <a:solidFill>
                  <a:srgbClr val="FF0000"/>
                </a:solidFill>
              </a:rPr>
              <a:t>R</a:t>
            </a:r>
            <a:r>
              <a:rPr lang="en-US" sz="2360" dirty="0"/>
              <a:t> </a:t>
            </a:r>
            <a:r>
              <a:rPr lang="en-US" sz="2360" dirty="0">
                <a:solidFill>
                  <a:srgbClr val="C00000"/>
                </a:solidFill>
              </a:rPr>
              <a:t>a</a:t>
            </a:r>
            <a:r>
              <a:rPr lang="en-US" sz="2360" dirty="0"/>
              <a:t> Copy and complete the table </a:t>
            </a:r>
            <a:r>
              <a:rPr lang="en-US" sz="2360" dirty="0" smtClean="0"/>
              <a:t>of values and plot </a:t>
            </a:r>
            <a:r>
              <a:rPr lang="en-US" sz="2360" dirty="0"/>
              <a:t>the function </a:t>
            </a:r>
            <a:r>
              <a:rPr lang="en-US" sz="2360" i="1" dirty="0" smtClean="0"/>
              <a:t>y = x</a:t>
            </a:r>
            <a:r>
              <a:rPr lang="en-US" sz="2360" baseline="30000" dirty="0" smtClean="0"/>
              <a:t>2</a:t>
            </a:r>
            <a:r>
              <a:rPr lang="en-US" sz="2360" i="1" dirty="0" smtClean="0"/>
              <a:t> +3x -2</a:t>
            </a:r>
            <a:br>
              <a:rPr lang="en-US" sz="2360" i="1" dirty="0" smtClean="0"/>
            </a:br>
            <a:r>
              <a:rPr lang="en-US" sz="2000" i="1" dirty="0" smtClean="0"/>
              <a:t/>
            </a:r>
            <a:br>
              <a:rPr lang="en-US" sz="2000" i="1" dirty="0" smtClean="0"/>
            </a:br>
            <a:r>
              <a:rPr lang="en-US" sz="2360" i="1" dirty="0" smtClean="0"/>
              <a:t/>
            </a:r>
            <a:br>
              <a:rPr lang="en-US" sz="2360" i="1" dirty="0" smtClean="0"/>
            </a:br>
            <a:endParaRPr lang="en-US" sz="2360" i="1" dirty="0"/>
          </a:p>
          <a:p>
            <a:pPr marL="914400" lvl="1" indent="-457200">
              <a:buClr>
                <a:srgbClr val="C00000"/>
              </a:buClr>
              <a:buFont typeface="+mj-lt"/>
              <a:buAutoNum type="alphaLcPeriod" startAt="2"/>
            </a:pPr>
            <a:r>
              <a:rPr lang="en-US" sz="2360" dirty="0" smtClean="0"/>
              <a:t>Use </a:t>
            </a:r>
            <a:r>
              <a:rPr lang="en-US" sz="2360" dirty="0"/>
              <a:t>your graph to solve the equation </a:t>
            </a:r>
            <a:r>
              <a:rPr lang="en-US" sz="2360" i="1" dirty="0"/>
              <a:t>x</a:t>
            </a:r>
            <a:r>
              <a:rPr lang="en-US" sz="2360" baseline="30000" dirty="0"/>
              <a:t>2</a:t>
            </a:r>
            <a:r>
              <a:rPr lang="en-US" sz="2360" dirty="0"/>
              <a:t> + 3</a:t>
            </a:r>
            <a:r>
              <a:rPr lang="en-US" sz="2360" i="1" dirty="0"/>
              <a:t>x</a:t>
            </a:r>
            <a:r>
              <a:rPr lang="en-US" sz="2360" dirty="0"/>
              <a:t> - 2 = 2.</a:t>
            </a:r>
          </a:p>
          <a:p>
            <a:pPr marL="914400" lvl="1" indent="-457200">
              <a:buClr>
                <a:srgbClr val="C00000"/>
              </a:buClr>
              <a:buFont typeface="+mj-lt"/>
              <a:buAutoNum type="alphaLcPeriod" startAt="2"/>
            </a:pPr>
            <a:r>
              <a:rPr lang="en-US" sz="2360" dirty="0" smtClean="0"/>
              <a:t>Why </a:t>
            </a:r>
            <a:r>
              <a:rPr lang="en-US" sz="2360" dirty="0"/>
              <a:t>are there no solutions to the equation </a:t>
            </a:r>
            <a:r>
              <a:rPr lang="en-US" sz="2360" dirty="0" smtClean="0"/>
              <a:t/>
            </a:r>
            <a:br>
              <a:rPr lang="en-US" sz="2360" dirty="0" smtClean="0"/>
            </a:br>
            <a:r>
              <a:rPr lang="en-US" sz="2360" dirty="0" smtClean="0"/>
              <a:t>x</a:t>
            </a:r>
            <a:r>
              <a:rPr lang="en-US" sz="2360" baseline="30000" dirty="0" smtClean="0"/>
              <a:t>2</a:t>
            </a:r>
            <a:r>
              <a:rPr lang="en-US" sz="2360" dirty="0" smtClean="0"/>
              <a:t> </a:t>
            </a:r>
            <a:r>
              <a:rPr lang="en-US" sz="2360" dirty="0"/>
              <a:t>+ 3</a:t>
            </a:r>
            <a:r>
              <a:rPr lang="en-US" sz="2360" i="1" dirty="0"/>
              <a:t>x</a:t>
            </a:r>
            <a:r>
              <a:rPr lang="en-US" sz="2360" dirty="0"/>
              <a:t> -2 = -5</a:t>
            </a:r>
            <a:r>
              <a:rPr lang="en-US" sz="2360" dirty="0" smtClean="0"/>
              <a:t>?</a:t>
            </a:r>
          </a:p>
          <a:p>
            <a:pPr marL="571500" indent="-571500">
              <a:buClr>
                <a:srgbClr val="C00000"/>
              </a:buClr>
              <a:buFont typeface="+mj-lt"/>
              <a:buAutoNum type="arabicPeriod" startAt="10"/>
            </a:pPr>
            <a:r>
              <a:rPr lang="en-US" sz="2360" dirty="0"/>
              <a:t>Write down the </a:t>
            </a:r>
            <a:r>
              <a:rPr lang="en-US" sz="2360" i="1" dirty="0" smtClean="0"/>
              <a:t>y</a:t>
            </a:r>
            <a:r>
              <a:rPr lang="en-US" sz="2360" dirty="0" smtClean="0"/>
              <a:t>-intercept </a:t>
            </a:r>
            <a:r>
              <a:rPr lang="en-US" sz="2360" dirty="0"/>
              <a:t>of the function in </a:t>
            </a:r>
            <a:r>
              <a:rPr lang="en-US" sz="2360" b="1" dirty="0"/>
              <a:t>Q7</a:t>
            </a:r>
            <a:r>
              <a:rPr lang="en-US" sz="2360" dirty="0"/>
              <a: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327" y="1234833"/>
            <a:ext cx="664145" cy="681999"/>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984857706"/>
              </p:ext>
            </p:extLst>
          </p:nvPr>
        </p:nvGraphicFramePr>
        <p:xfrm>
          <a:off x="755576" y="4242792"/>
          <a:ext cx="7776864" cy="842392"/>
        </p:xfrm>
        <a:graphic>
          <a:graphicData uri="http://schemas.openxmlformats.org/drawingml/2006/table">
            <a:tbl>
              <a:tblPr firstRow="1" bandRow="1">
                <a:tableStyleId>{5940675A-B579-460E-94D1-54222C63F5DA}</a:tableStyleId>
              </a:tblPr>
              <a:tblGrid>
                <a:gridCol w="864096"/>
                <a:gridCol w="864096"/>
                <a:gridCol w="864096"/>
                <a:gridCol w="864096"/>
                <a:gridCol w="864096"/>
                <a:gridCol w="864096"/>
                <a:gridCol w="864096"/>
                <a:gridCol w="864096"/>
                <a:gridCol w="864096"/>
              </a:tblGrid>
              <a:tr h="421196">
                <a:tc>
                  <a:txBody>
                    <a:bodyPr/>
                    <a:lstStyle/>
                    <a:p>
                      <a:pPr algn="ctr"/>
                      <a:r>
                        <a:rPr lang="en-US" sz="2000" b="1" i="1" dirty="0" smtClean="0">
                          <a:latin typeface="Arial" panose="020B0604020202020204" pitchFamily="34" charset="0"/>
                          <a:cs typeface="Arial" panose="020B0604020202020204" pitchFamily="34" charset="0"/>
                        </a:rPr>
                        <a:t>X</a:t>
                      </a:r>
                      <a:endParaRPr lang="en-US" sz="2000"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tc>
              </a:tr>
              <a:tr h="421196">
                <a:tc>
                  <a:txBody>
                    <a:bodyPr/>
                    <a:lstStyle/>
                    <a:p>
                      <a:pPr algn="ctr"/>
                      <a:r>
                        <a:rPr lang="en-US" sz="2000" b="1" i="1" dirty="0" smtClean="0">
                          <a:latin typeface="Arial" panose="020B0604020202020204" pitchFamily="34" charset="0"/>
                          <a:cs typeface="Arial" panose="020B0604020202020204" pitchFamily="34" charset="0"/>
                        </a:rPr>
                        <a:t>Y</a:t>
                      </a:r>
                      <a:endParaRPr lang="en-US" sz="2000"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138987869"/>
      </p:ext>
    </p:extLst>
  </p:cSld>
  <p:clrMapOvr>
    <a:masterClrMapping/>
  </p:clrMapOvr>
  <p:transition advClick="0"/>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sp>
        <p:nvSpPr>
          <p:cNvPr id="2" name="Rectangle 1"/>
          <p:cNvSpPr/>
          <p:nvPr/>
        </p:nvSpPr>
        <p:spPr>
          <a:xfrm>
            <a:off x="251520" y="1196752"/>
            <a:ext cx="5256584" cy="1545038"/>
          </a:xfrm>
          <a:prstGeom prst="rect">
            <a:avLst/>
          </a:prstGeom>
        </p:spPr>
        <p:txBody>
          <a:bodyPr wrap="square">
            <a:spAutoFit/>
          </a:bodyPr>
          <a:lstStyle/>
          <a:p>
            <a:pPr marL="457200" indent="-457200">
              <a:buClr>
                <a:srgbClr val="C00000"/>
              </a:buClr>
              <a:buFont typeface="+mj-lt"/>
              <a:buAutoNum type="arabicPeriod" startAt="8"/>
            </a:pPr>
            <a:r>
              <a:rPr lang="en-US" sz="2360" dirty="0"/>
              <a:t>Use the graph to solve the equations, </a:t>
            </a:r>
            <a:endParaRPr lang="en-US" sz="2360" dirty="0" smtClean="0"/>
          </a:p>
          <a:p>
            <a:pPr marL="857250" lvl="1" indent="-400050">
              <a:buClr>
                <a:srgbClr val="C00000"/>
              </a:buClr>
              <a:buFont typeface="+mj-lt"/>
              <a:buAutoNum type="alphaLcPeriod"/>
            </a:pPr>
            <a:r>
              <a:rPr lang="en-US" sz="2360" dirty="0" smtClean="0"/>
              <a:t>-</a:t>
            </a:r>
            <a:r>
              <a:rPr lang="en-US" sz="2360" i="1" dirty="0" smtClean="0"/>
              <a:t>x</a:t>
            </a:r>
            <a:r>
              <a:rPr lang="en-US" sz="2360" baseline="30000" dirty="0" smtClean="0"/>
              <a:t>2</a:t>
            </a:r>
            <a:r>
              <a:rPr lang="en-US" sz="2360" dirty="0" smtClean="0"/>
              <a:t> </a:t>
            </a:r>
            <a:r>
              <a:rPr lang="en-US" sz="2360" dirty="0"/>
              <a:t>+ 4</a:t>
            </a:r>
            <a:r>
              <a:rPr lang="en-US" sz="2360" i="1" dirty="0"/>
              <a:t>x</a:t>
            </a:r>
            <a:r>
              <a:rPr lang="en-US" sz="2360" dirty="0"/>
              <a:t> = 0 </a:t>
            </a:r>
            <a:endParaRPr lang="en-US" sz="2360" dirty="0" smtClean="0"/>
          </a:p>
          <a:p>
            <a:pPr marL="857250" lvl="1" indent="-400050">
              <a:buClr>
                <a:srgbClr val="C00000"/>
              </a:buClr>
              <a:buFont typeface="+mj-lt"/>
              <a:buAutoNum type="alphaLcPeriod"/>
            </a:pPr>
            <a:r>
              <a:rPr lang="en-US" sz="2360" dirty="0" smtClean="0"/>
              <a:t>-</a:t>
            </a:r>
            <a:r>
              <a:rPr lang="en-US" sz="2360" i="1" dirty="0"/>
              <a:t>x</a:t>
            </a:r>
            <a:r>
              <a:rPr lang="en-US" sz="2360" baseline="30000" dirty="0"/>
              <a:t>2</a:t>
            </a:r>
            <a:r>
              <a:rPr lang="en-US" sz="2360" dirty="0"/>
              <a:t> + </a:t>
            </a:r>
            <a:r>
              <a:rPr lang="en-US" sz="2360" dirty="0" smtClean="0"/>
              <a:t>4</a:t>
            </a:r>
            <a:r>
              <a:rPr lang="en-US" sz="2360" i="1" dirty="0" smtClean="0"/>
              <a:t>x</a:t>
            </a:r>
            <a:r>
              <a:rPr lang="en-US" sz="2360" dirty="0" smtClean="0"/>
              <a:t> </a:t>
            </a:r>
            <a:r>
              <a:rPr lang="en-US" sz="2360" dirty="0"/>
              <a:t>= 2</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3" name="Picture 2"/>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2903987" y="2204864"/>
            <a:ext cx="2607673" cy="4369439"/>
          </a:xfrm>
          <a:prstGeom prst="rect">
            <a:avLst/>
          </a:prstGeom>
        </p:spPr>
      </p:pic>
    </p:spTree>
    <p:extLst>
      <p:ext uri="{BB962C8B-B14F-4D97-AF65-F5344CB8AC3E}">
        <p14:creationId xmlns:p14="http://schemas.microsoft.com/office/powerpoint/2010/main" val="1851236242"/>
      </p:ext>
    </p:extLst>
  </p:cSld>
  <p:clrMapOvr>
    <a:masterClrMapping/>
  </p:clrMapOvr>
  <p:transition advClick="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800" dirty="0" smtClean="0"/>
              <a:t>16.3 – Using Quadratic Graphs</a:t>
            </a:r>
            <a:endParaRPr lang="en-GB" sz="3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8" name="Group 7"/>
          <p:cNvGrpSpPr/>
          <p:nvPr/>
        </p:nvGrpSpPr>
        <p:grpSpPr>
          <a:xfrm>
            <a:off x="305905" y="1268760"/>
            <a:ext cx="5130191" cy="3901206"/>
            <a:chOff x="3483872" y="1089031"/>
            <a:chExt cx="5264592" cy="3901206"/>
          </a:xfrm>
        </p:grpSpPr>
        <p:sp>
          <p:nvSpPr>
            <p:cNvPr id="10" name="Round Diagonal Corner Rectangle 9"/>
            <p:cNvSpPr/>
            <p:nvPr/>
          </p:nvSpPr>
          <p:spPr>
            <a:xfrm>
              <a:off x="3491880" y="1089031"/>
              <a:ext cx="5256584" cy="390120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563889" y="1666250"/>
              <a:ext cx="5095139" cy="3323987"/>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400" dirty="0"/>
                <a:t>Copy and complete the table of values for </a:t>
              </a:r>
              <a:r>
                <a:rPr lang="en-US" sz="2400" i="1" dirty="0" smtClean="0"/>
                <a:t>y</a:t>
              </a:r>
              <a:r>
                <a:rPr lang="en-US" sz="2400" dirty="0" smtClean="0"/>
                <a:t> </a:t>
              </a:r>
              <a:r>
                <a:rPr lang="en-US" sz="2400" dirty="0"/>
                <a:t>= </a:t>
              </a:r>
              <a:r>
                <a:rPr lang="en-US" sz="2400" i="1" dirty="0"/>
                <a:t>x</a:t>
              </a:r>
              <a:r>
                <a:rPr lang="en-US" sz="2400" baseline="30000" dirty="0"/>
                <a:t>2</a:t>
              </a:r>
              <a:r>
                <a:rPr lang="en-US" sz="2400" dirty="0"/>
                <a:t> + </a:t>
              </a:r>
              <a:r>
                <a:rPr lang="en-US" sz="2400" dirty="0" smtClean="0"/>
                <a:t>3</a:t>
              </a:r>
              <a:r>
                <a:rPr lang="en-US" sz="2400" i="1" dirty="0" smtClean="0"/>
                <a:t>x</a:t>
              </a:r>
              <a:r>
                <a:rPr lang="en-US" sz="2400" dirty="0" smtClean="0"/>
                <a:t>	</a:t>
              </a:r>
              <a:r>
                <a:rPr lang="en-US" sz="2400" b="1" dirty="0" smtClean="0"/>
                <a:t>(</a:t>
              </a:r>
              <a:r>
                <a:rPr lang="en-US" sz="2400" b="1" dirty="0"/>
                <a:t>2 marks</a:t>
              </a:r>
              <a:r>
                <a:rPr lang="en-US" sz="2400" b="1" dirty="0" smtClean="0"/>
                <a:t>)</a:t>
              </a:r>
              <a:br>
                <a:rPr lang="en-US" sz="2400" b="1" dirty="0" smtClean="0"/>
              </a:br>
              <a:r>
                <a:rPr lang="en-US" sz="2400" b="1" dirty="0" smtClean="0"/>
                <a:t/>
              </a:r>
              <a:br>
                <a:rPr lang="en-US" sz="2400" b="1" dirty="0" smtClean="0"/>
              </a:br>
              <a:r>
                <a:rPr lang="en-US" b="1" dirty="0" smtClean="0"/>
                <a:t/>
              </a:r>
              <a:br>
                <a:rPr lang="en-US" b="1" dirty="0" smtClean="0"/>
              </a:br>
              <a:endParaRPr lang="en-US" sz="2400" b="1" dirty="0"/>
            </a:p>
            <a:p>
              <a:pPr marL="457200" indent="-457200">
                <a:spcAft>
                  <a:spcPts val="0"/>
                </a:spcAft>
                <a:buClr>
                  <a:srgbClr val="C00000"/>
                </a:buClr>
                <a:buFont typeface="+mj-lt"/>
                <a:buAutoNum type="alphaLcPeriod"/>
                <a:tabLst>
                  <a:tab pos="4972050" algn="r"/>
                </a:tabLst>
              </a:pPr>
              <a:r>
                <a:rPr lang="en-US" sz="2400" dirty="0" smtClean="0"/>
                <a:t>Draw </a:t>
              </a:r>
              <a:r>
                <a:rPr lang="en-US" sz="2400" dirty="0"/>
                <a:t>the graph of  </a:t>
              </a:r>
              <a:r>
                <a:rPr lang="en-US" sz="2400" dirty="0" smtClean="0"/>
                <a:t>y </a:t>
              </a:r>
              <a:r>
                <a:rPr lang="en-US" sz="2400" dirty="0"/>
                <a:t>= </a:t>
              </a:r>
              <a:r>
                <a:rPr lang="en-US" sz="2400" i="1" dirty="0"/>
                <a:t>x</a:t>
              </a:r>
              <a:r>
                <a:rPr lang="en-US" sz="2400" baseline="30000" dirty="0"/>
                <a:t>2</a:t>
              </a:r>
              <a:r>
                <a:rPr lang="en-US" sz="2400" dirty="0"/>
                <a:t> + 3</a:t>
              </a:r>
              <a:r>
                <a:rPr lang="en-US" sz="2400" i="1" dirty="0"/>
                <a:t>x</a:t>
              </a:r>
              <a:r>
                <a:rPr lang="en-US" sz="2400" dirty="0"/>
                <a:t> for values of </a:t>
              </a:r>
              <a:r>
                <a:rPr lang="en-US" sz="2400" i="1" dirty="0" smtClean="0"/>
                <a:t>x</a:t>
              </a:r>
              <a:r>
                <a:rPr lang="en-US" sz="2400" dirty="0" smtClean="0"/>
                <a:t> </a:t>
              </a:r>
              <a:r>
                <a:rPr lang="en-US" sz="2400" dirty="0"/>
                <a:t>from </a:t>
              </a:r>
              <a:r>
                <a:rPr lang="en-US" sz="2400" i="1" dirty="0"/>
                <a:t>x</a:t>
              </a:r>
              <a:r>
                <a:rPr lang="en-US" sz="2400" dirty="0"/>
                <a:t> = -4 to 2. </a:t>
              </a:r>
              <a:r>
                <a:rPr lang="en-US" sz="2400" dirty="0" smtClean="0"/>
                <a:t>	</a:t>
              </a:r>
              <a:r>
                <a:rPr lang="en-US" sz="2400" b="1" dirty="0" smtClean="0"/>
                <a:t>(</a:t>
              </a:r>
              <a:r>
                <a:rPr lang="en-US" sz="2400" b="1" dirty="0"/>
                <a:t>2 marks) </a:t>
              </a:r>
              <a:endParaRPr lang="en-US" sz="2400" b="1" dirty="0" smtClean="0"/>
            </a:p>
            <a:p>
              <a:pPr marL="457200" indent="-457200">
                <a:spcAft>
                  <a:spcPts val="0"/>
                </a:spcAft>
                <a:buClr>
                  <a:srgbClr val="C00000"/>
                </a:buClr>
                <a:buFont typeface="+mj-lt"/>
                <a:buAutoNum type="alphaLcPeriod"/>
                <a:tabLst>
                  <a:tab pos="4972050" algn="r"/>
                </a:tabLst>
              </a:pPr>
              <a:r>
                <a:rPr lang="en-US" sz="2400" dirty="0" smtClean="0"/>
                <a:t>Solve </a:t>
              </a:r>
              <a:r>
                <a:rPr lang="en-US" sz="2400" i="1" dirty="0"/>
                <a:t>x</a:t>
              </a:r>
              <a:r>
                <a:rPr lang="en-US" sz="2400" baseline="30000" dirty="0"/>
                <a:t>2</a:t>
              </a:r>
              <a:r>
                <a:rPr lang="en-US" sz="2400" dirty="0"/>
                <a:t> + 3</a:t>
              </a:r>
              <a:r>
                <a:rPr lang="en-US" sz="2400" i="1" dirty="0"/>
                <a:t>x</a:t>
              </a:r>
              <a:r>
                <a:rPr lang="en-US" sz="2400" dirty="0"/>
                <a:t> + 4 = 2 </a:t>
              </a:r>
              <a:r>
                <a:rPr lang="en-US" sz="2400" b="1" dirty="0"/>
                <a:t>	</a:t>
              </a:r>
              <a:r>
                <a:rPr lang="en-US" sz="2400" b="1" dirty="0" smtClean="0"/>
                <a:t>(</a:t>
              </a:r>
              <a:r>
                <a:rPr lang="en-US" sz="2400" b="1" dirty="0"/>
                <a:t>2 marks)</a:t>
              </a:r>
            </a:p>
          </p:txBody>
        </p:sp>
      </p:grpSp>
      <p:graphicFrame>
        <p:nvGraphicFramePr>
          <p:cNvPr id="9" name="Table 8"/>
          <p:cNvGraphicFramePr>
            <a:graphicFrameLocks noGrp="1"/>
          </p:cNvGraphicFramePr>
          <p:nvPr>
            <p:extLst>
              <p:ext uri="{D42A27DB-BD31-4B8C-83A1-F6EECF244321}">
                <p14:modId xmlns:p14="http://schemas.microsoft.com/office/powerpoint/2010/main" val="2451267624"/>
              </p:ext>
            </p:extLst>
          </p:nvPr>
        </p:nvGraphicFramePr>
        <p:xfrm>
          <a:off x="383879" y="2708920"/>
          <a:ext cx="4965064" cy="864096"/>
        </p:xfrm>
        <a:graphic>
          <a:graphicData uri="http://schemas.openxmlformats.org/drawingml/2006/table">
            <a:tbl>
              <a:tblPr firstRow="1" bandRow="1">
                <a:tableStyleId>{5940675A-B579-460E-94D1-54222C63F5DA}</a:tableStyleId>
              </a:tblPr>
              <a:tblGrid>
                <a:gridCol w="620633"/>
                <a:gridCol w="620633"/>
                <a:gridCol w="620633"/>
                <a:gridCol w="620633"/>
                <a:gridCol w="620633"/>
                <a:gridCol w="620633"/>
                <a:gridCol w="620633"/>
                <a:gridCol w="620633"/>
              </a:tblGrid>
              <a:tr h="432048">
                <a:tc>
                  <a:txBody>
                    <a:bodyPr/>
                    <a:lstStyle/>
                    <a:p>
                      <a:pPr algn="ctr"/>
                      <a:r>
                        <a:rPr lang="en-US" b="1" i="1" dirty="0" smtClean="0">
                          <a:latin typeface="Arial" panose="020B0604020202020204" pitchFamily="34" charset="0"/>
                          <a:cs typeface="Arial" panose="020B0604020202020204" pitchFamily="34" charset="0"/>
                        </a:rPr>
                        <a:t>X</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r>
              <a:tr h="432048">
                <a:tc>
                  <a:txBody>
                    <a:bodyPr/>
                    <a:lstStyle/>
                    <a:p>
                      <a:pPr algn="ctr"/>
                      <a:r>
                        <a:rPr lang="en-US" b="1" i="1" dirty="0" smtClean="0">
                          <a:latin typeface="Arial" panose="020B0604020202020204" pitchFamily="34" charset="0"/>
                          <a:cs typeface="Arial" panose="020B0604020202020204" pitchFamily="34" charset="0"/>
                        </a:rPr>
                        <a:t>Y</a:t>
                      </a:r>
                      <a:endParaRPr lang="en-US" b="1" i="1" dirty="0">
                        <a:latin typeface="Arial" panose="020B0604020202020204" pitchFamily="34" charset="0"/>
                        <a:cs typeface="Arial" panose="020B0604020202020204" pitchFamily="34" charset="0"/>
                      </a:endParaRPr>
                    </a:p>
                  </a:txBody>
                  <a:tcPr>
                    <a:solidFill>
                      <a:srgbClr val="B9CDE5"/>
                    </a:solidFill>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0</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a:txBody>
                  <a:tcPr/>
                </a:tc>
                <a:tc>
                  <a:txBody>
                    <a:bodyPr/>
                    <a:lstStyle/>
                    <a:p>
                      <a:pPr algn="ctr"/>
                      <a:endParaRPr lang="en-US" dirty="0">
                        <a:latin typeface="Arial" panose="020B0604020202020204" pitchFamily="34" charset="0"/>
                        <a:cs typeface="Arial" panose="020B0604020202020204" pitchFamily="34" charset="0"/>
                      </a:endParaRPr>
                    </a:p>
                  </a:txBody>
                  <a:tcPr/>
                </a:tc>
              </a:tr>
            </a:tbl>
          </a:graphicData>
        </a:graphic>
      </p:graphicFrame>
      <p:sp>
        <p:nvSpPr>
          <p:cNvPr id="13" name="Rectangle 12"/>
          <p:cNvSpPr/>
          <p:nvPr/>
        </p:nvSpPr>
        <p:spPr>
          <a:xfrm flipH="1">
            <a:off x="223753" y="5399058"/>
            <a:ext cx="5204539" cy="110799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Q9c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Rearrange </a:t>
            </a:r>
            <a:r>
              <a:rPr lang="en-US" sz="2200" i="1" dirty="0" smtClean="0">
                <a:solidFill>
                  <a:schemeClr val="tx1"/>
                </a:solidFill>
                <a:latin typeface="Arial" panose="020B0604020202020204" pitchFamily="34" charset="0"/>
                <a:cs typeface="Arial" panose="020B0604020202020204" pitchFamily="34" charset="0"/>
              </a:rPr>
              <a:t>x</a:t>
            </a:r>
            <a:r>
              <a:rPr lang="en-US" sz="2200" baseline="30000" dirty="0" smtClean="0">
                <a:solidFill>
                  <a:schemeClr val="tx1"/>
                </a:solidFill>
                <a:latin typeface="Arial" panose="020B0604020202020204" pitchFamily="34" charset="0"/>
                <a:cs typeface="Arial" panose="020B0604020202020204" pitchFamily="34" charset="0"/>
              </a:rPr>
              <a:t>2</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+ 3</a:t>
            </a:r>
            <a:r>
              <a:rPr lang="en-US" sz="2200" i="1" dirty="0">
                <a:solidFill>
                  <a:schemeClr val="tx1"/>
                </a:solidFill>
                <a:latin typeface="Arial" panose="020B0604020202020204" pitchFamily="34" charset="0"/>
                <a:cs typeface="Arial" panose="020B0604020202020204" pitchFamily="34" charset="0"/>
              </a:rPr>
              <a:t>x</a:t>
            </a:r>
            <a:r>
              <a:rPr lang="en-US" sz="2200" dirty="0">
                <a:solidFill>
                  <a:schemeClr val="tx1"/>
                </a:solidFill>
                <a:latin typeface="Arial" panose="020B0604020202020204" pitchFamily="34" charset="0"/>
                <a:cs typeface="Arial" panose="020B0604020202020204" pitchFamily="34" charset="0"/>
              </a:rPr>
              <a:t> + 4 = 2 so that one side of the equation is the same as </a:t>
            </a:r>
            <a:r>
              <a:rPr lang="en-US" sz="2200" i="1" dirty="0" smtClean="0">
                <a:solidFill>
                  <a:schemeClr val="tx1"/>
                </a:solidFill>
                <a:latin typeface="Arial" panose="020B0604020202020204" pitchFamily="34" charset="0"/>
                <a:cs typeface="Arial" panose="020B0604020202020204" pitchFamily="34" charset="0"/>
              </a:rPr>
              <a:t>x</a:t>
            </a:r>
            <a:r>
              <a:rPr lang="en-US" sz="2200" baseline="30000" dirty="0" smtClean="0">
                <a:solidFill>
                  <a:schemeClr val="tx1"/>
                </a:solidFill>
                <a:latin typeface="Arial" panose="020B0604020202020204" pitchFamily="34" charset="0"/>
                <a:cs typeface="Arial" panose="020B0604020202020204" pitchFamily="34" charset="0"/>
              </a:rPr>
              <a:t>2</a:t>
            </a:r>
            <a:r>
              <a:rPr lang="en-US" sz="2200" dirty="0" smtClean="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+ 3</a:t>
            </a:r>
            <a:r>
              <a:rPr lang="en-US" sz="2200" i="1" dirty="0">
                <a:solidFill>
                  <a:schemeClr val="tx1"/>
                </a:solidFill>
                <a:latin typeface="Arial" panose="020B0604020202020204" pitchFamily="34" charset="0"/>
                <a:cs typeface="Arial" panose="020B0604020202020204" pitchFamily="34" charset="0"/>
              </a:rPr>
              <a:t>x</a:t>
            </a:r>
            <a:r>
              <a:rPr lang="en-US" sz="2200" dirty="0">
                <a:solidFill>
                  <a:schemeClr val="tx1"/>
                </a:solidFill>
                <a:latin typeface="Arial" panose="020B0604020202020204" pitchFamily="34" charset="0"/>
                <a:cs typeface="Arial" panose="020B0604020202020204" pitchFamily="34" charset="0"/>
              </a:rPr>
              <a:t>, then use your graph.</a:t>
            </a:r>
          </a:p>
        </p:txBody>
      </p:sp>
    </p:spTree>
    <p:extLst>
      <p:ext uri="{BB962C8B-B14F-4D97-AF65-F5344CB8AC3E}">
        <p14:creationId xmlns:p14="http://schemas.microsoft.com/office/powerpoint/2010/main" val="4195762333"/>
      </p:ext>
    </p:extLst>
  </p:cSld>
  <p:clrMapOvr>
    <a:masterClrMapping/>
  </p:clrMapOvr>
  <p:transition advClick="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400" dirty="0" smtClean="0"/>
              <a:t>16.4 – Factorising Quadratic Expressions</a:t>
            </a:r>
            <a:endParaRPr lang="en-GB" sz="34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sp>
        <p:nvSpPr>
          <p:cNvPr id="2" name="Rectangle 1"/>
          <p:cNvSpPr/>
          <p:nvPr/>
        </p:nvSpPr>
        <p:spPr>
          <a:xfrm>
            <a:off x="251520" y="1196752"/>
            <a:ext cx="5256584" cy="5103961"/>
          </a:xfrm>
          <a:prstGeom prst="rect">
            <a:avLst/>
          </a:prstGeom>
        </p:spPr>
        <p:txBody>
          <a:bodyPr wrap="square">
            <a:spAutoFit/>
          </a:bodyPr>
          <a:lstStyle/>
          <a:p>
            <a:pPr marL="457200" indent="-457200">
              <a:buClr>
                <a:srgbClr val="C00000"/>
              </a:buClr>
              <a:buFont typeface="+mj-lt"/>
              <a:buAutoNum type="arabicPeriod"/>
            </a:pPr>
            <a:r>
              <a:rPr lang="en-US" sz="2400" dirty="0"/>
              <a:t>Copy and </a:t>
            </a:r>
            <a:r>
              <a:rPr lang="en-US" sz="2400" dirty="0" smtClean="0"/>
              <a:t>complete</a:t>
            </a:r>
          </a:p>
          <a:p>
            <a:pPr marL="914400" lvl="1" indent="-457200">
              <a:buClr>
                <a:srgbClr val="C00000"/>
              </a:buClr>
              <a:buFont typeface="+mj-lt"/>
              <a:buAutoNum type="alphaLcPeriod"/>
            </a:pPr>
            <a:r>
              <a:rPr lang="en-US" sz="2400" dirty="0" smtClean="0"/>
              <a:t>(</a:t>
            </a:r>
            <a:r>
              <a:rPr lang="en-US" sz="4000" dirty="0"/>
              <a:t>□</a:t>
            </a:r>
            <a:r>
              <a:rPr lang="en-US" sz="2400" dirty="0"/>
              <a:t> + 3)(x + 5) = </a:t>
            </a:r>
            <a:r>
              <a:rPr lang="en-US" sz="2400" i="1" dirty="0"/>
              <a:t>x</a:t>
            </a:r>
            <a:r>
              <a:rPr lang="en-US" sz="2400" baseline="30000" dirty="0"/>
              <a:t>2</a:t>
            </a:r>
            <a:r>
              <a:rPr lang="en-US" sz="2400" dirty="0"/>
              <a:t> + 8</a:t>
            </a:r>
            <a:r>
              <a:rPr lang="en-US" sz="2400" i="1" dirty="0"/>
              <a:t>x</a:t>
            </a:r>
            <a:r>
              <a:rPr lang="en-US" sz="2400" dirty="0"/>
              <a:t> + 15 </a:t>
            </a:r>
            <a:endParaRPr lang="en-US" sz="2400" dirty="0" smtClean="0"/>
          </a:p>
          <a:p>
            <a:pPr marL="914400" lvl="1" indent="-457200">
              <a:buClr>
                <a:srgbClr val="C00000"/>
              </a:buClr>
              <a:buFont typeface="+mj-lt"/>
              <a:buAutoNum type="alphaLcPeriod"/>
            </a:pPr>
            <a:r>
              <a:rPr lang="en-US" sz="2400" dirty="0" smtClean="0"/>
              <a:t>(</a:t>
            </a:r>
            <a:r>
              <a:rPr lang="en-US" sz="2400" i="1" dirty="0" smtClean="0"/>
              <a:t>x</a:t>
            </a:r>
            <a:r>
              <a:rPr lang="en-US" sz="2400" dirty="0" smtClean="0"/>
              <a:t> </a:t>
            </a:r>
            <a:r>
              <a:rPr lang="en-US" sz="2400" dirty="0"/>
              <a:t>+ </a:t>
            </a:r>
            <a:r>
              <a:rPr lang="en-US" sz="4000" dirty="0"/>
              <a:t>□</a:t>
            </a:r>
            <a:r>
              <a:rPr lang="en-US" sz="2400" dirty="0"/>
              <a:t>) (x + 7) = </a:t>
            </a:r>
            <a:r>
              <a:rPr lang="en-US" sz="2400" dirty="0" smtClean="0"/>
              <a:t>x</a:t>
            </a:r>
            <a:r>
              <a:rPr lang="en-US" sz="2400" baseline="30000" dirty="0" smtClean="0"/>
              <a:t>2</a:t>
            </a:r>
            <a:r>
              <a:rPr lang="en-US" sz="2400" dirty="0" smtClean="0"/>
              <a:t> </a:t>
            </a:r>
            <a:r>
              <a:rPr lang="en-US" sz="2400" dirty="0"/>
              <a:t>+ 9</a:t>
            </a:r>
            <a:r>
              <a:rPr lang="en-US" sz="2400" i="1" dirty="0"/>
              <a:t>x</a:t>
            </a:r>
            <a:r>
              <a:rPr lang="en-US" sz="2400" dirty="0"/>
              <a:t> + </a:t>
            </a:r>
            <a:r>
              <a:rPr lang="en-US" sz="2400" dirty="0" smtClean="0"/>
              <a:t>14 </a:t>
            </a:r>
          </a:p>
          <a:p>
            <a:pPr marL="914400" lvl="1" indent="-457200">
              <a:buClr>
                <a:srgbClr val="C00000"/>
              </a:buClr>
              <a:buFont typeface="+mj-lt"/>
              <a:buAutoNum type="alphaLcPeriod"/>
            </a:pPr>
            <a:r>
              <a:rPr lang="en-US" sz="2400" dirty="0" smtClean="0"/>
              <a:t>(</a:t>
            </a:r>
            <a:r>
              <a:rPr lang="en-US" sz="2400" i="1" dirty="0"/>
              <a:t>x</a:t>
            </a:r>
            <a:r>
              <a:rPr lang="en-US" sz="2400" dirty="0"/>
              <a:t> + 4</a:t>
            </a:r>
            <a:r>
              <a:rPr lang="en-US" sz="2400" dirty="0" smtClean="0"/>
              <a:t>)(x </a:t>
            </a:r>
            <a:r>
              <a:rPr lang="en-US" sz="2400" dirty="0"/>
              <a:t>- </a:t>
            </a:r>
            <a:r>
              <a:rPr lang="en-US" sz="4000" dirty="0"/>
              <a:t>□</a:t>
            </a:r>
            <a:r>
              <a:rPr lang="en-US" sz="2400" dirty="0"/>
              <a:t>) = </a:t>
            </a:r>
            <a:r>
              <a:rPr lang="en-US" sz="2400" i="1" dirty="0" smtClean="0"/>
              <a:t>x</a:t>
            </a:r>
            <a:r>
              <a:rPr lang="en-US" sz="2400" baseline="30000" dirty="0" smtClean="0"/>
              <a:t>2</a:t>
            </a:r>
            <a:r>
              <a:rPr lang="en-US" sz="2400" dirty="0" smtClean="0"/>
              <a:t> </a:t>
            </a:r>
            <a:r>
              <a:rPr lang="en-US" sz="2400" dirty="0"/>
              <a:t>+ 2</a:t>
            </a:r>
            <a:r>
              <a:rPr lang="en-US" sz="2400" i="1" dirty="0"/>
              <a:t>x</a:t>
            </a:r>
            <a:r>
              <a:rPr lang="en-US" sz="2400" dirty="0"/>
              <a:t> - 8 </a:t>
            </a:r>
            <a:endParaRPr lang="en-US" sz="2400" dirty="0" smtClean="0"/>
          </a:p>
          <a:p>
            <a:pPr marL="914400" lvl="1" indent="-457200">
              <a:buClr>
                <a:srgbClr val="C00000"/>
              </a:buClr>
              <a:buFont typeface="+mj-lt"/>
              <a:buAutoNum type="alphaLcPeriod"/>
            </a:pPr>
            <a:r>
              <a:rPr lang="en-US" sz="2400" dirty="0" smtClean="0"/>
              <a:t>(</a:t>
            </a:r>
            <a:r>
              <a:rPr lang="en-US" sz="2400" i="1" dirty="0" smtClean="0"/>
              <a:t>x</a:t>
            </a:r>
            <a:r>
              <a:rPr lang="en-US" sz="2400" dirty="0" smtClean="0"/>
              <a:t> - </a:t>
            </a:r>
            <a:r>
              <a:rPr lang="en-US" sz="4000" dirty="0" smtClean="0"/>
              <a:t>□</a:t>
            </a:r>
            <a:r>
              <a:rPr lang="en-US" sz="2400" dirty="0"/>
              <a:t>)(</a:t>
            </a:r>
            <a:r>
              <a:rPr lang="en-US" sz="4000" dirty="0" smtClean="0"/>
              <a:t>□</a:t>
            </a:r>
            <a:r>
              <a:rPr lang="en-US" sz="2400" dirty="0" smtClean="0"/>
              <a:t> - 2</a:t>
            </a:r>
            <a:r>
              <a:rPr lang="en-US" sz="2400" dirty="0"/>
              <a:t>) = </a:t>
            </a:r>
            <a:r>
              <a:rPr lang="en-US" sz="2400" i="1" dirty="0" smtClean="0"/>
              <a:t>x</a:t>
            </a:r>
            <a:r>
              <a:rPr lang="en-US" sz="2400" dirty="0" smtClean="0"/>
              <a:t>2 - 7</a:t>
            </a:r>
            <a:r>
              <a:rPr lang="en-US" sz="2400" i="1" dirty="0" smtClean="0"/>
              <a:t>x</a:t>
            </a:r>
            <a:r>
              <a:rPr lang="en-US" sz="2400" dirty="0" smtClean="0"/>
              <a:t> </a:t>
            </a:r>
            <a:r>
              <a:rPr lang="en-US" sz="2400" dirty="0"/>
              <a:t>+ 10</a:t>
            </a:r>
          </a:p>
          <a:p>
            <a:pPr marL="457200" indent="-457200">
              <a:lnSpc>
                <a:spcPts val="3400"/>
              </a:lnSpc>
              <a:buClr>
                <a:srgbClr val="C00000"/>
              </a:buClr>
              <a:buFont typeface="+mj-lt"/>
              <a:buAutoNum type="arabicPeriod"/>
            </a:pPr>
            <a:r>
              <a:rPr lang="en-US" sz="2400" dirty="0" smtClean="0"/>
              <a:t>Factorise </a:t>
            </a:r>
          </a:p>
          <a:p>
            <a:pPr marL="914400" lvl="1" indent="-457200">
              <a:lnSpc>
                <a:spcPts val="3400"/>
              </a:lnSpc>
              <a:buClr>
                <a:srgbClr val="C00000"/>
              </a:buClr>
              <a:buFont typeface="+mj-lt"/>
              <a:buAutoNum type="alphaLcPeriod"/>
            </a:pPr>
            <a:r>
              <a:rPr lang="en-US" sz="2400" i="1" dirty="0" smtClean="0"/>
              <a:t>x</a:t>
            </a:r>
            <a:r>
              <a:rPr lang="en-US" sz="2400" baseline="30000" dirty="0" smtClean="0"/>
              <a:t>2</a:t>
            </a:r>
            <a:r>
              <a:rPr lang="en-US" sz="2400" dirty="0" smtClean="0"/>
              <a:t> </a:t>
            </a:r>
            <a:r>
              <a:rPr lang="en-US" sz="2400" dirty="0"/>
              <a:t>+ </a:t>
            </a:r>
            <a:r>
              <a:rPr lang="en-US" sz="2400" dirty="0" smtClean="0"/>
              <a:t>7</a:t>
            </a:r>
            <a:r>
              <a:rPr lang="en-US" sz="2400" i="1" dirty="0" smtClean="0"/>
              <a:t>x</a:t>
            </a:r>
            <a:r>
              <a:rPr lang="en-US" sz="2400" dirty="0" smtClean="0"/>
              <a:t> </a:t>
            </a:r>
            <a:r>
              <a:rPr lang="en-US" sz="2400" dirty="0"/>
              <a:t>+ 6 </a:t>
            </a:r>
            <a:endParaRPr lang="en-US" sz="2400" dirty="0" smtClean="0"/>
          </a:p>
          <a:p>
            <a:pPr marL="914400" lvl="1" indent="-457200">
              <a:lnSpc>
                <a:spcPts val="3400"/>
              </a:lnSpc>
              <a:buClr>
                <a:srgbClr val="C00000"/>
              </a:buClr>
              <a:buFont typeface="+mj-lt"/>
              <a:buAutoNum type="alphaLcPeriod"/>
            </a:pPr>
            <a:r>
              <a:rPr lang="en-US" sz="2400" i="1" dirty="0" smtClean="0"/>
              <a:t>x</a:t>
            </a:r>
            <a:r>
              <a:rPr lang="en-US" sz="2400" baseline="30000" dirty="0" smtClean="0"/>
              <a:t>2</a:t>
            </a:r>
            <a:r>
              <a:rPr lang="en-US" sz="2400" dirty="0" smtClean="0"/>
              <a:t> </a:t>
            </a:r>
            <a:r>
              <a:rPr lang="en-US" sz="2400" dirty="0"/>
              <a:t>+ 9</a:t>
            </a:r>
            <a:r>
              <a:rPr lang="en-US" sz="2400" i="1" dirty="0"/>
              <a:t>x</a:t>
            </a:r>
            <a:r>
              <a:rPr lang="en-US" sz="2400" dirty="0"/>
              <a:t> + 20 </a:t>
            </a:r>
            <a:endParaRPr lang="en-US" sz="2400" dirty="0" smtClean="0"/>
          </a:p>
          <a:p>
            <a:pPr marL="914400" lvl="1" indent="-457200">
              <a:lnSpc>
                <a:spcPts val="3400"/>
              </a:lnSpc>
              <a:buClr>
                <a:srgbClr val="C00000"/>
              </a:buClr>
              <a:buFont typeface="+mj-lt"/>
              <a:buAutoNum type="alphaLcPeriod"/>
            </a:pPr>
            <a:r>
              <a:rPr lang="en-US" sz="2400" i="1" dirty="0" smtClean="0"/>
              <a:t>x</a:t>
            </a:r>
            <a:r>
              <a:rPr lang="en-US" sz="2400" baseline="30000" dirty="0" smtClean="0"/>
              <a:t>2</a:t>
            </a:r>
            <a:r>
              <a:rPr lang="en-US" sz="2400" dirty="0" smtClean="0"/>
              <a:t> </a:t>
            </a:r>
            <a:r>
              <a:rPr lang="en-US" sz="2400" dirty="0"/>
              <a:t>+ 9</a:t>
            </a:r>
            <a:r>
              <a:rPr lang="en-US" sz="2400" i="1" dirty="0"/>
              <a:t>x</a:t>
            </a:r>
            <a:r>
              <a:rPr lang="en-US" sz="2400" dirty="0"/>
              <a:t> + 18 </a:t>
            </a:r>
            <a:endParaRPr lang="en-US" sz="2400" dirty="0" smtClean="0"/>
          </a:p>
          <a:p>
            <a:pPr marL="914400" lvl="1" indent="-457200">
              <a:lnSpc>
                <a:spcPts val="3400"/>
              </a:lnSpc>
              <a:buClr>
                <a:srgbClr val="C00000"/>
              </a:buClr>
              <a:buFont typeface="+mj-lt"/>
              <a:buAutoNum type="alphaLcPeriod"/>
            </a:pPr>
            <a:r>
              <a:rPr lang="en-US" sz="2400" i="1" dirty="0" smtClean="0"/>
              <a:t>x</a:t>
            </a:r>
            <a:r>
              <a:rPr lang="en-US" sz="2400" baseline="30000" dirty="0" smtClean="0"/>
              <a:t>2</a:t>
            </a:r>
            <a:r>
              <a:rPr lang="en-US" sz="2400" dirty="0" smtClean="0"/>
              <a:t> </a:t>
            </a:r>
            <a:r>
              <a:rPr lang="en-US" sz="2400" dirty="0"/>
              <a:t>+ </a:t>
            </a:r>
            <a:r>
              <a:rPr lang="en-US" sz="2400" dirty="0" smtClean="0"/>
              <a:t>10</a:t>
            </a:r>
            <a:r>
              <a:rPr lang="en-US" sz="2400" i="1" dirty="0" smtClean="0"/>
              <a:t>x</a:t>
            </a:r>
            <a:r>
              <a:rPr lang="en-US" sz="2400" dirty="0" smtClean="0"/>
              <a:t> </a:t>
            </a:r>
            <a:r>
              <a:rPr lang="en-US" sz="2400" dirty="0"/>
              <a:t>+ 16</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5028" t="2003" r="6439" b="5188"/>
          <a:stretch/>
        </p:blipFill>
        <p:spPr>
          <a:xfrm>
            <a:off x="4283968" y="5217417"/>
            <a:ext cx="1224136" cy="1379935"/>
          </a:xfrm>
          <a:prstGeom prst="rect">
            <a:avLst/>
          </a:prstGeom>
        </p:spPr>
      </p:pic>
    </p:spTree>
    <p:extLst>
      <p:ext uri="{BB962C8B-B14F-4D97-AF65-F5344CB8AC3E}">
        <p14:creationId xmlns:p14="http://schemas.microsoft.com/office/powerpoint/2010/main" val="2601320096"/>
      </p:ext>
    </p:extLst>
  </p:cSld>
  <p:clrMapOvr>
    <a:masterClrMapping/>
  </p:clrMapOvr>
  <p:transition advClick="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400" dirty="0" smtClean="0"/>
              <a:t>16.4 – Factorising Quadratic Expressions</a:t>
            </a:r>
            <a:endParaRPr lang="en-GB" sz="34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135</a:t>
            </a:r>
            <a:endParaRPr lang="en-GB" sz="1400" b="1" dirty="0">
              <a:latin typeface="Calibri" panose="020F0502020204030204" pitchFamily="34" charset="0"/>
            </a:endParaRPr>
          </a:p>
        </p:txBody>
      </p:sp>
      <p:sp>
        <p:nvSpPr>
          <p:cNvPr id="2" name="Rectangle 1"/>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3"/>
            </a:pPr>
            <a:r>
              <a:rPr lang="pt-BR" sz="2400" dirty="0"/>
              <a:t>Factorise </a:t>
            </a:r>
            <a:endParaRPr lang="pt-BR" sz="2400" dirty="0" smtClean="0"/>
          </a:p>
          <a:p>
            <a:pPr marL="914400" lvl="1" indent="-457200">
              <a:buClr>
                <a:srgbClr val="C00000"/>
              </a:buClr>
              <a:buFont typeface="+mj-lt"/>
              <a:buAutoNum type="alphaLcPeriod"/>
              <a:tabLst>
                <a:tab pos="2914650" algn="l"/>
                <a:tab pos="3314700" algn="l"/>
              </a:tabLst>
            </a:pPr>
            <a:r>
              <a:rPr lang="pt-BR" sz="2400" i="1" dirty="0" smtClean="0"/>
              <a:t>x</a:t>
            </a:r>
            <a:r>
              <a:rPr lang="pt-BR" sz="2400" baseline="30000" dirty="0" smtClean="0"/>
              <a:t>2</a:t>
            </a:r>
            <a:r>
              <a:rPr lang="pt-BR" sz="2400" dirty="0" smtClean="0"/>
              <a:t> </a:t>
            </a:r>
            <a:r>
              <a:rPr lang="pt-BR" sz="2400" dirty="0"/>
              <a:t>+ x </a:t>
            </a:r>
            <a:r>
              <a:rPr lang="pt-BR" sz="2400" dirty="0" smtClean="0"/>
              <a:t>- 12 	</a:t>
            </a:r>
            <a:r>
              <a:rPr lang="pt-BR" sz="2400" dirty="0" smtClean="0">
                <a:solidFill>
                  <a:srgbClr val="C00000"/>
                </a:solidFill>
              </a:rPr>
              <a:t>b</a:t>
            </a:r>
            <a:r>
              <a:rPr lang="pt-BR" sz="2400" dirty="0" smtClean="0"/>
              <a:t> 	</a:t>
            </a:r>
            <a:r>
              <a:rPr lang="pt-BR" sz="2400" i="1" dirty="0" smtClean="0"/>
              <a:t>x</a:t>
            </a:r>
            <a:r>
              <a:rPr lang="pt-BR" sz="2400" baseline="30000" dirty="0" smtClean="0"/>
              <a:t>2</a:t>
            </a:r>
            <a:r>
              <a:rPr lang="pt-BR" sz="2400" dirty="0" smtClean="0"/>
              <a:t> </a:t>
            </a:r>
            <a:r>
              <a:rPr lang="pt-BR" sz="2400" dirty="0"/>
              <a:t>+ 3x -4 </a:t>
            </a:r>
            <a:endParaRPr lang="pt-BR" sz="2400" dirty="0" smtClean="0"/>
          </a:p>
          <a:p>
            <a:pPr marL="914400" lvl="1" indent="-457200">
              <a:buClr>
                <a:srgbClr val="C00000"/>
              </a:buClr>
              <a:buFont typeface="+mj-lt"/>
              <a:buAutoNum type="alphaLcPeriod" startAt="3"/>
              <a:tabLst>
                <a:tab pos="2914650" algn="l"/>
                <a:tab pos="3314700" algn="l"/>
              </a:tabLst>
            </a:pPr>
            <a:r>
              <a:rPr lang="pt-BR" sz="2400" i="1" dirty="0" smtClean="0"/>
              <a:t>x</a:t>
            </a:r>
            <a:r>
              <a:rPr lang="pt-BR" sz="2400" baseline="30000" dirty="0" smtClean="0"/>
              <a:t>2</a:t>
            </a:r>
            <a:r>
              <a:rPr lang="pt-BR" sz="2400" dirty="0" smtClean="0"/>
              <a:t> - 2x - 15 	</a:t>
            </a:r>
            <a:r>
              <a:rPr lang="pt-BR" sz="2400" dirty="0" smtClean="0">
                <a:solidFill>
                  <a:srgbClr val="C00000"/>
                </a:solidFill>
              </a:rPr>
              <a:t>d</a:t>
            </a:r>
            <a:r>
              <a:rPr lang="pt-BR" sz="2400" dirty="0" smtClean="0"/>
              <a:t> 	</a:t>
            </a:r>
            <a:r>
              <a:rPr lang="pt-BR" sz="2400" i="1" dirty="0" smtClean="0"/>
              <a:t>x</a:t>
            </a:r>
            <a:r>
              <a:rPr lang="pt-BR" sz="2400" baseline="30000" dirty="0" smtClean="0"/>
              <a:t>2</a:t>
            </a:r>
            <a:r>
              <a:rPr lang="pt-BR" sz="2400" dirty="0" smtClean="0"/>
              <a:t> </a:t>
            </a:r>
            <a:r>
              <a:rPr lang="pt-BR" sz="2400" dirty="0"/>
              <a:t>- 4x - 12 </a:t>
            </a:r>
            <a:endParaRPr lang="pt-BR" sz="2400" dirty="0" smtClean="0"/>
          </a:p>
          <a:p>
            <a:pPr marL="914400" lvl="1" indent="-457200">
              <a:buClr>
                <a:srgbClr val="C00000"/>
              </a:buClr>
              <a:buFont typeface="+mj-lt"/>
              <a:buAutoNum type="alphaLcPeriod" startAt="5"/>
              <a:tabLst>
                <a:tab pos="2914650" algn="l"/>
                <a:tab pos="3314700" algn="l"/>
              </a:tabLst>
            </a:pPr>
            <a:r>
              <a:rPr lang="pt-BR" sz="2400" i="1" dirty="0" smtClean="0"/>
              <a:t>x</a:t>
            </a:r>
            <a:r>
              <a:rPr lang="pt-BR" sz="2400" baseline="30000" dirty="0" smtClean="0"/>
              <a:t>2</a:t>
            </a:r>
            <a:r>
              <a:rPr lang="pt-BR" sz="2400" dirty="0" smtClean="0"/>
              <a:t> - 7x + 10 	</a:t>
            </a:r>
            <a:r>
              <a:rPr lang="pt-BR" sz="2400" dirty="0" smtClean="0">
                <a:solidFill>
                  <a:srgbClr val="C00000"/>
                </a:solidFill>
              </a:rPr>
              <a:t>f</a:t>
            </a:r>
            <a:r>
              <a:rPr lang="pt-BR" sz="2400" dirty="0" smtClean="0"/>
              <a:t>	</a:t>
            </a:r>
            <a:r>
              <a:rPr lang="pt-BR" sz="2400" i="1" dirty="0" smtClean="0"/>
              <a:t>x</a:t>
            </a:r>
            <a:r>
              <a:rPr lang="pt-BR" sz="2400" baseline="30000" dirty="0" smtClean="0"/>
              <a:t>2</a:t>
            </a:r>
            <a:r>
              <a:rPr lang="pt-BR" sz="2400" dirty="0" smtClean="0"/>
              <a:t> </a:t>
            </a:r>
            <a:r>
              <a:rPr lang="pt-BR" sz="2400" dirty="0"/>
              <a:t>- 9x + </a:t>
            </a:r>
            <a:r>
              <a:rPr lang="pt-BR" sz="2400" dirty="0" smtClean="0"/>
              <a:t>14</a:t>
            </a:r>
            <a:br>
              <a:rPr lang="pt-BR" sz="2400" dirty="0" smtClean="0"/>
            </a:br>
            <a:r>
              <a:rPr lang="pt-BR" sz="2400" dirty="0" smtClean="0"/>
              <a:t/>
            </a:r>
            <a:br>
              <a:rPr lang="pt-BR" sz="2400" dirty="0" smtClean="0"/>
            </a:br>
            <a:r>
              <a:rPr lang="pt-BR" sz="2400" dirty="0" smtClean="0"/>
              <a:t/>
            </a:r>
            <a:br>
              <a:rPr lang="pt-BR" sz="2400" dirty="0" smtClean="0"/>
            </a:br>
            <a:r>
              <a:rPr lang="pt-BR" sz="2400" dirty="0" smtClean="0"/>
              <a:t/>
            </a:r>
            <a:br>
              <a:rPr lang="pt-BR" sz="2400" dirty="0" smtClean="0"/>
            </a:br>
            <a:r>
              <a:rPr lang="pt-BR" sz="2400" dirty="0" smtClean="0"/>
              <a:t/>
            </a:r>
            <a:br>
              <a:rPr lang="pt-BR" sz="2400" dirty="0" smtClean="0"/>
            </a:br>
            <a:endParaRPr lang="pt-BR" sz="2400" dirty="0" smtClean="0"/>
          </a:p>
          <a:p>
            <a:pPr marL="457200" indent="-457200">
              <a:buClr>
                <a:srgbClr val="C00000"/>
              </a:buClr>
              <a:buFont typeface="+mj-lt"/>
              <a:buAutoNum type="arabicPeriod" startAt="5"/>
              <a:tabLst>
                <a:tab pos="2914650" algn="l"/>
                <a:tab pos="3314700" algn="l"/>
              </a:tabLst>
            </a:pPr>
            <a:r>
              <a:rPr lang="en-US" sz="2400" b="1" dirty="0">
                <a:solidFill>
                  <a:srgbClr val="FF0000"/>
                </a:solidFill>
              </a:rPr>
              <a:t>P</a:t>
            </a:r>
            <a:r>
              <a:rPr lang="en-US" sz="2400" dirty="0"/>
              <a:t> An expression for the area of a square tile in cm</a:t>
            </a:r>
            <a:r>
              <a:rPr lang="en-US" sz="2400" baseline="30000" dirty="0"/>
              <a:t>2</a:t>
            </a:r>
            <a:r>
              <a:rPr lang="en-US" sz="2400" dirty="0"/>
              <a:t> is </a:t>
            </a:r>
            <a:r>
              <a:rPr lang="en-US" sz="2400" i="1" dirty="0"/>
              <a:t>x</a:t>
            </a:r>
            <a:r>
              <a:rPr lang="en-US" sz="2400" baseline="30000" dirty="0"/>
              <a:t>2</a:t>
            </a:r>
            <a:r>
              <a:rPr lang="en-US" sz="2400" dirty="0"/>
              <a:t> + </a:t>
            </a:r>
            <a:r>
              <a:rPr lang="en-US" sz="2400" dirty="0" smtClean="0"/>
              <a:t>12</a:t>
            </a:r>
            <a:r>
              <a:rPr lang="en-US" sz="2400" i="1" dirty="0" smtClean="0"/>
              <a:t>x</a:t>
            </a:r>
            <a:r>
              <a:rPr lang="en-US" sz="2400" dirty="0" smtClean="0"/>
              <a:t> </a:t>
            </a:r>
            <a:r>
              <a:rPr lang="en-US" sz="2400" dirty="0"/>
              <a:t>+ </a:t>
            </a:r>
            <a:r>
              <a:rPr lang="en-US" sz="2400" dirty="0" smtClean="0"/>
              <a:t>36.</a:t>
            </a:r>
          </a:p>
          <a:p>
            <a:pPr marL="914400" lvl="1" indent="-457200">
              <a:buClr>
                <a:srgbClr val="C00000"/>
              </a:buClr>
              <a:buFont typeface="+mj-lt"/>
              <a:buAutoNum type="alphaLcPeriod"/>
              <a:tabLst>
                <a:tab pos="2914650" algn="l"/>
                <a:tab pos="3314700" algn="l"/>
              </a:tabLst>
            </a:pPr>
            <a:r>
              <a:rPr lang="en-US" sz="2400" dirty="0" smtClean="0"/>
              <a:t>What </a:t>
            </a:r>
            <a:r>
              <a:rPr lang="en-US" sz="2400" dirty="0"/>
              <a:t>is the length of a side of the tile? </a:t>
            </a:r>
            <a:endParaRPr lang="en-US" sz="2400" dirty="0" smtClean="0"/>
          </a:p>
          <a:p>
            <a:pPr marL="914400" lvl="1" indent="-457200">
              <a:buClr>
                <a:srgbClr val="C00000"/>
              </a:buClr>
              <a:buFont typeface="+mj-lt"/>
              <a:buAutoNum type="alphaLcPeriod"/>
              <a:tabLst>
                <a:tab pos="2914650" algn="l"/>
                <a:tab pos="3314700" algn="l"/>
              </a:tabLst>
            </a:pPr>
            <a:r>
              <a:rPr lang="en-US" sz="2400" dirty="0" smtClean="0"/>
              <a:t>Work </a:t>
            </a:r>
            <a:r>
              <a:rPr lang="en-US" sz="2400" dirty="0"/>
              <a:t>out the area when x = 5.</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7" name="Group 6"/>
          <p:cNvGrpSpPr/>
          <p:nvPr/>
        </p:nvGrpSpPr>
        <p:grpSpPr>
          <a:xfrm>
            <a:off x="305905" y="2924944"/>
            <a:ext cx="5130191" cy="1224136"/>
            <a:chOff x="3483872" y="1089031"/>
            <a:chExt cx="5264592" cy="1224136"/>
          </a:xfrm>
        </p:grpSpPr>
        <p:sp>
          <p:nvSpPr>
            <p:cNvPr id="8" name="Round Diagonal Corner Rectangle 7"/>
            <p:cNvSpPr/>
            <p:nvPr/>
          </p:nvSpPr>
          <p:spPr>
            <a:xfrm>
              <a:off x="3491880" y="1089031"/>
              <a:ext cx="5256584" cy="122413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507831"/>
            </a:xfrm>
            <a:prstGeom prst="rect">
              <a:avLst/>
            </a:prstGeom>
          </p:spPr>
          <p:txBody>
            <a:bodyPr wrap="square">
              <a:spAutoFit/>
            </a:bodyPr>
            <a:lstStyle/>
            <a:p>
              <a:pPr>
                <a:spcAft>
                  <a:spcPts val="0"/>
                </a:spcAft>
                <a:tabLst>
                  <a:tab pos="4972050" algn="r"/>
                </a:tabLst>
              </a:pPr>
              <a:r>
                <a:rPr lang="en-US" sz="2700" dirty="0"/>
                <a:t>Factorise </a:t>
              </a:r>
              <a:r>
                <a:rPr lang="en-US" sz="2700" i="1" dirty="0"/>
                <a:t>x</a:t>
              </a:r>
              <a:r>
                <a:rPr lang="en-US" sz="2700" baseline="30000" dirty="0"/>
                <a:t>2</a:t>
              </a:r>
              <a:r>
                <a:rPr lang="en-US" sz="2700" dirty="0"/>
                <a:t>-3</a:t>
              </a:r>
              <a:r>
                <a:rPr lang="en-US" sz="2700" i="1" dirty="0"/>
                <a:t>x</a:t>
              </a:r>
              <a:r>
                <a:rPr lang="en-US" sz="2700" dirty="0"/>
                <a:t> </a:t>
              </a:r>
              <a:r>
                <a:rPr lang="en-US" sz="2700" dirty="0" smtClean="0"/>
                <a:t>– 28	</a:t>
              </a:r>
              <a:r>
                <a:rPr lang="en-US" sz="2700" b="1" dirty="0" smtClean="0"/>
                <a:t>(2 </a:t>
              </a:r>
              <a:r>
                <a:rPr lang="en-US" sz="2700" b="1" dirty="0"/>
                <a:t>marks)</a:t>
              </a:r>
            </a:p>
          </p:txBody>
        </p:sp>
      </p:grpSp>
    </p:spTree>
    <p:extLst>
      <p:ext uri="{BB962C8B-B14F-4D97-AF65-F5344CB8AC3E}">
        <p14:creationId xmlns:p14="http://schemas.microsoft.com/office/powerpoint/2010/main" val="985314554"/>
      </p:ext>
    </p:extLst>
  </p:cSld>
  <p:clrMapOvr>
    <a:masterClrMapping/>
  </p:clrMapOvr>
  <p:transition advClick="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400" dirty="0" smtClean="0"/>
              <a:t>16.4 – Factorising Quadratic Expressions</a:t>
            </a:r>
            <a:endParaRPr lang="en-GB" sz="34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6"/>
            </a:pPr>
            <a:r>
              <a:rPr lang="en-US" sz="2400" dirty="0"/>
              <a:t>Factorise </a:t>
            </a:r>
            <a:endParaRPr lang="en-US" sz="2400" dirty="0" smtClean="0"/>
          </a:p>
          <a:p>
            <a:pPr marL="914400" lvl="1" indent="-457200">
              <a:buClr>
                <a:srgbClr val="C00000"/>
              </a:buClr>
              <a:buFont typeface="+mj-lt"/>
              <a:buAutoNum type="alphaLcPeriod"/>
            </a:pPr>
            <a:r>
              <a:rPr lang="en-US" sz="2400" i="1" dirty="0" smtClean="0"/>
              <a:t>x</a:t>
            </a:r>
            <a:r>
              <a:rPr lang="en-US" sz="2400" baseline="30000" dirty="0" smtClean="0"/>
              <a:t>2</a:t>
            </a:r>
            <a:r>
              <a:rPr lang="en-US" sz="2400" dirty="0" smtClean="0"/>
              <a:t> </a:t>
            </a:r>
            <a:r>
              <a:rPr lang="en-US" sz="2400" dirty="0"/>
              <a:t>+ </a:t>
            </a:r>
            <a:r>
              <a:rPr lang="en-US" sz="2400" dirty="0" smtClean="0"/>
              <a:t>10</a:t>
            </a:r>
            <a:r>
              <a:rPr lang="en-US" sz="2400" i="1" dirty="0" smtClean="0"/>
              <a:t>x</a:t>
            </a:r>
            <a:r>
              <a:rPr lang="en-US" sz="2400" dirty="0" smtClean="0"/>
              <a:t> </a:t>
            </a:r>
            <a:r>
              <a:rPr lang="en-US" sz="2400" dirty="0"/>
              <a:t>+ </a:t>
            </a:r>
            <a:r>
              <a:rPr lang="en-US" sz="2400" dirty="0" smtClean="0"/>
              <a:t>24</a:t>
            </a:r>
          </a:p>
          <a:p>
            <a:pPr marL="914400" lvl="1" indent="-457200">
              <a:buClr>
                <a:srgbClr val="C00000"/>
              </a:buClr>
              <a:buFont typeface="+mj-lt"/>
              <a:buAutoNum type="alphaLcPeriod"/>
            </a:pPr>
            <a:r>
              <a:rPr lang="en-US" sz="2400" i="1" dirty="0" smtClean="0"/>
              <a:t>x</a:t>
            </a:r>
            <a:r>
              <a:rPr lang="en-US" sz="2400" dirty="0" smtClean="0"/>
              <a:t>2 </a:t>
            </a:r>
            <a:r>
              <a:rPr lang="en-US" sz="2400" dirty="0"/>
              <a:t>+ </a:t>
            </a:r>
            <a:r>
              <a:rPr lang="en-US" sz="2400" dirty="0" smtClean="0"/>
              <a:t>9</a:t>
            </a:r>
            <a:r>
              <a:rPr lang="en-US" sz="2400" i="1" dirty="0" smtClean="0"/>
              <a:t>x</a:t>
            </a:r>
            <a:r>
              <a:rPr lang="en-US" sz="2400" dirty="0" smtClean="0"/>
              <a:t> - 22</a:t>
            </a:r>
          </a:p>
          <a:p>
            <a:pPr marL="914400" lvl="1" indent="-457200">
              <a:buClr>
                <a:srgbClr val="C00000"/>
              </a:buClr>
              <a:buFont typeface="+mj-lt"/>
              <a:buAutoNum type="alphaLcPeriod"/>
            </a:pPr>
            <a:r>
              <a:rPr lang="en-US" sz="2400" i="1" dirty="0" smtClean="0"/>
              <a:t>x</a:t>
            </a:r>
            <a:r>
              <a:rPr lang="en-US" sz="2400" baseline="30000" dirty="0" smtClean="0"/>
              <a:t>2</a:t>
            </a:r>
            <a:r>
              <a:rPr lang="en-US" sz="2400" dirty="0" smtClean="0"/>
              <a:t>-3</a:t>
            </a:r>
            <a:r>
              <a:rPr lang="en-US" sz="2400" i="1" dirty="0" smtClean="0"/>
              <a:t>x</a:t>
            </a:r>
            <a:r>
              <a:rPr lang="en-US" sz="2400" dirty="0" smtClean="0"/>
              <a:t> </a:t>
            </a:r>
            <a:r>
              <a:rPr lang="en-US" sz="2400" dirty="0"/>
              <a:t>-10</a:t>
            </a:r>
          </a:p>
          <a:p>
            <a:pPr marL="457200" indent="-457200">
              <a:buClr>
                <a:srgbClr val="C00000"/>
              </a:buClr>
              <a:buFont typeface="+mj-lt"/>
              <a:buAutoNum type="arabicPeriod" startAt="6"/>
            </a:pPr>
            <a:r>
              <a:rPr lang="en-US" sz="2400" b="1" dirty="0" smtClean="0">
                <a:solidFill>
                  <a:srgbClr val="FF0000"/>
                </a:solidFill>
              </a:rPr>
              <a:t>P</a:t>
            </a:r>
            <a:r>
              <a:rPr lang="en-US" sz="2400" dirty="0" smtClean="0"/>
              <a:t>  An </a:t>
            </a:r>
            <a:r>
              <a:rPr lang="en-US" sz="2400" dirty="0"/>
              <a:t>expression for the area of a rectangle </a:t>
            </a:r>
            <a:r>
              <a:rPr lang="en-US" sz="2400" dirty="0" smtClean="0"/>
              <a:t>is </a:t>
            </a:r>
            <a:r>
              <a:rPr lang="en-US" sz="2400" i="1" dirty="0" smtClean="0"/>
              <a:t>x</a:t>
            </a:r>
            <a:r>
              <a:rPr lang="en-US" sz="2400" baseline="30000" dirty="0" smtClean="0"/>
              <a:t>2</a:t>
            </a:r>
            <a:r>
              <a:rPr lang="en-US" sz="2400" dirty="0" smtClean="0"/>
              <a:t> </a:t>
            </a:r>
            <a:r>
              <a:rPr lang="en-US" sz="2400" dirty="0"/>
              <a:t>- 6</a:t>
            </a:r>
            <a:r>
              <a:rPr lang="en-US" sz="2400" i="1" dirty="0"/>
              <a:t>x</a:t>
            </a:r>
            <a:r>
              <a:rPr lang="en-US" sz="2400" dirty="0"/>
              <a:t> + 8. </a:t>
            </a:r>
            <a:r>
              <a:rPr lang="en-US" sz="2400" dirty="0" smtClean="0"/>
              <a:t/>
            </a:r>
            <a:br>
              <a:rPr lang="en-US" sz="2400" dirty="0" smtClean="0"/>
            </a:br>
            <a:r>
              <a:rPr lang="en-US" sz="2400" dirty="0" smtClean="0"/>
              <a:t>Work </a:t>
            </a:r>
            <a:r>
              <a:rPr lang="en-US" sz="2400" dirty="0"/>
              <a:t>out </a:t>
            </a:r>
            <a:r>
              <a:rPr lang="en-US" sz="2400" dirty="0" smtClean="0"/>
              <a:t/>
            </a:r>
            <a:br>
              <a:rPr lang="en-US" sz="2400" dirty="0" smtClean="0"/>
            </a:br>
            <a:r>
              <a:rPr lang="en-US" sz="2400" dirty="0" smtClean="0"/>
              <a:t>expressions for </a:t>
            </a:r>
            <a:br>
              <a:rPr lang="en-US" sz="2400" dirty="0" smtClean="0"/>
            </a:br>
            <a:r>
              <a:rPr lang="en-US" sz="2400" dirty="0" smtClean="0"/>
              <a:t>the </a:t>
            </a:r>
            <a:r>
              <a:rPr lang="en-US" sz="2400" dirty="0"/>
              <a:t>length and </a:t>
            </a:r>
            <a:r>
              <a:rPr lang="en-US" sz="2400" dirty="0" smtClean="0"/>
              <a:t/>
            </a:r>
            <a:br>
              <a:rPr lang="en-US" sz="2400" dirty="0" smtClean="0"/>
            </a:br>
            <a:r>
              <a:rPr lang="en-US" sz="2400" dirty="0" smtClean="0"/>
              <a:t>height </a:t>
            </a:r>
            <a:r>
              <a:rPr lang="en-US" sz="2400" dirty="0"/>
              <a:t>of </a:t>
            </a:r>
            <a:r>
              <a:rPr lang="en-US" sz="2400" dirty="0" smtClean="0"/>
              <a:t>the </a:t>
            </a:r>
            <a:br>
              <a:rPr lang="en-US" sz="2400" dirty="0" smtClean="0"/>
            </a:br>
            <a:r>
              <a:rPr lang="en-US" sz="2400" dirty="0" smtClean="0"/>
              <a:t>rectangle</a:t>
            </a:r>
            <a:r>
              <a:rPr lang="en-US" sz="2400" dirty="0"/>
              <a:t>.</a:t>
            </a:r>
          </a:p>
          <a:p>
            <a:pPr marL="457200" indent="-457200">
              <a:buClr>
                <a:srgbClr val="C00000"/>
              </a:buClr>
              <a:buFont typeface="+mj-lt"/>
              <a:buAutoNum type="arabicPeriod" startAt="6"/>
            </a:pPr>
            <a:r>
              <a:rPr lang="en-US" sz="2400" dirty="0" smtClean="0"/>
              <a:t>Expand </a:t>
            </a:r>
            <a:r>
              <a:rPr lang="en-US" sz="2400" dirty="0"/>
              <a:t>and simplify</a:t>
            </a:r>
          </a:p>
          <a:p>
            <a:pPr marL="914400" lvl="1" indent="-457200">
              <a:buClr>
                <a:srgbClr val="C00000"/>
              </a:buClr>
              <a:buFont typeface="+mj-lt"/>
              <a:buAutoNum type="alphaLcPeriod"/>
              <a:tabLst>
                <a:tab pos="2971800" algn="l"/>
              </a:tabLst>
            </a:pPr>
            <a:r>
              <a:rPr lang="en-US" sz="2400" dirty="0" smtClean="0"/>
              <a:t>(</a:t>
            </a:r>
            <a:r>
              <a:rPr lang="en-US" sz="2400" i="1" dirty="0"/>
              <a:t>r</a:t>
            </a:r>
            <a:r>
              <a:rPr lang="en-US" sz="2400" dirty="0"/>
              <a:t> + </a:t>
            </a:r>
            <a:r>
              <a:rPr lang="en-US" sz="2400" dirty="0" smtClean="0"/>
              <a:t>1)(</a:t>
            </a:r>
            <a:r>
              <a:rPr lang="en-US" sz="2400" i="1" dirty="0"/>
              <a:t>r</a:t>
            </a:r>
            <a:r>
              <a:rPr lang="en-US" sz="2400" dirty="0"/>
              <a:t> - 1) </a:t>
            </a:r>
            <a:r>
              <a:rPr lang="en-US" sz="2400" dirty="0" smtClean="0"/>
              <a:t>	</a:t>
            </a:r>
            <a:r>
              <a:rPr lang="en-US" sz="2400" dirty="0" smtClean="0">
                <a:solidFill>
                  <a:srgbClr val="C00000"/>
                </a:solidFill>
              </a:rPr>
              <a:t>b</a:t>
            </a:r>
            <a:r>
              <a:rPr lang="en-US" sz="2400" dirty="0" smtClean="0"/>
              <a:t>  (</a:t>
            </a:r>
            <a:r>
              <a:rPr lang="en-US" sz="2400" i="1" dirty="0"/>
              <a:t>r</a:t>
            </a:r>
            <a:r>
              <a:rPr lang="en-US" sz="2400" dirty="0"/>
              <a:t> + 5)(</a:t>
            </a:r>
            <a:r>
              <a:rPr lang="en-US" sz="2400" i="1" dirty="0" smtClean="0"/>
              <a:t>r</a:t>
            </a:r>
            <a:r>
              <a:rPr lang="en-US" sz="2400" dirty="0" smtClean="0"/>
              <a:t> - 5</a:t>
            </a:r>
            <a:r>
              <a:rPr lang="en-US" sz="2400" dirty="0"/>
              <a:t>)</a:t>
            </a:r>
          </a:p>
          <a:p>
            <a:pPr marL="914400" lvl="1" indent="-457200">
              <a:buClr>
                <a:srgbClr val="C00000"/>
              </a:buClr>
              <a:buFont typeface="+mj-lt"/>
              <a:buAutoNum type="alphaLcPeriod"/>
              <a:tabLst>
                <a:tab pos="2971800" algn="l"/>
              </a:tabLst>
            </a:pPr>
            <a:r>
              <a:rPr lang="en-US" sz="2400" dirty="0" smtClean="0"/>
              <a:t>(</a:t>
            </a:r>
            <a:r>
              <a:rPr lang="en-US" sz="2400" i="1" dirty="0"/>
              <a:t>x</a:t>
            </a:r>
            <a:r>
              <a:rPr lang="en-US" sz="2400" dirty="0"/>
              <a:t> - 3</a:t>
            </a:r>
            <a:r>
              <a:rPr lang="en-US" sz="2400" dirty="0" smtClean="0"/>
              <a:t>)(</a:t>
            </a:r>
            <a:r>
              <a:rPr lang="en-US" sz="2400" i="1" dirty="0" smtClean="0"/>
              <a:t>x</a:t>
            </a:r>
            <a:r>
              <a:rPr lang="en-US" sz="2400" dirty="0" smtClean="0"/>
              <a:t> </a:t>
            </a:r>
            <a:r>
              <a:rPr lang="en-US" sz="2400" dirty="0"/>
              <a:t>+ 3) </a:t>
            </a:r>
            <a:r>
              <a:rPr lang="en-US" sz="2400" dirty="0" smtClean="0"/>
              <a:t>	</a:t>
            </a:r>
            <a:r>
              <a:rPr lang="en-US" sz="2400" dirty="0" smtClean="0">
                <a:solidFill>
                  <a:srgbClr val="C00000"/>
                </a:solidFill>
              </a:rPr>
              <a:t>d</a:t>
            </a:r>
            <a:r>
              <a:rPr lang="en-US" sz="2400" dirty="0" smtClean="0"/>
              <a:t>  (</a:t>
            </a:r>
            <a:r>
              <a:rPr lang="en-US" sz="2400" i="1" dirty="0" smtClean="0"/>
              <a:t>x</a:t>
            </a:r>
            <a:r>
              <a:rPr lang="en-US" sz="2400" dirty="0" smtClean="0"/>
              <a:t> </a:t>
            </a:r>
            <a:r>
              <a:rPr lang="en-US" sz="2400" dirty="0"/>
              <a:t>+ 8</a:t>
            </a:r>
            <a:r>
              <a:rPr lang="en-US" sz="2400" dirty="0" smtClean="0"/>
              <a:t>)(</a:t>
            </a:r>
            <a:r>
              <a:rPr lang="en-US" sz="2400" i="1" dirty="0" smtClean="0"/>
              <a:t>x</a:t>
            </a:r>
            <a:r>
              <a:rPr lang="en-US" sz="2400" dirty="0" smtClean="0"/>
              <a:t> </a:t>
            </a:r>
            <a:r>
              <a:rPr lang="en-US" sz="2400" dirty="0"/>
              <a:t>- 8)</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3" name="Picture 2"/>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979455" y="3542183"/>
            <a:ext cx="2528649" cy="158041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5301208"/>
            <a:ext cx="664145" cy="681999"/>
          </a:xfrm>
          <a:prstGeom prst="rect">
            <a:avLst/>
          </a:prstGeom>
        </p:spPr>
      </p:pic>
    </p:spTree>
    <p:extLst>
      <p:ext uri="{BB962C8B-B14F-4D97-AF65-F5344CB8AC3E}">
        <p14:creationId xmlns:p14="http://schemas.microsoft.com/office/powerpoint/2010/main" val="2143595773"/>
      </p:ext>
    </p:extLst>
  </p:cSld>
  <p:clrMapOvr>
    <a:masterClrMapping/>
  </p:clrMapOvr>
  <p:transition advClick="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400" dirty="0" smtClean="0"/>
              <a:t>16.4 – Factorising Quadratic Expressions</a:t>
            </a:r>
            <a:endParaRPr lang="en-GB" sz="34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3477875"/>
          </a:xfrm>
          <a:prstGeom prst="rect">
            <a:avLst/>
          </a:prstGeom>
        </p:spPr>
        <p:txBody>
          <a:bodyPr wrap="square">
            <a:spAutoFit/>
          </a:bodyPr>
          <a:lstStyle/>
          <a:p>
            <a:pPr marL="571500" indent="-571500">
              <a:buClr>
                <a:srgbClr val="C00000"/>
              </a:buClr>
              <a:buFont typeface="+mj-lt"/>
              <a:buAutoNum type="arabicPeriod" startAt="9"/>
            </a:pPr>
            <a:r>
              <a:rPr lang="en-US" sz="2200" b="1" dirty="0">
                <a:solidFill>
                  <a:srgbClr val="FF0000"/>
                </a:solidFill>
              </a:rPr>
              <a:t>R</a:t>
            </a:r>
            <a:r>
              <a:rPr lang="en-US" sz="2200" dirty="0"/>
              <a:t> </a:t>
            </a:r>
            <a:r>
              <a:rPr lang="en-US" sz="2200" dirty="0" smtClean="0"/>
              <a:t> Write </a:t>
            </a:r>
            <a:r>
              <a:rPr lang="en-US" sz="2200" dirty="0"/>
              <a:t>two different expressions that are the difference of two squares using the terms in the box</a:t>
            </a:r>
            <a:r>
              <a:rPr lang="en-US" sz="2200" dirty="0" smtClean="0"/>
              <a:t>.</a:t>
            </a:r>
          </a:p>
          <a:p>
            <a:pPr marL="571500" indent="-571500">
              <a:buClr>
                <a:srgbClr val="C00000"/>
              </a:buClr>
              <a:buFont typeface="+mj-lt"/>
              <a:buAutoNum type="arabicPeriod" startAt="9"/>
            </a:pPr>
            <a:r>
              <a:rPr lang="en-US" sz="2200" b="1" dirty="0">
                <a:solidFill>
                  <a:srgbClr val="FF0000"/>
                </a:solidFill>
              </a:rPr>
              <a:t>P</a:t>
            </a:r>
            <a:r>
              <a:rPr lang="en-US" sz="2200" dirty="0"/>
              <a:t> </a:t>
            </a:r>
            <a:r>
              <a:rPr lang="en-US" sz="2200" dirty="0" smtClean="0"/>
              <a:t> Lucy </a:t>
            </a:r>
            <a:r>
              <a:rPr lang="en-US" sz="2200" dirty="0"/>
              <a:t>cuts a small square of paper from a larger square, </a:t>
            </a:r>
            <a:endParaRPr lang="en-US" sz="2200" dirty="0" smtClean="0"/>
          </a:p>
          <a:p>
            <a:pPr marL="971550" lvl="1" indent="-400050">
              <a:buClr>
                <a:srgbClr val="C00000"/>
              </a:buClr>
              <a:buFont typeface="+mj-lt"/>
              <a:buAutoNum type="alphaLcPeriod"/>
            </a:pPr>
            <a:r>
              <a:rPr lang="en-US" sz="2200" dirty="0" smtClean="0"/>
              <a:t>Write </a:t>
            </a:r>
            <a:r>
              <a:rPr lang="en-US" sz="2200" dirty="0"/>
              <a:t>an expression for the remaining area of the large square, </a:t>
            </a:r>
            <a:endParaRPr lang="en-US" sz="2200" dirty="0" smtClean="0"/>
          </a:p>
          <a:p>
            <a:pPr marL="971550" lvl="1" indent="-400050">
              <a:buClr>
                <a:srgbClr val="C00000"/>
              </a:buClr>
              <a:buFont typeface="+mj-lt"/>
              <a:buAutoNum type="alphaLcPeriod"/>
            </a:pPr>
            <a:r>
              <a:rPr lang="en-US" sz="2200" dirty="0" smtClean="0"/>
              <a:t>What </a:t>
            </a:r>
            <a:r>
              <a:rPr lang="en-US" sz="2200" dirty="0"/>
              <a:t>type of expression is your answer to part </a:t>
            </a:r>
            <a:r>
              <a:rPr lang="en-US" sz="2200" b="1" dirty="0"/>
              <a:t>a</a:t>
            </a:r>
            <a:r>
              <a:rPr lang="en-US" sz="2200" dirty="0"/>
              <a:t>?</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pSp>
        <p:nvGrpSpPr>
          <p:cNvPr id="8" name="Group 7"/>
          <p:cNvGrpSpPr/>
          <p:nvPr/>
        </p:nvGrpSpPr>
        <p:grpSpPr>
          <a:xfrm>
            <a:off x="305905" y="4725144"/>
            <a:ext cx="5130191" cy="1800200"/>
            <a:chOff x="3483872" y="1089031"/>
            <a:chExt cx="5264592" cy="1800200"/>
          </a:xfrm>
        </p:grpSpPr>
        <p:sp>
          <p:nvSpPr>
            <p:cNvPr id="10" name="Round Diagonal Corner Rectangle 9"/>
            <p:cNvSpPr/>
            <p:nvPr/>
          </p:nvSpPr>
          <p:spPr>
            <a:xfrm>
              <a:off x="3491880" y="1089031"/>
              <a:ext cx="5256584" cy="180020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11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1154162"/>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300" dirty="0" smtClean="0"/>
                <a:t>Expand </a:t>
              </a:r>
              <a:r>
                <a:rPr lang="en-US" sz="2300" dirty="0"/>
                <a:t>and simplify (</a:t>
              </a:r>
              <a:r>
                <a:rPr lang="en-US" sz="2300" i="1" dirty="0"/>
                <a:t>x</a:t>
              </a:r>
              <a:r>
                <a:rPr lang="en-US" sz="2300" dirty="0"/>
                <a:t> + 4)(</a:t>
              </a:r>
              <a:r>
                <a:rPr lang="en-US" sz="2300" i="1" dirty="0"/>
                <a:t>x</a:t>
              </a:r>
              <a:r>
                <a:rPr lang="en-US" sz="2300" dirty="0"/>
                <a:t> - 5</a:t>
              </a:r>
              <a:r>
                <a:rPr lang="en-US" sz="2300" dirty="0" smtClean="0"/>
                <a:t>)	</a:t>
              </a:r>
              <a:br>
                <a:rPr lang="en-US" sz="2300" dirty="0" smtClean="0"/>
              </a:br>
              <a:r>
                <a:rPr lang="en-US" sz="2300" dirty="0" smtClean="0"/>
                <a:t>	</a:t>
              </a:r>
              <a:r>
                <a:rPr lang="en-US" sz="2300" b="1" dirty="0" smtClean="0"/>
                <a:t>(</a:t>
              </a:r>
              <a:r>
                <a:rPr lang="en-US" sz="2300" b="1" dirty="0"/>
                <a:t>2 marks)</a:t>
              </a:r>
            </a:p>
            <a:p>
              <a:pPr marL="457200" indent="-457200">
                <a:spcAft>
                  <a:spcPts val="0"/>
                </a:spcAft>
                <a:buClr>
                  <a:srgbClr val="C00000"/>
                </a:buClr>
                <a:buFont typeface="+mj-lt"/>
                <a:buAutoNum type="alphaLcPeriod"/>
                <a:tabLst>
                  <a:tab pos="4972050" algn="r"/>
                </a:tabLst>
              </a:pPr>
              <a:r>
                <a:rPr lang="en-US" sz="2300" dirty="0" smtClean="0"/>
                <a:t>Factorise </a:t>
              </a:r>
              <a:r>
                <a:rPr lang="en-US" sz="2300" i="1" dirty="0"/>
                <a:t>y</a:t>
              </a:r>
              <a:r>
                <a:rPr lang="en-US" sz="2300" baseline="30000" dirty="0"/>
                <a:t>2</a:t>
              </a:r>
              <a:r>
                <a:rPr lang="en-US" sz="2300" dirty="0"/>
                <a:t> </a:t>
              </a:r>
              <a:r>
                <a:rPr lang="en-US" sz="2300" dirty="0" smtClean="0"/>
                <a:t>– 64	</a:t>
              </a:r>
              <a:r>
                <a:rPr lang="en-US" sz="2300" b="1" dirty="0" smtClean="0"/>
                <a:t>(1 </a:t>
              </a:r>
              <a:r>
                <a:rPr lang="en-US" sz="2300" b="1" dirty="0"/>
                <a:t>mark)</a:t>
              </a:r>
            </a:p>
          </p:txBody>
        </p:sp>
      </p:gr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4797152"/>
            <a:ext cx="664145" cy="681999"/>
          </a:xfrm>
          <a:prstGeom prst="rect">
            <a:avLst/>
          </a:prstGeom>
        </p:spPr>
      </p:pic>
    </p:spTree>
    <p:extLst>
      <p:ext uri="{BB962C8B-B14F-4D97-AF65-F5344CB8AC3E}">
        <p14:creationId xmlns:p14="http://schemas.microsoft.com/office/powerpoint/2010/main" val="1370865257"/>
      </p:ext>
    </p:extLst>
  </p:cSld>
  <p:clrMapOvr>
    <a:masterClrMapping/>
  </p:clrMapOvr>
  <p:transition advClick="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800" dirty="0" smtClean="0"/>
              <a:t>16.5 – Solving Quadratic Expressions Algebraically</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4185761"/>
          </a:xfrm>
          <a:prstGeom prst="rect">
            <a:avLst/>
          </a:prstGeom>
        </p:spPr>
        <p:txBody>
          <a:bodyPr wrap="square">
            <a:spAutoFit/>
          </a:bodyPr>
          <a:lstStyle/>
          <a:p>
            <a:pPr marL="457200" indent="-457200">
              <a:buClr>
                <a:srgbClr val="C00000"/>
              </a:buClr>
              <a:buFont typeface="+mj-lt"/>
              <a:buAutoNum type="arabicPeriod"/>
            </a:pPr>
            <a:r>
              <a:rPr lang="en-US" sz="2200" dirty="0"/>
              <a:t>Copy and complete to solve </a:t>
            </a:r>
            <a:r>
              <a:rPr lang="en-US" sz="2200" dirty="0" smtClean="0"/>
              <a:t/>
            </a:r>
            <a:br>
              <a:rPr lang="en-US" sz="2200" dirty="0" smtClean="0"/>
            </a:br>
            <a:r>
              <a:rPr lang="en-US" sz="2200" i="1" dirty="0" smtClean="0"/>
              <a:t>x</a:t>
            </a:r>
            <a:r>
              <a:rPr lang="en-US" sz="2200" baseline="30000" dirty="0" smtClean="0"/>
              <a:t>2</a:t>
            </a:r>
            <a:r>
              <a:rPr lang="en-US" sz="2200" dirty="0" smtClean="0"/>
              <a:t> </a:t>
            </a:r>
            <a:r>
              <a:rPr lang="en-US" sz="2200" dirty="0"/>
              <a:t>- 16 = 0 </a:t>
            </a:r>
            <a:br>
              <a:rPr lang="en-US" sz="2200" dirty="0"/>
            </a:br>
            <a:r>
              <a:rPr lang="en-US" sz="2200" dirty="0" smtClean="0"/>
              <a:t>	</a:t>
            </a:r>
            <a:r>
              <a:rPr lang="en-US" sz="2200" i="1" dirty="0" smtClean="0"/>
              <a:t>x</a:t>
            </a:r>
            <a:r>
              <a:rPr lang="en-US" sz="2200" baseline="30000" dirty="0" smtClean="0"/>
              <a:t>2 </a:t>
            </a:r>
            <a:r>
              <a:rPr lang="en-US" sz="2200" dirty="0" smtClean="0"/>
              <a:t>– 16 + </a:t>
            </a:r>
            <a:r>
              <a:rPr lang="en-US" sz="3600" dirty="0"/>
              <a:t>□</a:t>
            </a:r>
            <a:r>
              <a:rPr lang="en-US" sz="2200" dirty="0"/>
              <a:t> = </a:t>
            </a:r>
            <a:r>
              <a:rPr lang="en-US" sz="2200" dirty="0" smtClean="0"/>
              <a:t>0 + </a:t>
            </a:r>
            <a:r>
              <a:rPr lang="en-US" sz="3600" dirty="0" smtClean="0"/>
              <a:t>□</a:t>
            </a:r>
            <a:r>
              <a:rPr lang="en-US" sz="2200" dirty="0" smtClean="0"/>
              <a:t/>
            </a:r>
            <a:br>
              <a:rPr lang="en-US" sz="2200" dirty="0" smtClean="0"/>
            </a:br>
            <a:r>
              <a:rPr lang="en-US" sz="2200" dirty="0" smtClean="0"/>
              <a:t>		</a:t>
            </a:r>
            <a:r>
              <a:rPr lang="en-US" sz="2200" i="1" dirty="0" smtClean="0"/>
              <a:t>x</a:t>
            </a:r>
            <a:r>
              <a:rPr lang="en-US" sz="2200" baseline="30000" dirty="0" smtClean="0"/>
              <a:t>2</a:t>
            </a:r>
            <a:r>
              <a:rPr lang="en-US" sz="2200" dirty="0" smtClean="0"/>
              <a:t> </a:t>
            </a:r>
            <a:r>
              <a:rPr lang="en-US" sz="2200" dirty="0"/>
              <a:t>= </a:t>
            </a:r>
            <a:r>
              <a:rPr lang="en-US" sz="4000" dirty="0" smtClean="0"/>
              <a:t>□</a:t>
            </a:r>
            <a:r>
              <a:rPr lang="en-US" sz="2200" dirty="0"/>
              <a:t/>
            </a:r>
            <a:br>
              <a:rPr lang="en-US" sz="2200" dirty="0"/>
            </a:br>
            <a:r>
              <a:rPr lang="en-US" sz="2200" dirty="0" smtClean="0"/>
              <a:t>		</a:t>
            </a:r>
            <a:r>
              <a:rPr lang="en-US" sz="2200" i="1" dirty="0" smtClean="0"/>
              <a:t>x </a:t>
            </a:r>
            <a:r>
              <a:rPr lang="en-US" sz="2200" dirty="0" smtClean="0"/>
              <a:t>= </a:t>
            </a:r>
            <a:r>
              <a:rPr lang="en-US" sz="3600" dirty="0" smtClean="0"/>
              <a:t>□</a:t>
            </a:r>
            <a:r>
              <a:rPr lang="en-US" sz="2200" dirty="0" smtClean="0"/>
              <a:t> </a:t>
            </a:r>
            <a:r>
              <a:rPr lang="en-US" sz="2200" dirty="0"/>
              <a:t>or </a:t>
            </a:r>
            <a:r>
              <a:rPr lang="en-US" sz="2200" i="1" dirty="0" smtClean="0"/>
              <a:t>x</a:t>
            </a:r>
            <a:r>
              <a:rPr lang="en-US" sz="2200" dirty="0" smtClean="0"/>
              <a:t> = -</a:t>
            </a:r>
            <a:r>
              <a:rPr lang="en-US" sz="3600" dirty="0"/>
              <a:t>□</a:t>
            </a:r>
            <a:endParaRPr lang="en-US" sz="2200" dirty="0"/>
          </a:p>
          <a:p>
            <a:pPr marL="457200" indent="-457200">
              <a:buClr>
                <a:srgbClr val="C00000"/>
              </a:buClr>
              <a:buFont typeface="+mj-lt"/>
              <a:buAutoNum type="arabicPeriod"/>
            </a:pPr>
            <a:r>
              <a:rPr lang="en-US" sz="2200" dirty="0" smtClean="0"/>
              <a:t>Solve</a:t>
            </a:r>
          </a:p>
          <a:p>
            <a:pPr marL="1028700" lvl="1" indent="-571500">
              <a:buClr>
                <a:srgbClr val="C00000"/>
              </a:buClr>
              <a:buFont typeface="+mj-lt"/>
              <a:buAutoNum type="alphaLcPeriod"/>
              <a:tabLst>
                <a:tab pos="2857500" algn="l"/>
                <a:tab pos="3257550" algn="l"/>
              </a:tabLst>
            </a:pPr>
            <a:r>
              <a:rPr lang="en-US" sz="2200" i="1" dirty="0" smtClean="0"/>
              <a:t>x</a:t>
            </a:r>
            <a:r>
              <a:rPr lang="en-US" sz="2200" baseline="30000" dirty="0" smtClean="0"/>
              <a:t>2 </a:t>
            </a:r>
            <a:r>
              <a:rPr lang="en-US" sz="2200" dirty="0" smtClean="0"/>
              <a:t>- </a:t>
            </a:r>
            <a:r>
              <a:rPr lang="en-US" sz="2200" dirty="0"/>
              <a:t>4 = 0 </a:t>
            </a:r>
            <a:r>
              <a:rPr lang="en-US" sz="2200" dirty="0" smtClean="0"/>
              <a:t>	</a:t>
            </a:r>
            <a:r>
              <a:rPr lang="en-US" sz="2200" dirty="0" smtClean="0">
                <a:solidFill>
                  <a:srgbClr val="C00000"/>
                </a:solidFill>
              </a:rPr>
              <a:t>b</a:t>
            </a:r>
            <a:r>
              <a:rPr lang="en-US" sz="2200" dirty="0" smtClean="0"/>
              <a:t> 	</a:t>
            </a:r>
            <a:r>
              <a:rPr lang="en-US" sz="2200" i="1" dirty="0" smtClean="0"/>
              <a:t>y</a:t>
            </a:r>
            <a:r>
              <a:rPr lang="en-US" sz="2200" baseline="30000" dirty="0" smtClean="0"/>
              <a:t>2</a:t>
            </a:r>
            <a:r>
              <a:rPr lang="en-US" sz="2200" dirty="0" smtClean="0"/>
              <a:t> - </a:t>
            </a:r>
            <a:r>
              <a:rPr lang="en-US" sz="2200" dirty="0"/>
              <a:t>49 = </a:t>
            </a:r>
            <a:r>
              <a:rPr lang="en-US" sz="2200" dirty="0" smtClean="0"/>
              <a:t>0</a:t>
            </a:r>
          </a:p>
          <a:p>
            <a:pPr marL="457200" indent="-457200">
              <a:buClr>
                <a:srgbClr val="C00000"/>
              </a:buClr>
              <a:buFont typeface="+mj-lt"/>
              <a:buAutoNum type="arabicPeriod"/>
              <a:tabLst>
                <a:tab pos="2857500" algn="l"/>
                <a:tab pos="3257550" algn="l"/>
              </a:tabLst>
            </a:pPr>
            <a:r>
              <a:rPr lang="pt-BR" sz="2200" dirty="0" smtClean="0"/>
              <a:t>Solve</a:t>
            </a:r>
            <a:endParaRPr lang="pt-BR" sz="2200" dirty="0"/>
          </a:p>
          <a:p>
            <a:pPr marL="914400" lvl="1" indent="-457200" defTabSz="895350">
              <a:buClr>
                <a:srgbClr val="C00000"/>
              </a:buClr>
              <a:buFont typeface="+mj-lt"/>
              <a:buAutoNum type="alphaLcPeriod"/>
              <a:tabLst>
                <a:tab pos="2857500" algn="l"/>
                <a:tab pos="3257550" algn="l"/>
              </a:tabLst>
            </a:pPr>
            <a:r>
              <a:rPr lang="pt-BR" sz="2200" dirty="0" smtClean="0"/>
              <a:t>x</a:t>
            </a:r>
            <a:r>
              <a:rPr lang="pt-BR" sz="2200" baseline="30000" dirty="0" smtClean="0"/>
              <a:t>2 </a:t>
            </a:r>
            <a:r>
              <a:rPr lang="pt-BR" sz="2200" dirty="0" smtClean="0"/>
              <a:t>- 5 </a:t>
            </a:r>
            <a:r>
              <a:rPr lang="pt-BR" sz="2200" dirty="0"/>
              <a:t>= 20 </a:t>
            </a:r>
            <a:r>
              <a:rPr lang="pt-BR" sz="2200" dirty="0" smtClean="0"/>
              <a:t>	</a:t>
            </a:r>
            <a:r>
              <a:rPr lang="pt-BR" sz="2200" dirty="0" smtClean="0">
                <a:solidFill>
                  <a:srgbClr val="C00000"/>
                </a:solidFill>
              </a:rPr>
              <a:t>b</a:t>
            </a:r>
            <a:r>
              <a:rPr lang="pt-BR" sz="2200" dirty="0" smtClean="0"/>
              <a:t> 	</a:t>
            </a:r>
            <a:r>
              <a:rPr lang="pt-BR" sz="2200" i="1" dirty="0" smtClean="0"/>
              <a:t>x</a:t>
            </a:r>
            <a:r>
              <a:rPr lang="pt-BR" sz="2200" baseline="30000" dirty="0" smtClean="0"/>
              <a:t>2 </a:t>
            </a:r>
            <a:r>
              <a:rPr lang="pt-BR" sz="2200" dirty="0" smtClean="0"/>
              <a:t>- 11 </a:t>
            </a:r>
            <a:r>
              <a:rPr lang="pt-BR" sz="2200" dirty="0"/>
              <a:t>= 53</a:t>
            </a:r>
          </a:p>
          <a:p>
            <a:pPr marL="914400" lvl="1" indent="-457200">
              <a:buClr>
                <a:srgbClr val="C00000"/>
              </a:buClr>
              <a:buFont typeface="+mj-lt"/>
              <a:buAutoNum type="alphaLcPeriod" startAt="3"/>
              <a:tabLst>
                <a:tab pos="2857500" algn="l"/>
                <a:tab pos="3257550" algn="l"/>
              </a:tabLst>
            </a:pPr>
            <a:r>
              <a:rPr lang="pt-BR" sz="2200" i="1" dirty="0" smtClean="0"/>
              <a:t>x</a:t>
            </a:r>
            <a:r>
              <a:rPr lang="pt-BR" sz="2200" baseline="30000" dirty="0" smtClean="0"/>
              <a:t>2</a:t>
            </a:r>
            <a:r>
              <a:rPr lang="pt-BR" sz="2200" dirty="0" smtClean="0"/>
              <a:t> </a:t>
            </a:r>
            <a:r>
              <a:rPr lang="pt-BR" sz="2200" dirty="0"/>
              <a:t>+ 32 = 132</a:t>
            </a:r>
            <a:endParaRPr lang="en-US" sz="220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3573016"/>
            <a:ext cx="664145" cy="681999"/>
          </a:xfrm>
          <a:prstGeom prst="rect">
            <a:avLst/>
          </a:prstGeom>
        </p:spPr>
      </p:pic>
      <p:sp>
        <p:nvSpPr>
          <p:cNvPr id="16" name="Rectangle 15"/>
          <p:cNvSpPr/>
          <p:nvPr/>
        </p:nvSpPr>
        <p:spPr>
          <a:xfrm flipH="1">
            <a:off x="223753" y="5572538"/>
            <a:ext cx="5204539" cy="92711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Rearrange so you only have </a:t>
            </a:r>
            <a:r>
              <a:rPr lang="en-US" sz="2400" i="1" dirty="0" smtClean="0">
                <a:solidFill>
                  <a:schemeClr val="tx1"/>
                </a:solidFill>
                <a:latin typeface="Arial" panose="020B0604020202020204" pitchFamily="34" charset="0"/>
                <a:cs typeface="Arial" panose="020B0604020202020204" pitchFamily="34" charset="0"/>
              </a:rPr>
              <a:t>x</a:t>
            </a:r>
            <a:r>
              <a:rPr lang="en-US" sz="2400" baseline="30000" dirty="0" smtClean="0">
                <a:solidFill>
                  <a:schemeClr val="tx1"/>
                </a:solidFill>
                <a:latin typeface="Arial" panose="020B0604020202020204" pitchFamily="34" charset="0"/>
                <a:cs typeface="Arial" panose="020B0604020202020204" pitchFamily="34" charset="0"/>
              </a:rPr>
              <a:t>2</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on the left-hand side</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4403185"/>
            <a:ext cx="664145" cy="681999"/>
          </a:xfrm>
          <a:prstGeom prst="rect">
            <a:avLst/>
          </a:prstGeom>
        </p:spPr>
      </p:pic>
    </p:spTree>
    <p:extLst>
      <p:ext uri="{BB962C8B-B14F-4D97-AF65-F5344CB8AC3E}">
        <p14:creationId xmlns:p14="http://schemas.microsoft.com/office/powerpoint/2010/main" val="1635004726"/>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sp>
        <p:nvSpPr>
          <p:cNvPr id="2" name="Rectangle 1"/>
          <p:cNvSpPr/>
          <p:nvPr/>
        </p:nvSpPr>
        <p:spPr>
          <a:xfrm>
            <a:off x="179512" y="1124744"/>
            <a:ext cx="8712968" cy="5736016"/>
          </a:xfrm>
          <a:prstGeom prst="rect">
            <a:avLst/>
          </a:prstGeom>
        </p:spPr>
        <p:txBody>
          <a:bodyPr wrap="square" numCol="2" spcCol="182880">
            <a:spAutoFit/>
          </a:bodyPr>
          <a:lstStyle/>
          <a:p>
            <a:pPr>
              <a:buClr>
                <a:srgbClr val="0070C0"/>
              </a:buClr>
              <a:tabLst>
                <a:tab pos="566738" algn="l"/>
                <a:tab pos="4005263" algn="r"/>
              </a:tabLst>
            </a:pPr>
            <a:r>
              <a:rPr lang="en-US" b="1" dirty="0" smtClean="0">
                <a:solidFill>
                  <a:srgbClr val="C00000"/>
                </a:solidFill>
                <a:latin typeface="Arial" panose="020B0604020202020204" pitchFamily="34" charset="0"/>
                <a:cs typeface="Arial" panose="020B0604020202020204" pitchFamily="34" charset="0"/>
              </a:rPr>
              <a:t>13	Probability</a:t>
            </a:r>
            <a:r>
              <a:rPr lang="en-US" b="1" dirty="0">
                <a:solidFill>
                  <a:srgbClr val="C00000"/>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103</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13.1	Calculating probability	103</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13.2	Two events	104</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13.3	Experimental probability	106</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13.4	Venn diagrams	107</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13.5	Tree diagrams	109</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13.6	More </a:t>
            </a:r>
            <a:r>
              <a:rPr lang="en-US" dirty="0">
                <a:latin typeface="Arial" panose="020B0604020202020204" pitchFamily="34" charset="0"/>
                <a:cs typeface="Arial" panose="020B0604020202020204" pitchFamily="34" charset="0"/>
              </a:rPr>
              <a:t>tree </a:t>
            </a:r>
            <a:r>
              <a:rPr lang="en-US" dirty="0" smtClean="0">
                <a:latin typeface="Arial" panose="020B0604020202020204" pitchFamily="34" charset="0"/>
                <a:cs typeface="Arial" panose="020B0604020202020204" pitchFamily="34" charset="0"/>
              </a:rPr>
              <a:t>diagrams	110</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13	Problem-solving	112</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endParaRPr lang="en-US" dirty="0" smtClean="0">
              <a:latin typeface="Arial" panose="020B0604020202020204" pitchFamily="34" charset="0"/>
              <a:cs typeface="Arial" panose="020B0604020202020204" pitchFamily="34" charset="0"/>
            </a:endParaRPr>
          </a:p>
          <a:p>
            <a:pPr>
              <a:buClr>
                <a:srgbClr val="0070C0"/>
              </a:buClr>
              <a:tabLst>
                <a:tab pos="566738" algn="l"/>
                <a:tab pos="4005263" algn="r"/>
              </a:tabLst>
            </a:pPr>
            <a:r>
              <a:rPr lang="en-US" b="1" dirty="0" smtClean="0">
                <a:solidFill>
                  <a:srgbClr val="C00000"/>
                </a:solidFill>
                <a:latin typeface="Arial" panose="020B0604020202020204" pitchFamily="34" charset="0"/>
                <a:cs typeface="Arial" panose="020B0604020202020204" pitchFamily="34" charset="0"/>
              </a:rPr>
              <a:t>14	Multiplicative reasoning	113</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14.1	Percentages	113</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14.2	Growth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decay	114</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14.3	Compound measures	115</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14.4	Distance</a:t>
            </a:r>
            <a:r>
              <a:rPr lang="en-US" dirty="0">
                <a:latin typeface="Arial" panose="020B0604020202020204" pitchFamily="34" charset="0"/>
                <a:cs typeface="Arial" panose="020B0604020202020204" pitchFamily="34" charset="0"/>
              </a:rPr>
              <a:t>, speed and </a:t>
            </a:r>
            <a:r>
              <a:rPr lang="en-US" dirty="0" smtClean="0">
                <a:latin typeface="Arial" panose="020B0604020202020204" pitchFamily="34" charset="0"/>
                <a:cs typeface="Arial" panose="020B0604020202020204" pitchFamily="34" charset="0"/>
              </a:rPr>
              <a:t>time	117</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14.5	Direct </a:t>
            </a:r>
            <a:r>
              <a:rPr lang="en-US" dirty="0">
                <a:latin typeface="Arial" panose="020B0604020202020204" pitchFamily="34" charset="0"/>
                <a:cs typeface="Arial" panose="020B0604020202020204" pitchFamily="34" charset="0"/>
              </a:rPr>
              <a:t>and inverse </a:t>
            </a:r>
            <a:r>
              <a:rPr lang="en-US" dirty="0" smtClean="0">
                <a:latin typeface="Arial" panose="020B0604020202020204" pitchFamily="34" charset="0"/>
                <a:cs typeface="Arial" panose="020B0604020202020204" pitchFamily="34" charset="0"/>
              </a:rPr>
              <a:t>proportion	118</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14	Problem-solving	119</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endParaRPr lang="en-US" dirty="0" smtClean="0">
              <a:latin typeface="Arial" panose="020B0604020202020204" pitchFamily="34" charset="0"/>
              <a:cs typeface="Arial" panose="020B0604020202020204" pitchFamily="34" charset="0"/>
            </a:endParaRPr>
          </a:p>
          <a:p>
            <a:pPr>
              <a:buClr>
                <a:srgbClr val="0070C0"/>
              </a:buClr>
              <a:tabLst>
                <a:tab pos="566738" algn="l"/>
                <a:tab pos="4005263" algn="r"/>
              </a:tabLst>
            </a:pPr>
            <a:r>
              <a:rPr lang="en-US" b="1" dirty="0" smtClean="0">
                <a:solidFill>
                  <a:srgbClr val="C00000"/>
                </a:solidFill>
                <a:latin typeface="Arial" panose="020B0604020202020204" pitchFamily="34" charset="0"/>
                <a:cs typeface="Arial" panose="020B0604020202020204" pitchFamily="34" charset="0"/>
              </a:rPr>
              <a:t>15	Constructions</a:t>
            </a:r>
            <a:r>
              <a:rPr lang="en-US" b="1" dirty="0">
                <a:solidFill>
                  <a:srgbClr val="C00000"/>
                </a:solidFill>
                <a:latin typeface="Arial" panose="020B0604020202020204" pitchFamily="34" charset="0"/>
                <a:cs typeface="Arial" panose="020B0604020202020204" pitchFamily="34" charset="0"/>
              </a:rPr>
              <a:t>, loci and </a:t>
            </a:r>
            <a:r>
              <a:rPr lang="en-US" b="1" dirty="0" smtClean="0">
                <a:solidFill>
                  <a:srgbClr val="C00000"/>
                </a:solidFill>
                <a:latin typeface="Arial" panose="020B0604020202020204" pitchFamily="34" charset="0"/>
                <a:cs typeface="Arial" panose="020B0604020202020204" pitchFamily="34" charset="0"/>
              </a:rPr>
              <a:t/>
            </a:r>
            <a:br>
              <a:rPr lang="en-US" b="1" dirty="0" smtClean="0">
                <a:solidFill>
                  <a:srgbClr val="C00000"/>
                </a:solidFill>
                <a:latin typeface="Arial" panose="020B0604020202020204" pitchFamily="34" charset="0"/>
                <a:cs typeface="Arial" panose="020B0604020202020204" pitchFamily="34" charset="0"/>
              </a:rPr>
            </a:br>
            <a:r>
              <a:rPr lang="en-US" b="1" dirty="0" smtClean="0">
                <a:solidFill>
                  <a:srgbClr val="C00000"/>
                </a:solidFill>
                <a:latin typeface="Arial" panose="020B0604020202020204" pitchFamily="34" charset="0"/>
                <a:cs typeface="Arial" panose="020B0604020202020204" pitchFamily="34" charset="0"/>
              </a:rPr>
              <a:t>	bearings	120</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15.1	3D solids	120</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15.2	Plans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elevations	121</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15.3	Accurate </a:t>
            </a:r>
            <a:r>
              <a:rPr lang="en-US" dirty="0">
                <a:latin typeface="Arial" panose="020B0604020202020204" pitchFamily="34" charset="0"/>
                <a:cs typeface="Arial" panose="020B0604020202020204" pitchFamily="34" charset="0"/>
              </a:rPr>
              <a:t>drawings </a:t>
            </a:r>
            <a:r>
              <a:rPr lang="en-US" dirty="0" smtClean="0">
                <a:latin typeface="Arial" panose="020B0604020202020204" pitchFamily="34" charset="0"/>
                <a:cs typeface="Arial" panose="020B0604020202020204" pitchFamily="34" charset="0"/>
              </a:rPr>
              <a:t>1	122</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15.4	Scale </a:t>
            </a:r>
            <a:r>
              <a:rPr lang="en-US" dirty="0">
                <a:latin typeface="Arial" panose="020B0604020202020204" pitchFamily="34" charset="0"/>
                <a:cs typeface="Arial" panose="020B0604020202020204" pitchFamily="34" charset="0"/>
              </a:rPr>
              <a:t>drawings and </a:t>
            </a:r>
            <a:r>
              <a:rPr lang="en-US" dirty="0" smtClean="0">
                <a:latin typeface="Arial" panose="020B0604020202020204" pitchFamily="34" charset="0"/>
                <a:cs typeface="Arial" panose="020B0604020202020204" pitchFamily="34" charset="0"/>
              </a:rPr>
              <a:t>maps	123</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15.5	Accurate </a:t>
            </a:r>
            <a:r>
              <a:rPr lang="en-US" dirty="0">
                <a:latin typeface="Arial" panose="020B0604020202020204" pitchFamily="34" charset="0"/>
                <a:cs typeface="Arial" panose="020B0604020202020204" pitchFamily="34" charset="0"/>
              </a:rPr>
              <a:t>drawings </a:t>
            </a:r>
            <a:r>
              <a:rPr lang="en-US" dirty="0" smtClean="0">
                <a:latin typeface="Arial" panose="020B0604020202020204" pitchFamily="34" charset="0"/>
                <a:cs typeface="Arial" panose="020B0604020202020204" pitchFamily="34" charset="0"/>
              </a:rPr>
              <a:t>2	124</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15.6	Constructions	125</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15.7	Loci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regions	126</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15.8	Bearings	128</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15	Problem-solving	129</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endParaRPr lang="en-US" dirty="0" smtClean="0">
              <a:latin typeface="Arial" panose="020B0604020202020204" pitchFamily="34" charset="0"/>
              <a:cs typeface="Arial" panose="020B0604020202020204" pitchFamily="34" charset="0"/>
            </a:endParaRPr>
          </a:p>
          <a:p>
            <a:pPr>
              <a:buClr>
                <a:srgbClr val="0070C0"/>
              </a:buClr>
              <a:tabLst>
                <a:tab pos="566738" algn="l"/>
                <a:tab pos="4005263" algn="r"/>
              </a:tabLst>
            </a:pPr>
            <a:r>
              <a:rPr lang="en-US" b="1" dirty="0" smtClean="0">
                <a:solidFill>
                  <a:srgbClr val="C00000"/>
                </a:solidFill>
                <a:latin typeface="Arial" panose="020B0604020202020204" pitchFamily="34" charset="0"/>
                <a:cs typeface="Arial" panose="020B0604020202020204" pitchFamily="34" charset="0"/>
              </a:rPr>
              <a:t>16	Quadratic </a:t>
            </a:r>
            <a:r>
              <a:rPr lang="en-US" b="1" dirty="0">
                <a:solidFill>
                  <a:srgbClr val="C00000"/>
                </a:solidFill>
                <a:latin typeface="Arial" panose="020B0604020202020204" pitchFamily="34" charset="0"/>
                <a:cs typeface="Arial" panose="020B0604020202020204" pitchFamily="34" charset="0"/>
              </a:rPr>
              <a:t>equations and </a:t>
            </a:r>
            <a:r>
              <a:rPr lang="en-US" b="1" dirty="0" smtClean="0">
                <a:solidFill>
                  <a:srgbClr val="C00000"/>
                </a:solidFill>
                <a:latin typeface="Arial" panose="020B0604020202020204" pitchFamily="34" charset="0"/>
                <a:cs typeface="Arial" panose="020B0604020202020204" pitchFamily="34" charset="0"/>
              </a:rPr>
              <a:t>graphs	131</a:t>
            </a:r>
            <a:endParaRPr lang="en-US" b="1" dirty="0">
              <a:solidFill>
                <a:srgbClr val="C00000"/>
              </a:solidFill>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16.1	Expanding </a:t>
            </a:r>
            <a:r>
              <a:rPr lang="en-US" dirty="0">
                <a:latin typeface="Arial" panose="020B0604020202020204" pitchFamily="34" charset="0"/>
                <a:cs typeface="Arial" panose="020B0604020202020204" pitchFamily="34" charset="0"/>
              </a:rPr>
              <a:t>double </a:t>
            </a:r>
            <a:r>
              <a:rPr lang="en-US" dirty="0" smtClean="0">
                <a:latin typeface="Arial" panose="020B0604020202020204" pitchFamily="34" charset="0"/>
                <a:cs typeface="Arial" panose="020B0604020202020204" pitchFamily="34" charset="0"/>
              </a:rPr>
              <a:t>brackets	131</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16.2	Plotting </a:t>
            </a:r>
            <a:r>
              <a:rPr lang="en-US" dirty="0">
                <a:latin typeface="Arial" panose="020B0604020202020204" pitchFamily="34" charset="0"/>
                <a:cs typeface="Arial" panose="020B0604020202020204" pitchFamily="34" charset="0"/>
              </a:rPr>
              <a:t>quadratic </a:t>
            </a:r>
            <a:r>
              <a:rPr lang="en-US" dirty="0" smtClean="0">
                <a:latin typeface="Arial" panose="020B0604020202020204" pitchFamily="34" charset="0"/>
                <a:cs typeface="Arial" panose="020B0604020202020204" pitchFamily="34" charset="0"/>
              </a:rPr>
              <a:t>graphs	132</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16.3	Using </a:t>
            </a:r>
            <a:r>
              <a:rPr lang="en-US" dirty="0">
                <a:latin typeface="Arial" panose="020B0604020202020204" pitchFamily="34" charset="0"/>
                <a:cs typeface="Arial" panose="020B0604020202020204" pitchFamily="34" charset="0"/>
              </a:rPr>
              <a:t>quadratic </a:t>
            </a:r>
            <a:r>
              <a:rPr lang="en-US" dirty="0" smtClean="0">
                <a:latin typeface="Arial" panose="020B0604020202020204" pitchFamily="34" charset="0"/>
                <a:cs typeface="Arial" panose="020B0604020202020204" pitchFamily="34" charset="0"/>
              </a:rPr>
              <a:t>graphs	134</a:t>
            </a: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16.4	</a:t>
            </a:r>
            <a:r>
              <a:rPr lang="en-US" dirty="0" err="1" smtClean="0">
                <a:latin typeface="Arial" panose="020B0604020202020204" pitchFamily="34" charset="0"/>
                <a:cs typeface="Arial" panose="020B0604020202020204" pitchFamily="34" charset="0"/>
              </a:rPr>
              <a:t>Factorising</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quadratic </a:t>
            </a:r>
            <a:r>
              <a:rPr lang="en-US" dirty="0" smtClean="0">
                <a:latin typeface="Arial" panose="020B0604020202020204" pitchFamily="34" charset="0"/>
                <a:cs typeface="Arial" panose="020B0604020202020204" pitchFamily="34" charset="0"/>
              </a:rPr>
              <a:t>expressions	135</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16.5	Solving </a:t>
            </a:r>
            <a:r>
              <a:rPr lang="en-US" dirty="0">
                <a:latin typeface="Arial" panose="020B0604020202020204" pitchFamily="34" charset="0"/>
                <a:cs typeface="Arial" panose="020B0604020202020204" pitchFamily="34" charset="0"/>
              </a:rPr>
              <a:t>quadratic </a:t>
            </a:r>
            <a:r>
              <a:rPr lang="en-US" dirty="0" smtClean="0">
                <a:latin typeface="Arial" panose="020B0604020202020204" pitchFamily="34" charset="0"/>
                <a:cs typeface="Arial" panose="020B0604020202020204" pitchFamily="34" charset="0"/>
              </a:rPr>
              <a:t>equations 	algebraically	136</a:t>
            </a:r>
            <a:endParaRPr lang="en-US" dirty="0">
              <a:latin typeface="Arial" panose="020B0604020202020204" pitchFamily="34" charset="0"/>
              <a:cs typeface="Arial" panose="020B0604020202020204" pitchFamily="34" charset="0"/>
            </a:endParaRPr>
          </a:p>
          <a:p>
            <a:pPr>
              <a:buClr>
                <a:srgbClr val="0070C0"/>
              </a:buClr>
              <a:tabLst>
                <a:tab pos="566738" algn="l"/>
                <a:tab pos="4005263" algn="r"/>
              </a:tabLst>
            </a:pPr>
            <a:r>
              <a:rPr lang="en-US" dirty="0" smtClean="0">
                <a:latin typeface="Arial" panose="020B0604020202020204" pitchFamily="34" charset="0"/>
                <a:cs typeface="Arial" panose="020B0604020202020204" pitchFamily="34" charset="0"/>
              </a:rPr>
              <a:t>16	Problem-solving	137</a:t>
            </a:r>
            <a:endParaRPr lang="en-US" dirty="0">
              <a:latin typeface="Arial" panose="020B0604020202020204" pitchFamily="34" charset="0"/>
              <a:cs typeface="Arial" panose="020B0604020202020204" pitchFamily="34" charset="0"/>
            </a:endParaRPr>
          </a:p>
        </p:txBody>
      </p:sp>
      <p:cxnSp>
        <p:nvCxnSpPr>
          <p:cNvPr id="4" name="Straight Connector 3"/>
          <p:cNvCxnSpPr/>
          <p:nvPr/>
        </p:nvCxnSpPr>
        <p:spPr>
          <a:xfrm flipH="1">
            <a:off x="4427984" y="1152626"/>
            <a:ext cx="36004" cy="551673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ound Same Side Corner Rectangle 5">
            <a:hlinkClick r:id="rId3"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iv</a:t>
            </a:r>
            <a:endParaRPr lang="en-GB" sz="1400" b="1" dirty="0">
              <a:latin typeface="Calibri" panose="020F0502020204030204" pitchFamily="34" charset="0"/>
            </a:endParaRPr>
          </a:p>
        </p:txBody>
      </p:sp>
    </p:spTree>
    <p:extLst>
      <p:ext uri="{BB962C8B-B14F-4D97-AF65-F5344CB8AC3E}">
        <p14:creationId xmlns:p14="http://schemas.microsoft.com/office/powerpoint/2010/main" val="2748104566"/>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13.2 – Two Events</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105</a:t>
            </a:r>
            <a:endParaRPr lang="en-GB" sz="1400" b="1" dirty="0">
              <a:latin typeface="Calibri" panose="020F0502020204030204" pitchFamily="34" charset="0"/>
            </a:endParaRPr>
          </a:p>
        </p:txBody>
      </p:sp>
      <p:sp>
        <p:nvSpPr>
          <p:cNvPr id="3" name="Rectangle 2"/>
          <p:cNvSpPr/>
          <p:nvPr/>
        </p:nvSpPr>
        <p:spPr>
          <a:xfrm>
            <a:off x="251520" y="1196752"/>
            <a:ext cx="5256584" cy="5170646"/>
          </a:xfrm>
          <a:prstGeom prst="rect">
            <a:avLst/>
          </a:prstGeom>
        </p:spPr>
        <p:txBody>
          <a:bodyPr wrap="square">
            <a:spAutoFit/>
          </a:bodyPr>
          <a:lstStyle/>
          <a:p>
            <a:pPr marL="457200" indent="-457200">
              <a:buClr>
                <a:srgbClr val="C00000"/>
              </a:buClr>
              <a:buFont typeface="+mj-lt"/>
              <a:buAutoNum type="arabicPeriod" startAt="8"/>
              <a:tabLst>
                <a:tab pos="804863"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In a </a:t>
            </a:r>
            <a:r>
              <a:rPr lang="en-US" sz="2200" dirty="0">
                <a:latin typeface="Arial" panose="020B0604020202020204" pitchFamily="34" charset="0"/>
                <a:cs typeface="Arial" panose="020B0604020202020204" pitchFamily="34" charset="0"/>
              </a:rPr>
              <a:t>game, a player rolls a coin onto a </a:t>
            </a:r>
            <a:r>
              <a:rPr lang="en-US" sz="2200" dirty="0" smtClean="0">
                <a:latin typeface="Arial" panose="020B0604020202020204" pitchFamily="34" charset="0"/>
                <a:cs typeface="Arial" panose="020B0604020202020204" pitchFamily="34" charset="0"/>
              </a:rPr>
              <a:t>board.</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board has the values of £0.01</a:t>
            </a:r>
            <a:r>
              <a:rPr lang="en-US" sz="2200" dirty="0" smtClean="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1 and £2 on </a:t>
            </a:r>
            <a:r>
              <a:rPr lang="en-US" sz="2200" dirty="0" smtClean="0">
                <a:latin typeface="Arial" panose="020B0604020202020204" pitchFamily="34" charset="0"/>
                <a:cs typeface="Arial" panose="020B0604020202020204" pitchFamily="34" charset="0"/>
              </a:rPr>
              <a:t>it.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probability of landing on each square is equally </a:t>
            </a:r>
            <a:r>
              <a:rPr lang="en-US" sz="2200" dirty="0" smtClean="0">
                <a:latin typeface="Arial" panose="020B0604020202020204" pitchFamily="34" charset="0"/>
                <a:cs typeface="Arial" panose="020B0604020202020204" pitchFamily="34" charset="0"/>
              </a:rPr>
              <a:t>likely.</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If </a:t>
            </a:r>
            <a:r>
              <a:rPr lang="en-US" sz="2200" dirty="0">
                <a:latin typeface="Arial" panose="020B0604020202020204" pitchFamily="34" charset="0"/>
                <a:cs typeface="Arial" panose="020B0604020202020204" pitchFamily="34" charset="0"/>
              </a:rPr>
              <a:t>the coin lands heads up on a square, the player wins the value shown in the </a:t>
            </a:r>
            <a:r>
              <a:rPr lang="en-US" sz="2200" dirty="0" smtClean="0">
                <a:latin typeface="Arial" panose="020B0604020202020204" pitchFamily="34" charset="0"/>
                <a:cs typeface="Arial" panose="020B0604020202020204" pitchFamily="34" charset="0"/>
              </a:rPr>
              <a:t>square.</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game costs £1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to play</a:t>
            </a:r>
            <a:r>
              <a:rPr lang="en-US" sz="2200" dirty="0">
                <a:latin typeface="Arial" panose="020B0604020202020204" pitchFamily="34" charset="0"/>
                <a:cs typeface="Arial" panose="020B0604020202020204" pitchFamily="34" charset="0"/>
              </a:rPr>
              <a:t>. Kali thinks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that </a:t>
            </a:r>
            <a:r>
              <a:rPr lang="en-US" sz="2200" dirty="0">
                <a:latin typeface="Arial" panose="020B0604020202020204" pitchFamily="34" charset="0"/>
                <a:cs typeface="Arial" panose="020B0604020202020204" pitchFamily="34" charset="0"/>
              </a:rPr>
              <a:t>a </a:t>
            </a:r>
            <a:r>
              <a:rPr lang="en-US" sz="2200" dirty="0" smtClean="0">
                <a:latin typeface="Arial" panose="020B0604020202020204" pitchFamily="34" charset="0"/>
                <a:cs typeface="Arial" panose="020B0604020202020204" pitchFamily="34" charset="0"/>
              </a:rPr>
              <a:t>player </a:t>
            </a:r>
            <a:r>
              <a:rPr lang="en-US" sz="2200" dirty="0">
                <a:latin typeface="Arial" panose="020B0604020202020204" pitchFamily="34" charset="0"/>
                <a:cs typeface="Arial" panose="020B0604020202020204" pitchFamily="34" charset="0"/>
              </a:rPr>
              <a:t>is more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likely </a:t>
            </a:r>
            <a:r>
              <a:rPr lang="en-US" sz="2200" dirty="0">
                <a:latin typeface="Arial" panose="020B0604020202020204" pitchFamily="34" charset="0"/>
                <a:cs typeface="Arial" panose="020B0604020202020204" pitchFamily="34" charset="0"/>
              </a:rPr>
              <a:t>to </a:t>
            </a:r>
            <a:r>
              <a:rPr lang="en-US" sz="2200" dirty="0" smtClean="0">
                <a:latin typeface="Arial" panose="020B0604020202020204" pitchFamily="34" charset="0"/>
                <a:cs typeface="Arial" panose="020B0604020202020204" pitchFamily="34" charset="0"/>
              </a:rPr>
              <a:t>lose </a:t>
            </a:r>
            <a:r>
              <a:rPr lang="en-US" sz="2200" dirty="0">
                <a:latin typeface="Arial" panose="020B0604020202020204" pitchFamily="34" charset="0"/>
                <a:cs typeface="Arial" panose="020B0604020202020204" pitchFamily="34" charset="0"/>
              </a:rPr>
              <a:t>money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than </a:t>
            </a:r>
            <a:r>
              <a:rPr lang="en-US" sz="2200" dirty="0">
                <a:latin typeface="Arial" panose="020B0604020202020204" pitchFamily="34" charset="0"/>
                <a:cs typeface="Arial" panose="020B0604020202020204" pitchFamily="34" charset="0"/>
              </a:rPr>
              <a:t>win.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Is </a:t>
            </a:r>
            <a:r>
              <a:rPr lang="en-US" sz="2200" dirty="0">
                <a:latin typeface="Arial" panose="020B0604020202020204" pitchFamily="34" charset="0"/>
                <a:cs typeface="Arial" panose="020B0604020202020204" pitchFamily="34" charset="0"/>
              </a:rPr>
              <a:t>she correct?</a:t>
            </a:r>
            <a:endParaRPr lang="en-US" sz="22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2" name="Picture 1"/>
          <p:cNvPicPr>
            <a:picLocks noChangeAspect="1"/>
          </p:cNvPicPr>
          <p:nvPr/>
        </p:nvPicPr>
        <p:blipFill rotWithShape="1">
          <a:blip r:embed="rId5" cstate="print">
            <a:lum contrast="40000"/>
            <a:extLst>
              <a:ext uri="{28A0092B-C50C-407E-A947-70E740481C1C}">
                <a14:useLocalDpi xmlns:a14="http://schemas.microsoft.com/office/drawing/2010/main" val="0"/>
              </a:ext>
            </a:extLst>
          </a:blip>
          <a:srcRect/>
          <a:stretch/>
        </p:blipFill>
        <p:spPr>
          <a:xfrm>
            <a:off x="3491880" y="3933056"/>
            <a:ext cx="2016224" cy="2630032"/>
          </a:xfrm>
          <a:prstGeom prst="rect">
            <a:avLst/>
          </a:prstGeom>
        </p:spPr>
      </p:pic>
    </p:spTree>
    <p:extLst>
      <p:ext uri="{BB962C8B-B14F-4D97-AF65-F5344CB8AC3E}">
        <p14:creationId xmlns:p14="http://schemas.microsoft.com/office/powerpoint/2010/main" val="305347984"/>
      </p:ext>
    </p:extLst>
  </p:cSld>
  <p:clrMapOvr>
    <a:masterClrMapping/>
  </p:clrMapOvr>
  <p:transition advClick="0"/>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800" dirty="0" smtClean="0"/>
              <a:t>16.5 – Solving Quadratic Expressions Algebraically</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5293757"/>
          </a:xfrm>
          <a:prstGeom prst="rect">
            <a:avLst/>
          </a:prstGeom>
        </p:spPr>
        <p:txBody>
          <a:bodyPr wrap="square">
            <a:spAutoFit/>
          </a:bodyPr>
          <a:lstStyle/>
          <a:p>
            <a:pPr marL="457200" indent="-457200">
              <a:buClr>
                <a:srgbClr val="C00000"/>
              </a:buClr>
              <a:buFont typeface="+mj-lt"/>
              <a:buAutoNum type="arabicPeriod" startAt="4"/>
            </a:pPr>
            <a:r>
              <a:rPr lang="en-US" sz="2600" dirty="0"/>
              <a:t>Solve by </a:t>
            </a:r>
            <a:r>
              <a:rPr lang="en-US" sz="2600" dirty="0" err="1"/>
              <a:t>factorising</a:t>
            </a:r>
            <a:r>
              <a:rPr lang="en-US" sz="2600" dirty="0"/>
              <a:t> </a:t>
            </a:r>
            <a:endParaRPr lang="en-US" sz="2600" dirty="0" smtClean="0"/>
          </a:p>
          <a:p>
            <a:pPr marL="914400" lvl="1" indent="-457200">
              <a:buClr>
                <a:srgbClr val="C00000"/>
              </a:buClr>
              <a:buFont typeface="+mj-lt"/>
              <a:buAutoNum type="alphaLcPeriod"/>
            </a:pPr>
            <a:r>
              <a:rPr lang="en-US" sz="2600" i="1" dirty="0" smtClean="0"/>
              <a:t>x</a:t>
            </a:r>
            <a:r>
              <a:rPr lang="en-US" sz="2600" baseline="30000" dirty="0" smtClean="0"/>
              <a:t>2</a:t>
            </a:r>
            <a:r>
              <a:rPr lang="en-US" sz="2600" dirty="0" smtClean="0"/>
              <a:t> </a:t>
            </a:r>
            <a:r>
              <a:rPr lang="en-US" sz="2600" dirty="0"/>
              <a:t>+ 12</a:t>
            </a:r>
            <a:r>
              <a:rPr lang="en-US" sz="2600" i="1" dirty="0"/>
              <a:t>x</a:t>
            </a:r>
            <a:r>
              <a:rPr lang="en-US" sz="2600" dirty="0"/>
              <a:t> </a:t>
            </a:r>
            <a:r>
              <a:rPr lang="en-US" sz="2600" dirty="0" smtClean="0"/>
              <a:t>+ 20 </a:t>
            </a:r>
            <a:r>
              <a:rPr lang="en-US" sz="2600" dirty="0"/>
              <a:t>=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smtClean="0"/>
              <a:t>2</a:t>
            </a:r>
            <a:r>
              <a:rPr lang="en-US" sz="2600" dirty="0" smtClean="0"/>
              <a:t> – </a:t>
            </a:r>
            <a:r>
              <a:rPr lang="en-US" sz="2600" i="1" dirty="0" smtClean="0"/>
              <a:t>x</a:t>
            </a:r>
            <a:r>
              <a:rPr lang="en-US" sz="2600" dirty="0" smtClean="0"/>
              <a:t> - 20 </a:t>
            </a:r>
            <a:r>
              <a:rPr lang="en-US" sz="2600" dirty="0"/>
              <a:t>=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smtClean="0"/>
              <a:t>2</a:t>
            </a:r>
            <a:r>
              <a:rPr lang="en-US" sz="2600" dirty="0" smtClean="0"/>
              <a:t> – 13</a:t>
            </a:r>
            <a:r>
              <a:rPr lang="en-US" sz="2600" i="1" dirty="0" smtClean="0"/>
              <a:t>x</a:t>
            </a:r>
            <a:r>
              <a:rPr lang="en-US" sz="2600" dirty="0" smtClean="0"/>
              <a:t> </a:t>
            </a:r>
            <a:r>
              <a:rPr lang="en-US" sz="2600" dirty="0"/>
              <a:t>+ 12 = 0</a:t>
            </a:r>
          </a:p>
          <a:p>
            <a:pPr marL="457200" indent="-457200">
              <a:buClr>
                <a:srgbClr val="C00000"/>
              </a:buClr>
              <a:buFont typeface="+mj-lt"/>
              <a:buAutoNum type="arabicPeriod" startAt="4"/>
            </a:pPr>
            <a:r>
              <a:rPr lang="en-US" sz="2600" dirty="0"/>
              <a:t>Solve</a:t>
            </a:r>
          </a:p>
          <a:p>
            <a:pPr marL="914400" lvl="1" indent="-457200">
              <a:buClr>
                <a:srgbClr val="C00000"/>
              </a:buClr>
              <a:buFont typeface="+mj-lt"/>
              <a:buAutoNum type="alphaLcPeriod"/>
            </a:pPr>
            <a:r>
              <a:rPr lang="en-US" sz="2600" i="1" dirty="0" smtClean="0"/>
              <a:t>x</a:t>
            </a:r>
            <a:r>
              <a:rPr lang="en-US" sz="2600" baseline="30000" dirty="0" smtClean="0"/>
              <a:t>2</a:t>
            </a:r>
            <a:r>
              <a:rPr lang="en-US" sz="2600" dirty="0" smtClean="0"/>
              <a:t> </a:t>
            </a:r>
            <a:r>
              <a:rPr lang="en-US" sz="2600" dirty="0"/>
              <a:t>+ 4</a:t>
            </a:r>
            <a:r>
              <a:rPr lang="en-US" sz="2600" i="1" dirty="0"/>
              <a:t>x</a:t>
            </a:r>
            <a:r>
              <a:rPr lang="en-US" sz="2600" dirty="0"/>
              <a:t> + 4 =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a:t>2</a:t>
            </a:r>
            <a:r>
              <a:rPr lang="en-US" sz="2600" dirty="0" smtClean="0"/>
              <a:t> </a:t>
            </a:r>
            <a:r>
              <a:rPr lang="en-US" sz="2600" dirty="0"/>
              <a:t>+ 8</a:t>
            </a:r>
            <a:r>
              <a:rPr lang="en-US" sz="2600" i="1" dirty="0"/>
              <a:t>x</a:t>
            </a:r>
            <a:r>
              <a:rPr lang="en-US" sz="2600" dirty="0"/>
              <a:t> + 15 =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a:t>2</a:t>
            </a:r>
            <a:r>
              <a:rPr lang="en-US" sz="2600" dirty="0" smtClean="0"/>
              <a:t> </a:t>
            </a:r>
            <a:r>
              <a:rPr lang="en-US" sz="2600" dirty="0"/>
              <a:t>+ 6</a:t>
            </a:r>
            <a:r>
              <a:rPr lang="en-US" sz="2600" i="1" dirty="0"/>
              <a:t>x</a:t>
            </a:r>
            <a:r>
              <a:rPr lang="en-US" sz="2600" dirty="0"/>
              <a:t> - 16 =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a:t>2</a:t>
            </a:r>
            <a:r>
              <a:rPr lang="en-US" sz="2600" dirty="0" smtClean="0"/>
              <a:t> - 2</a:t>
            </a:r>
            <a:r>
              <a:rPr lang="en-US" sz="2600" i="1" dirty="0" smtClean="0"/>
              <a:t>x</a:t>
            </a:r>
            <a:r>
              <a:rPr lang="en-US" sz="2600" dirty="0" smtClean="0"/>
              <a:t> </a:t>
            </a:r>
            <a:r>
              <a:rPr lang="en-US" sz="2600" dirty="0"/>
              <a:t>- 8 = 0 </a:t>
            </a:r>
            <a:endParaRPr lang="en-US" sz="2600" dirty="0" smtClean="0"/>
          </a:p>
          <a:p>
            <a:pPr marL="914400" lvl="1" indent="-457200">
              <a:buClr>
                <a:srgbClr val="C00000"/>
              </a:buClr>
              <a:buFont typeface="+mj-lt"/>
              <a:buAutoNum type="alphaLcPeriod"/>
            </a:pPr>
            <a:r>
              <a:rPr lang="en-US" sz="2600" i="1" dirty="0" smtClean="0"/>
              <a:t>x</a:t>
            </a:r>
            <a:r>
              <a:rPr lang="en-US" sz="2600" baseline="30000" dirty="0"/>
              <a:t>2</a:t>
            </a:r>
            <a:r>
              <a:rPr lang="en-US" sz="2600" dirty="0" smtClean="0"/>
              <a:t> - 7</a:t>
            </a:r>
            <a:r>
              <a:rPr lang="en-US" sz="2600" i="1" dirty="0" smtClean="0"/>
              <a:t>x</a:t>
            </a:r>
            <a:r>
              <a:rPr lang="en-US" sz="2600" dirty="0" smtClean="0"/>
              <a:t> </a:t>
            </a:r>
            <a:r>
              <a:rPr lang="en-US" sz="2600" dirty="0"/>
              <a:t>+ 12 = 0</a:t>
            </a:r>
          </a:p>
          <a:p>
            <a:pPr marL="914400" lvl="1" indent="-457200">
              <a:buClr>
                <a:srgbClr val="C00000"/>
              </a:buClr>
              <a:buFont typeface="+mj-lt"/>
              <a:buAutoNum type="alphaLcPeriod"/>
            </a:pPr>
            <a:r>
              <a:rPr lang="en-US" sz="2600" i="1" dirty="0" smtClean="0"/>
              <a:t>x</a:t>
            </a:r>
            <a:r>
              <a:rPr lang="en-US" sz="2600" baseline="30000" dirty="0" smtClean="0"/>
              <a:t>2</a:t>
            </a:r>
            <a:r>
              <a:rPr lang="en-US" sz="2600" dirty="0" smtClean="0"/>
              <a:t> – 8</a:t>
            </a:r>
            <a:r>
              <a:rPr lang="en-US" sz="2600" i="1" dirty="0" smtClean="0"/>
              <a:t>x</a:t>
            </a:r>
            <a:r>
              <a:rPr lang="en-US" sz="2600" dirty="0" smtClean="0"/>
              <a:t> </a:t>
            </a:r>
            <a:r>
              <a:rPr lang="en-US" sz="2600" dirty="0"/>
              <a:t>+ 7 = </a:t>
            </a:r>
            <a:r>
              <a:rPr lang="en-US" sz="2600" dirty="0" smtClean="0"/>
              <a:t>0</a:t>
            </a:r>
          </a:p>
          <a:p>
            <a:pPr marL="514350" indent="-514350">
              <a:buClr>
                <a:srgbClr val="C00000"/>
              </a:buClr>
              <a:buFont typeface="+mj-lt"/>
              <a:buAutoNum type="arabicPeriod" startAt="9"/>
            </a:pPr>
            <a:r>
              <a:rPr lang="en-US" sz="2600" b="1" dirty="0">
                <a:solidFill>
                  <a:srgbClr val="FF0000"/>
                </a:solidFill>
              </a:rPr>
              <a:t>P</a:t>
            </a:r>
            <a:r>
              <a:rPr lang="en-US" sz="2600" dirty="0"/>
              <a:t> Write a quadratic equation with solution </a:t>
            </a:r>
            <a:r>
              <a:rPr lang="en-US" sz="2600" i="1" dirty="0"/>
              <a:t>x</a:t>
            </a:r>
            <a:r>
              <a:rPr lang="en-US" sz="2600" dirty="0"/>
              <a:t> = 2 and </a:t>
            </a:r>
            <a:r>
              <a:rPr lang="en-US" sz="2600" i="1" dirty="0"/>
              <a:t>x</a:t>
            </a:r>
            <a:r>
              <a:rPr lang="en-US" sz="2600" dirty="0"/>
              <a:t> =6.</a:t>
            </a: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067944" y="1268760"/>
            <a:ext cx="1368152" cy="1558173"/>
          </a:xfrm>
          <a:prstGeom prst="rect">
            <a:avLst/>
          </a:prstGeom>
        </p:spPr>
      </p:pic>
    </p:spTree>
    <p:extLst>
      <p:ext uri="{BB962C8B-B14F-4D97-AF65-F5344CB8AC3E}">
        <p14:creationId xmlns:p14="http://schemas.microsoft.com/office/powerpoint/2010/main" val="4073010709"/>
      </p:ext>
    </p:extLst>
  </p:cSld>
  <p:clrMapOvr>
    <a:masterClrMapping/>
  </p:clrMapOvr>
  <p:transition advClick="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800" dirty="0" smtClean="0"/>
              <a:t>16.5 – Solving Quadratic Expressions Algebraically</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954107"/>
          </a:xfrm>
          <a:prstGeom prst="rect">
            <a:avLst/>
          </a:prstGeom>
        </p:spPr>
        <p:txBody>
          <a:bodyPr wrap="square">
            <a:spAutoFit/>
          </a:bodyPr>
          <a:lstStyle/>
          <a:p>
            <a:pPr marL="514350" indent="-514350">
              <a:buClr>
                <a:srgbClr val="C00000"/>
              </a:buClr>
              <a:buFont typeface="+mj-lt"/>
              <a:buAutoNum type="arabicPeriod" startAt="6"/>
            </a:pPr>
            <a:r>
              <a:rPr lang="en-US" sz="2800" b="1" dirty="0">
                <a:solidFill>
                  <a:srgbClr val="FF0000"/>
                </a:solidFill>
              </a:rPr>
              <a:t>R</a:t>
            </a:r>
            <a:r>
              <a:rPr lang="en-US" sz="2800" dirty="0"/>
              <a:t> Match each equation to the correct solution.</a:t>
            </a: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246055" y="2497250"/>
            <a:ext cx="5267515" cy="4028094"/>
          </a:xfrm>
          <a:prstGeom prst="rect">
            <a:avLst/>
          </a:prstGeom>
        </p:spPr>
      </p:pic>
    </p:spTree>
    <p:extLst>
      <p:ext uri="{BB962C8B-B14F-4D97-AF65-F5344CB8AC3E}">
        <p14:creationId xmlns:p14="http://schemas.microsoft.com/office/powerpoint/2010/main" val="2630029057"/>
      </p:ext>
    </p:extLst>
  </p:cSld>
  <p:clrMapOvr>
    <a:masterClrMapping/>
  </p:clrMapOvr>
  <p:transition advClick="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800" dirty="0" smtClean="0"/>
              <a:t>16.5 – Solving Quadratic Expressions Algebraically</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113635</a:t>
            </a:r>
            <a:endParaRPr lang="en-GB" sz="1400" b="1" dirty="0">
              <a:latin typeface="Calibri" panose="020F0502020204030204" pitchFamily="34" charset="0"/>
            </a:endParaRPr>
          </a:p>
        </p:txBody>
      </p:sp>
      <p:sp>
        <p:nvSpPr>
          <p:cNvPr id="2" name="Rectangle 1"/>
          <p:cNvSpPr/>
          <p:nvPr/>
        </p:nvSpPr>
        <p:spPr>
          <a:xfrm>
            <a:off x="305905" y="4005064"/>
            <a:ext cx="5256584" cy="2554545"/>
          </a:xfrm>
          <a:prstGeom prst="rect">
            <a:avLst/>
          </a:prstGeom>
        </p:spPr>
        <p:txBody>
          <a:bodyPr wrap="square">
            <a:spAutoFit/>
          </a:bodyPr>
          <a:lstStyle/>
          <a:p>
            <a:pPr marL="514350" indent="-514350">
              <a:buClr>
                <a:srgbClr val="C00000"/>
              </a:buClr>
              <a:buFont typeface="+mj-lt"/>
              <a:buAutoNum type="arabicPeriod" startAt="8"/>
            </a:pPr>
            <a:r>
              <a:rPr lang="en-US" sz="3200" dirty="0" smtClean="0"/>
              <a:t>Solve </a:t>
            </a:r>
            <a:r>
              <a:rPr lang="en-US" sz="3200" dirty="0"/>
              <a:t>by </a:t>
            </a:r>
            <a:r>
              <a:rPr lang="en-US" sz="3200" dirty="0" err="1"/>
              <a:t>factorising</a:t>
            </a:r>
            <a:r>
              <a:rPr lang="en-US" sz="3200" dirty="0"/>
              <a:t>, </a:t>
            </a:r>
            <a:endParaRPr lang="en-US" sz="3200" dirty="0" smtClean="0"/>
          </a:p>
          <a:p>
            <a:pPr marL="971550" lvl="1" indent="-514350">
              <a:buClr>
                <a:srgbClr val="C00000"/>
              </a:buClr>
              <a:buFont typeface="+mj-lt"/>
              <a:buAutoNum type="alphaLcPeriod"/>
            </a:pPr>
            <a:r>
              <a:rPr lang="en-US" sz="3200" i="1" dirty="0" smtClean="0"/>
              <a:t>x</a:t>
            </a:r>
            <a:r>
              <a:rPr lang="en-US" sz="3200" baseline="30000" dirty="0" smtClean="0"/>
              <a:t>2</a:t>
            </a:r>
            <a:r>
              <a:rPr lang="en-US" sz="3200" dirty="0" smtClean="0"/>
              <a:t> </a:t>
            </a:r>
            <a:r>
              <a:rPr lang="en-US" sz="3200" dirty="0"/>
              <a:t>- 25 = 0</a:t>
            </a:r>
          </a:p>
          <a:p>
            <a:pPr marL="971550" lvl="1" indent="-514350">
              <a:buClr>
                <a:srgbClr val="C00000"/>
              </a:buClr>
              <a:buFont typeface="+mj-lt"/>
              <a:buAutoNum type="alphaLcPeriod"/>
            </a:pPr>
            <a:r>
              <a:rPr lang="en-US" sz="3200" i="1" dirty="0" smtClean="0"/>
              <a:t>t</a:t>
            </a:r>
            <a:r>
              <a:rPr lang="en-US" sz="3200" baseline="30000" dirty="0"/>
              <a:t>2</a:t>
            </a:r>
            <a:r>
              <a:rPr lang="en-US" sz="3200" dirty="0" smtClean="0"/>
              <a:t> - 100 </a:t>
            </a:r>
            <a:r>
              <a:rPr lang="en-US" sz="3200" dirty="0"/>
              <a:t>= 0 </a:t>
            </a:r>
          </a:p>
          <a:p>
            <a:pPr marL="971550" lvl="1" indent="-514350">
              <a:buClr>
                <a:srgbClr val="C00000"/>
              </a:buClr>
              <a:buFont typeface="+mj-lt"/>
              <a:buAutoNum type="alphaLcPeriod"/>
            </a:pPr>
            <a:r>
              <a:rPr lang="en-US" sz="3200" i="1" dirty="0" smtClean="0"/>
              <a:t>a</a:t>
            </a:r>
            <a:r>
              <a:rPr lang="en-US" sz="3200" baseline="30000" dirty="0"/>
              <a:t>2</a:t>
            </a:r>
            <a:r>
              <a:rPr lang="en-US" sz="3200" dirty="0" smtClean="0"/>
              <a:t> </a:t>
            </a:r>
            <a:r>
              <a:rPr lang="en-US" sz="3200" dirty="0"/>
              <a:t>- 1 = 0 </a:t>
            </a:r>
            <a:endParaRPr lang="en-US" sz="3200" dirty="0" smtClean="0"/>
          </a:p>
          <a:p>
            <a:pPr marL="971550" lvl="1" indent="-514350">
              <a:buClr>
                <a:srgbClr val="C00000"/>
              </a:buClr>
              <a:buFont typeface="+mj-lt"/>
              <a:buAutoNum type="alphaLcPeriod"/>
            </a:pPr>
            <a:r>
              <a:rPr lang="en-US" sz="3200" i="1" dirty="0" smtClean="0"/>
              <a:t>r</a:t>
            </a:r>
            <a:r>
              <a:rPr lang="en-US" sz="3200" baseline="30000" dirty="0" smtClean="0"/>
              <a:t>2 </a:t>
            </a:r>
            <a:r>
              <a:rPr lang="en-US" sz="3200" dirty="0" smtClean="0"/>
              <a:t>- </a:t>
            </a:r>
            <a:r>
              <a:rPr lang="en-US" sz="3200" dirty="0"/>
              <a:t>144 = 0.</a:t>
            </a:r>
          </a:p>
        </p:txBody>
      </p:sp>
      <p:grpSp>
        <p:nvGrpSpPr>
          <p:cNvPr id="6" name="Group 5"/>
          <p:cNvGrpSpPr/>
          <p:nvPr/>
        </p:nvGrpSpPr>
        <p:grpSpPr>
          <a:xfrm>
            <a:off x="305905" y="1268760"/>
            <a:ext cx="5122387" cy="2393101"/>
            <a:chOff x="3483872" y="1089031"/>
            <a:chExt cx="5256584" cy="2393101"/>
          </a:xfrm>
        </p:grpSpPr>
        <p:sp>
          <p:nvSpPr>
            <p:cNvPr id="7" name="Round Diagonal Corner Rectangle 6"/>
            <p:cNvSpPr/>
            <p:nvPr/>
          </p:nvSpPr>
          <p:spPr>
            <a:xfrm>
              <a:off x="3491880" y="1089031"/>
              <a:ext cx="5248576" cy="2393101"/>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7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1815882"/>
            </a:xfrm>
            <a:prstGeom prst="rect">
              <a:avLst/>
            </a:prstGeom>
          </p:spPr>
          <p:txBody>
            <a:bodyPr wrap="square">
              <a:spAutoFit/>
            </a:bodyPr>
            <a:lstStyle/>
            <a:p>
              <a:pPr marL="514350" indent="-514350">
                <a:spcAft>
                  <a:spcPts val="0"/>
                </a:spcAft>
                <a:buClr>
                  <a:srgbClr val="C00000"/>
                </a:buClr>
                <a:buFont typeface="+mj-lt"/>
                <a:buAutoNum type="alphaLcPeriod"/>
                <a:tabLst>
                  <a:tab pos="4972050" algn="r"/>
                </a:tabLst>
              </a:pPr>
              <a:r>
                <a:rPr lang="en-US" sz="2800" dirty="0" smtClean="0"/>
                <a:t> </a:t>
              </a:r>
              <a:r>
                <a:rPr lang="en-US" sz="2800" dirty="0" err="1" smtClean="0">
                  <a:solidFill>
                    <a:srgbClr val="C00000"/>
                  </a:solidFill>
                </a:rPr>
                <a:t>i</a:t>
              </a:r>
              <a:r>
                <a:rPr lang="en-US" sz="2800" dirty="0" smtClean="0"/>
                <a:t>   Factorise </a:t>
              </a:r>
              <a:r>
                <a:rPr lang="en-US" sz="2800" i="1" dirty="0"/>
                <a:t>x</a:t>
              </a:r>
              <a:r>
                <a:rPr lang="en-US" sz="2800" baseline="30000" dirty="0"/>
                <a:t>2</a:t>
              </a:r>
              <a:r>
                <a:rPr lang="en-US" sz="2800" dirty="0" smtClean="0"/>
                <a:t> </a:t>
              </a:r>
              <a:r>
                <a:rPr lang="en-US" sz="2800" dirty="0"/>
                <a:t>- 5</a:t>
              </a:r>
              <a:r>
                <a:rPr lang="en-US" sz="2800" i="1" dirty="0"/>
                <a:t>x</a:t>
              </a:r>
              <a:r>
                <a:rPr lang="en-US" sz="2800" dirty="0"/>
                <a:t> </a:t>
              </a:r>
              <a:r>
                <a:rPr lang="en-US" sz="2800" dirty="0" smtClean="0"/>
                <a:t>– 24</a:t>
              </a:r>
              <a:br>
                <a:rPr lang="en-US" sz="2800" dirty="0" smtClean="0"/>
              </a:br>
              <a:r>
                <a:rPr lang="en-US" sz="2800" dirty="0" smtClean="0">
                  <a:solidFill>
                    <a:srgbClr val="C00000"/>
                  </a:solidFill>
                </a:rPr>
                <a:t> ii  </a:t>
              </a:r>
              <a:r>
                <a:rPr lang="en-US" sz="2800" dirty="0" smtClean="0"/>
                <a:t>Solve </a:t>
              </a:r>
              <a:r>
                <a:rPr lang="en-US" sz="2800" dirty="0"/>
                <a:t>the equation </a:t>
              </a:r>
              <a:r>
                <a:rPr lang="en-US" sz="2800" dirty="0" smtClean="0"/>
                <a:t/>
              </a:r>
              <a:br>
                <a:rPr lang="en-US" sz="2800" dirty="0" smtClean="0"/>
              </a:br>
              <a:r>
                <a:rPr lang="en-US" sz="2800" i="1" dirty="0" smtClean="0"/>
                <a:t>x</a:t>
              </a:r>
              <a:r>
                <a:rPr lang="en-US" sz="2800" baseline="30000" dirty="0" smtClean="0"/>
                <a:t>2</a:t>
              </a:r>
              <a:r>
                <a:rPr lang="en-US" sz="2800" dirty="0" smtClean="0"/>
                <a:t> </a:t>
              </a:r>
              <a:r>
                <a:rPr lang="en-US" sz="2800" dirty="0"/>
                <a:t>- 5</a:t>
              </a:r>
              <a:r>
                <a:rPr lang="en-US" sz="2800" i="1" dirty="0"/>
                <a:t>x</a:t>
              </a:r>
              <a:r>
                <a:rPr lang="en-US" sz="2800" dirty="0"/>
                <a:t> - 24 = </a:t>
              </a:r>
              <a:r>
                <a:rPr lang="en-US" sz="2800" dirty="0" smtClean="0"/>
                <a:t>0 	</a:t>
              </a:r>
              <a:r>
                <a:rPr lang="en-US" sz="2800" b="1" dirty="0" smtClean="0"/>
                <a:t>(3 </a:t>
              </a:r>
              <a:r>
                <a:rPr lang="en-US" sz="2800" b="1" dirty="0"/>
                <a:t>marks)</a:t>
              </a:r>
            </a:p>
            <a:p>
              <a:pPr marL="514350" indent="-514350">
                <a:spcAft>
                  <a:spcPts val="0"/>
                </a:spcAft>
                <a:buClr>
                  <a:srgbClr val="C00000"/>
                </a:buClr>
                <a:buFont typeface="+mj-lt"/>
                <a:buAutoNum type="alphaLcPeriod"/>
                <a:tabLst>
                  <a:tab pos="4972050" algn="r"/>
                </a:tabLst>
              </a:pPr>
              <a:r>
                <a:rPr lang="en-US" sz="2800" dirty="0" smtClean="0"/>
                <a:t>Factorise </a:t>
              </a:r>
              <a:r>
                <a:rPr lang="en-US" sz="2800" i="1" dirty="0"/>
                <a:t>x</a:t>
              </a:r>
              <a:r>
                <a:rPr lang="en-US" sz="2800" baseline="30000" dirty="0"/>
                <a:t>2</a:t>
              </a:r>
              <a:r>
                <a:rPr lang="en-US" sz="2800" dirty="0"/>
                <a:t> - 81 </a:t>
              </a:r>
              <a:r>
                <a:rPr lang="en-US" sz="2800" b="1" dirty="0"/>
                <a:t>(1 mark)</a:t>
              </a:r>
            </a:p>
          </p:txBody>
        </p:sp>
      </p:grpSp>
    </p:spTree>
    <p:extLst>
      <p:ext uri="{BB962C8B-B14F-4D97-AF65-F5344CB8AC3E}">
        <p14:creationId xmlns:p14="http://schemas.microsoft.com/office/powerpoint/2010/main" val="1788635061"/>
      </p:ext>
    </p:extLst>
  </p:cSld>
  <p:clrMapOvr>
    <a:masterClrMapping/>
  </p:clrMapOvr>
  <p:transition advClick="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2800" dirty="0" smtClean="0"/>
              <a:t>16.5 – Solving Quadratic Expressions Algebraically</a:t>
            </a:r>
            <a:endParaRPr lang="en-GB" sz="2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136</a:t>
            </a:r>
            <a:endParaRPr lang="en-GB" sz="1400" b="1" dirty="0">
              <a:latin typeface="Calibri" panose="020F0502020204030204" pitchFamily="34" charset="0"/>
            </a:endParaRPr>
          </a:p>
        </p:txBody>
      </p:sp>
      <p:sp>
        <p:nvSpPr>
          <p:cNvPr id="2" name="Rectangle 1"/>
          <p:cNvSpPr/>
          <p:nvPr/>
        </p:nvSpPr>
        <p:spPr>
          <a:xfrm>
            <a:off x="251520" y="1196752"/>
            <a:ext cx="5256584" cy="4832092"/>
          </a:xfrm>
          <a:prstGeom prst="rect">
            <a:avLst/>
          </a:prstGeom>
        </p:spPr>
        <p:txBody>
          <a:bodyPr wrap="square">
            <a:spAutoFit/>
          </a:bodyPr>
          <a:lstStyle/>
          <a:p>
            <a:pPr marL="628650" indent="-628650">
              <a:buClr>
                <a:srgbClr val="C00000"/>
              </a:buClr>
              <a:buFont typeface="+mj-lt"/>
              <a:buAutoNum type="arabicPeriod" startAt="10"/>
              <a:tabLst>
                <a:tab pos="1028700" algn="l"/>
              </a:tabLst>
            </a:pPr>
            <a:r>
              <a:rPr lang="en-US" sz="2800" dirty="0" smtClean="0">
                <a:solidFill>
                  <a:srgbClr val="C00000"/>
                </a:solidFill>
              </a:rPr>
              <a:t>a.</a:t>
            </a:r>
            <a:r>
              <a:rPr lang="en-US" sz="2800" dirty="0" smtClean="0"/>
              <a:t> Plot </a:t>
            </a:r>
            <a:r>
              <a:rPr lang="en-US" sz="2800" dirty="0"/>
              <a:t>the graph of </a:t>
            </a:r>
            <a:r>
              <a:rPr lang="en-US" sz="2800" dirty="0" smtClean="0"/>
              <a:t/>
            </a:r>
            <a:br>
              <a:rPr lang="en-US" sz="2800" dirty="0" smtClean="0"/>
            </a:br>
            <a:r>
              <a:rPr lang="en-US" sz="2800" dirty="0" smtClean="0"/>
              <a:t>	y </a:t>
            </a:r>
            <a:r>
              <a:rPr lang="en-US" sz="2800" dirty="0"/>
              <a:t>= </a:t>
            </a:r>
            <a:r>
              <a:rPr lang="en-US" sz="2800" i="1" dirty="0"/>
              <a:t>x</a:t>
            </a:r>
            <a:r>
              <a:rPr lang="en-US" sz="2800" baseline="30000" dirty="0"/>
              <a:t>2</a:t>
            </a:r>
            <a:r>
              <a:rPr lang="en-US" sz="2800" dirty="0"/>
              <a:t> + 4</a:t>
            </a:r>
            <a:r>
              <a:rPr lang="en-US" sz="2800" i="1" dirty="0"/>
              <a:t>x</a:t>
            </a:r>
            <a:r>
              <a:rPr lang="en-US" sz="2800" dirty="0"/>
              <a:t> + 3 </a:t>
            </a:r>
            <a:r>
              <a:rPr lang="en-US" sz="2800" dirty="0" smtClean="0"/>
              <a:t>for 	values of </a:t>
            </a:r>
            <a:r>
              <a:rPr lang="en-US" sz="2800" i="1" dirty="0"/>
              <a:t>x</a:t>
            </a:r>
            <a:r>
              <a:rPr lang="en-US" sz="2800" dirty="0"/>
              <a:t> from -4 to +2.</a:t>
            </a:r>
          </a:p>
          <a:p>
            <a:pPr marL="1028700" indent="-400050">
              <a:buClr>
                <a:srgbClr val="C00000"/>
              </a:buClr>
              <a:buFont typeface="+mj-lt"/>
              <a:buAutoNum type="alphaLcPeriod" startAt="2"/>
            </a:pPr>
            <a:r>
              <a:rPr lang="en-US" sz="2800" dirty="0" smtClean="0"/>
              <a:t>Use </a:t>
            </a:r>
            <a:r>
              <a:rPr lang="en-US" sz="2800" dirty="0"/>
              <a:t>your graph to solve the equation </a:t>
            </a:r>
            <a:r>
              <a:rPr lang="en-US" sz="2800" dirty="0" smtClean="0"/>
              <a:t/>
            </a:r>
            <a:br>
              <a:rPr lang="en-US" sz="2800" dirty="0" smtClean="0"/>
            </a:br>
            <a:r>
              <a:rPr lang="en-US" sz="2800" i="1" dirty="0" smtClean="0"/>
              <a:t>x</a:t>
            </a:r>
            <a:r>
              <a:rPr lang="en-US" sz="2800" baseline="30000" dirty="0" smtClean="0"/>
              <a:t>2</a:t>
            </a:r>
            <a:r>
              <a:rPr lang="en-US" sz="2800" dirty="0" smtClean="0"/>
              <a:t> </a:t>
            </a:r>
            <a:r>
              <a:rPr lang="en-US" sz="2800" dirty="0"/>
              <a:t>+ </a:t>
            </a:r>
            <a:r>
              <a:rPr lang="en-US" sz="2800" dirty="0" smtClean="0"/>
              <a:t>4</a:t>
            </a:r>
            <a:r>
              <a:rPr lang="en-US" sz="2800" i="1" dirty="0" smtClean="0"/>
              <a:t>x</a:t>
            </a:r>
            <a:r>
              <a:rPr lang="en-US" sz="2800" dirty="0" smtClean="0"/>
              <a:t> </a:t>
            </a:r>
            <a:r>
              <a:rPr lang="en-US" sz="2800" dirty="0"/>
              <a:t>+ 3 = 0.</a:t>
            </a:r>
          </a:p>
          <a:p>
            <a:pPr marL="1028700" indent="-400050">
              <a:buClr>
                <a:srgbClr val="C00000"/>
              </a:buClr>
              <a:buFont typeface="+mj-lt"/>
              <a:buAutoNum type="alphaLcPeriod" startAt="2"/>
            </a:pPr>
            <a:r>
              <a:rPr lang="en-US" sz="2800" dirty="0" smtClean="0"/>
              <a:t>Solve </a:t>
            </a:r>
            <a:r>
              <a:rPr lang="en-US" sz="2800" i="1" dirty="0"/>
              <a:t>x</a:t>
            </a:r>
            <a:r>
              <a:rPr lang="en-US" sz="2800" baseline="30000" dirty="0"/>
              <a:t>2</a:t>
            </a:r>
            <a:r>
              <a:rPr lang="en-US" sz="2800" dirty="0" smtClean="0"/>
              <a:t> </a:t>
            </a:r>
            <a:r>
              <a:rPr lang="en-US" sz="2800" dirty="0"/>
              <a:t>+ 4</a:t>
            </a:r>
            <a:r>
              <a:rPr lang="en-US" sz="2800" i="1" dirty="0"/>
              <a:t>x</a:t>
            </a:r>
            <a:r>
              <a:rPr lang="en-US" sz="2800" dirty="0"/>
              <a:t> + 3 = 0 by </a:t>
            </a:r>
            <a:r>
              <a:rPr lang="en-US" sz="2800" dirty="0" err="1" smtClean="0"/>
              <a:t>factorising</a:t>
            </a:r>
            <a:r>
              <a:rPr lang="en-US" sz="2800" dirty="0" smtClean="0"/>
              <a:t>.</a:t>
            </a:r>
            <a:br>
              <a:rPr lang="en-US" sz="2800" dirty="0" smtClean="0"/>
            </a:br>
            <a:r>
              <a:rPr lang="en-US" sz="2800" dirty="0" smtClean="0"/>
              <a:t>Show </a:t>
            </a:r>
            <a:r>
              <a:rPr lang="en-US" sz="2800" dirty="0"/>
              <a:t>that the solutions match the solutions from your graph.</a:t>
            </a:r>
          </a:p>
        </p:txBody>
      </p:sp>
    </p:spTree>
    <p:extLst>
      <p:ext uri="{BB962C8B-B14F-4D97-AF65-F5344CB8AC3E}">
        <p14:creationId xmlns:p14="http://schemas.microsoft.com/office/powerpoint/2010/main" val="899417867"/>
      </p:ext>
    </p:extLst>
  </p:cSld>
  <p:clrMapOvr>
    <a:masterClrMapping/>
  </p:clrMapOvr>
  <p:transition advClick="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632311"/>
          </a:xfrm>
          <a:prstGeom prst="rect">
            <a:avLst/>
          </a:prstGeom>
        </p:spPr>
        <p:txBody>
          <a:bodyPr wrap="square">
            <a:spAutoFit/>
          </a:bodyPr>
          <a:lstStyle/>
          <a:p>
            <a:pPr>
              <a:buClr>
                <a:srgbClr val="C00000"/>
              </a:buClr>
              <a:tabLst>
                <a:tab pos="1028700" algn="l"/>
              </a:tabLst>
            </a:pPr>
            <a:r>
              <a:rPr lang="en-US" sz="2360" b="1" dirty="0"/>
              <a:t>Solve problems using these strategies where appropriate: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pictures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smaller numbers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bar models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x for the unknown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flow diagrams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more bar models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formulae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arrow diagrams </a:t>
            </a:r>
            <a:endParaRPr lang="en-US" sz="2360" b="1" dirty="0" smtClean="0"/>
          </a:p>
          <a:p>
            <a:pPr marL="342900" indent="-342900">
              <a:buClr>
                <a:srgbClr val="C00000"/>
              </a:buClr>
              <a:buFont typeface="Arial" panose="020B0604020202020204" pitchFamily="34" charset="0"/>
              <a:buChar char="•"/>
              <a:tabLst>
                <a:tab pos="1028700" algn="l"/>
              </a:tabLst>
            </a:pPr>
            <a:r>
              <a:rPr lang="en-US" sz="2360" b="1" dirty="0" smtClean="0"/>
              <a:t>Use </a:t>
            </a:r>
            <a:r>
              <a:rPr lang="en-US" sz="2360" b="1" dirty="0"/>
              <a:t>graphs.</a:t>
            </a:r>
          </a:p>
          <a:p>
            <a:pPr marL="457200" indent="-457200">
              <a:buClr>
                <a:srgbClr val="C00000"/>
              </a:buClr>
              <a:buFont typeface="+mj-lt"/>
              <a:buAutoNum type="arabicPeriod"/>
              <a:tabLst>
                <a:tab pos="1028700" algn="l"/>
              </a:tabLst>
            </a:pPr>
            <a:r>
              <a:rPr lang="en-US" sz="2360" dirty="0" smtClean="0"/>
              <a:t>A </a:t>
            </a:r>
            <a:r>
              <a:rPr lang="en-US" sz="2360" dirty="0"/>
              <a:t>bag contains 40 stamps and 8 envelopes. What is the ratio of stamps to envelopes in its simplest form?</a:t>
            </a:r>
          </a:p>
        </p:txBody>
      </p:sp>
      <p:pic>
        <p:nvPicPr>
          <p:cNvPr id="3" name="Picture 2"/>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4876" t="2089" r="4600" b="5760"/>
          <a:stretch/>
        </p:blipFill>
        <p:spPr>
          <a:xfrm>
            <a:off x="4067944" y="2060848"/>
            <a:ext cx="1438994" cy="160189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5229200"/>
            <a:ext cx="664145" cy="681999"/>
          </a:xfrm>
          <a:prstGeom prst="rect">
            <a:avLst/>
          </a:prstGeom>
        </p:spPr>
      </p:pic>
    </p:spTree>
    <p:extLst>
      <p:ext uri="{BB962C8B-B14F-4D97-AF65-F5344CB8AC3E}">
        <p14:creationId xmlns:p14="http://schemas.microsoft.com/office/powerpoint/2010/main" val="1634231518"/>
      </p:ext>
    </p:extLst>
  </p:cSld>
  <p:clrMapOvr>
    <a:masterClrMapping/>
  </p:clrMapOvr>
  <p:transition advClick="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262979"/>
          </a:xfrm>
          <a:prstGeom prst="rect">
            <a:avLst/>
          </a:prstGeom>
        </p:spPr>
        <p:txBody>
          <a:bodyPr wrap="square">
            <a:spAutoFit/>
          </a:bodyPr>
          <a:lstStyle/>
          <a:p>
            <a:pPr marL="457200" indent="-457200">
              <a:buClr>
                <a:srgbClr val="C00000"/>
              </a:buClr>
              <a:buFont typeface="+mj-lt"/>
              <a:buAutoNum type="arabicPeriod" startAt="2"/>
              <a:tabLst>
                <a:tab pos="1028700" algn="l"/>
              </a:tabLst>
            </a:pPr>
            <a:r>
              <a:rPr lang="en-US" sz="2800" b="1" dirty="0">
                <a:solidFill>
                  <a:srgbClr val="FF0000"/>
                </a:solidFill>
              </a:rPr>
              <a:t>R</a:t>
            </a:r>
            <a:r>
              <a:rPr lang="en-US" sz="2800" dirty="0"/>
              <a:t> Paul says that </a:t>
            </a:r>
            <a:r>
              <a:rPr lang="en-US" sz="2800" i="1" dirty="0"/>
              <a:t>y</a:t>
            </a:r>
            <a:r>
              <a:rPr lang="en-US" sz="2800" dirty="0"/>
              <a:t> = </a:t>
            </a:r>
            <a:r>
              <a:rPr lang="en-US" sz="2800" dirty="0" smtClean="0"/>
              <a:t>2</a:t>
            </a:r>
            <a:r>
              <a:rPr lang="en-US" sz="2800" i="1" dirty="0" smtClean="0"/>
              <a:t>x</a:t>
            </a:r>
            <a:r>
              <a:rPr lang="en-US" sz="2800" dirty="0" smtClean="0"/>
              <a:t> </a:t>
            </a:r>
            <a:r>
              <a:rPr lang="en-US" sz="2800" dirty="0"/>
              <a:t>+ 5 is a quadratic </a:t>
            </a:r>
            <a:r>
              <a:rPr lang="en-US" sz="2800" dirty="0" smtClean="0"/>
              <a:t>equation.</a:t>
            </a:r>
            <a:br>
              <a:rPr lang="en-US" sz="2800" dirty="0" smtClean="0"/>
            </a:br>
            <a:r>
              <a:rPr lang="en-US" sz="2800" dirty="0" smtClean="0"/>
              <a:t>Explain </a:t>
            </a:r>
            <a:r>
              <a:rPr lang="en-US" sz="2800" dirty="0"/>
              <a:t>why you think Paul is correct or incorrect.</a:t>
            </a:r>
          </a:p>
          <a:p>
            <a:pPr marL="457200" indent="-457200">
              <a:buClr>
                <a:srgbClr val="C00000"/>
              </a:buClr>
              <a:buFont typeface="+mj-lt"/>
              <a:buAutoNum type="arabicPeriod" startAt="2"/>
              <a:tabLst>
                <a:tab pos="1028700" algn="l"/>
              </a:tabLst>
            </a:pPr>
            <a:r>
              <a:rPr lang="en-US" sz="2800" b="1" dirty="0" smtClean="0">
                <a:solidFill>
                  <a:srgbClr val="FF0000"/>
                </a:solidFill>
              </a:rPr>
              <a:t>R</a:t>
            </a:r>
            <a:r>
              <a:rPr lang="en-US" sz="2800" dirty="0" smtClean="0"/>
              <a:t> </a:t>
            </a:r>
            <a:r>
              <a:rPr lang="en-US" sz="2800" dirty="0"/>
              <a:t>Ten friends play a computer game. Each friend plays each other friend once, </a:t>
            </a:r>
            <a:endParaRPr lang="en-US" sz="2800" dirty="0" smtClean="0"/>
          </a:p>
          <a:p>
            <a:pPr marL="914400" lvl="1" indent="-457200">
              <a:buClr>
                <a:srgbClr val="C00000"/>
              </a:buClr>
              <a:buFont typeface="+mj-lt"/>
              <a:buAutoNum type="alphaLcPeriod"/>
              <a:tabLst>
                <a:tab pos="1028700" algn="l"/>
              </a:tabLst>
            </a:pPr>
            <a:r>
              <a:rPr lang="en-US" sz="2800" dirty="0" smtClean="0"/>
              <a:t>How </a:t>
            </a:r>
            <a:r>
              <a:rPr lang="en-US" sz="2800" dirty="0"/>
              <a:t>many games are played in total? </a:t>
            </a:r>
            <a:endParaRPr lang="en-US" sz="2800" dirty="0" smtClean="0"/>
          </a:p>
          <a:p>
            <a:pPr marL="914400" lvl="1" indent="-457200">
              <a:buClr>
                <a:srgbClr val="C00000"/>
              </a:buClr>
              <a:buFont typeface="+mj-lt"/>
              <a:buAutoNum type="alphaLcPeriod"/>
              <a:tabLst>
                <a:tab pos="1028700" algn="l"/>
              </a:tabLst>
            </a:pPr>
            <a:r>
              <a:rPr lang="en-US" sz="2800" dirty="0" smtClean="0"/>
              <a:t>Write </a:t>
            </a:r>
            <a:r>
              <a:rPr lang="en-US" sz="2800" dirty="0"/>
              <a:t>an expression for the number of games played by </a:t>
            </a:r>
            <a:r>
              <a:rPr lang="en-US" sz="2800" i="1" dirty="0"/>
              <a:t>m</a:t>
            </a:r>
            <a:r>
              <a:rPr lang="en-US" sz="2800" dirty="0"/>
              <a:t> friends.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933178422"/>
      </p:ext>
    </p:extLst>
  </p:cSld>
  <p:clrMapOvr>
    <a:masterClrMapping/>
  </p:clrMapOvr>
  <p:transition advClick="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693866"/>
          </a:xfrm>
          <a:prstGeom prst="rect">
            <a:avLst/>
          </a:prstGeom>
        </p:spPr>
        <p:txBody>
          <a:bodyPr wrap="square">
            <a:spAutoFit/>
          </a:bodyPr>
          <a:lstStyle/>
          <a:p>
            <a:pPr marL="514350" indent="-514350">
              <a:buClr>
                <a:srgbClr val="C00000"/>
              </a:buClr>
              <a:buFont typeface="+mj-lt"/>
              <a:buAutoNum type="arabicPeriod" startAt="4"/>
              <a:tabLst>
                <a:tab pos="1028700" algn="l"/>
              </a:tabLst>
            </a:pPr>
            <a:r>
              <a:rPr lang="en-US" sz="2600" dirty="0"/>
              <a:t>Jodie has a choice of getting the bus, the train or a taxi to travel to the airport.</a:t>
            </a:r>
            <a:br>
              <a:rPr lang="en-US" sz="2600" dirty="0"/>
            </a:br>
            <a:r>
              <a:rPr lang="en-US" sz="2600" dirty="0"/>
              <a:t/>
            </a:r>
            <a:br>
              <a:rPr lang="en-US" sz="2600" dirty="0"/>
            </a:br>
            <a:r>
              <a:rPr lang="en-US" sz="2600" dirty="0"/>
              <a:t/>
            </a:r>
            <a:br>
              <a:rPr lang="en-US" sz="2600" dirty="0"/>
            </a:br>
            <a:r>
              <a:rPr lang="en-US" sz="2600" dirty="0"/>
              <a:t/>
            </a:r>
            <a:br>
              <a:rPr lang="en-US" sz="2600" dirty="0"/>
            </a:br>
            <a:r>
              <a:rPr lang="en-US" sz="2600" dirty="0"/>
              <a:t/>
            </a:r>
            <a:br>
              <a:rPr lang="en-US" sz="2600" dirty="0"/>
            </a:br>
            <a:r>
              <a:rPr lang="en-US" dirty="0"/>
              <a:t/>
            </a:r>
            <a:br>
              <a:rPr lang="en-US" dirty="0"/>
            </a:br>
            <a:r>
              <a:rPr lang="en-US" sz="2600" dirty="0"/>
              <a:t>Work out the time for each mode of transport to 1 decimal </a:t>
            </a:r>
            <a:r>
              <a:rPr lang="en-US" sz="2600" dirty="0" smtClean="0"/>
              <a:t>place.</a:t>
            </a:r>
            <a:br>
              <a:rPr lang="en-US" sz="2600" dirty="0" smtClean="0"/>
            </a:br>
            <a:r>
              <a:rPr lang="en-US" sz="2600" dirty="0" smtClean="0"/>
              <a:t>Which </a:t>
            </a:r>
            <a:r>
              <a:rPr lang="en-US" sz="2600" dirty="0"/>
              <a:t>mode of transport will get Jodie to the airport the quickest?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965352729"/>
              </p:ext>
            </p:extLst>
          </p:nvPr>
        </p:nvGraphicFramePr>
        <p:xfrm>
          <a:off x="251520" y="2560325"/>
          <a:ext cx="5256585" cy="1584960"/>
        </p:xfrm>
        <a:graphic>
          <a:graphicData uri="http://schemas.openxmlformats.org/drawingml/2006/table">
            <a:tbl>
              <a:tblPr firstRow="1" bandRow="1">
                <a:tableStyleId>{5C22544A-7EE6-4342-B048-85BDC9FD1C3A}</a:tableStyleId>
              </a:tblPr>
              <a:tblGrid>
                <a:gridCol w="1752195"/>
                <a:gridCol w="2064229"/>
                <a:gridCol w="1440161"/>
              </a:tblGrid>
              <a:tr h="370840">
                <a:tc>
                  <a:txBody>
                    <a:bodyPr/>
                    <a:lstStyle/>
                    <a:p>
                      <a:r>
                        <a:rPr lang="en-US" sz="2000" dirty="0" smtClean="0">
                          <a:latin typeface="Arial" panose="020B0604020202020204" pitchFamily="34" charset="0"/>
                          <a:cs typeface="Arial" panose="020B0604020202020204" pitchFamily="34" charset="0"/>
                        </a:rPr>
                        <a:t>Transport</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Average Speed</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Distance</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Bus</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45 mph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24 miles</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Train</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65 mph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27 miles</a:t>
                      </a:r>
                      <a:endParaRPr lang="en-US" sz="2000" dirty="0">
                        <a:latin typeface="Arial" panose="020B0604020202020204" pitchFamily="34" charset="0"/>
                        <a:cs typeface="Arial" panose="020B0604020202020204" pitchFamily="34" charset="0"/>
                      </a:endParaRPr>
                    </a:p>
                  </a:txBody>
                  <a:tcPr/>
                </a:tc>
              </a:tr>
              <a:tr h="370840">
                <a:tc>
                  <a:txBody>
                    <a:bodyPr/>
                    <a:lstStyle/>
                    <a:p>
                      <a:r>
                        <a:rPr lang="en-US" sz="2000" dirty="0" smtClean="0">
                          <a:latin typeface="Arial" panose="020B0604020202020204" pitchFamily="34" charset="0"/>
                          <a:cs typeface="Arial" panose="020B0604020202020204" pitchFamily="34" charset="0"/>
                        </a:rPr>
                        <a:t>Taxi</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50 mph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21 miles</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749303882"/>
      </p:ext>
    </p:extLst>
  </p:cSld>
  <p:clrMapOvr>
    <a:masterClrMapping/>
  </p:clrMapOvr>
  <p:transition advClick="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3139321"/>
          </a:xfrm>
          <a:prstGeom prst="rect">
            <a:avLst/>
          </a:prstGeom>
        </p:spPr>
        <p:txBody>
          <a:bodyPr wrap="square">
            <a:spAutoFit/>
          </a:bodyPr>
          <a:lstStyle/>
          <a:p>
            <a:pPr marL="514350" indent="-514350">
              <a:buClr>
                <a:srgbClr val="C00000"/>
              </a:buClr>
              <a:buFont typeface="+mj-lt"/>
              <a:buAutoNum type="arabicPeriod" startAt="5"/>
              <a:tabLst>
                <a:tab pos="1028700" algn="l"/>
              </a:tabLst>
            </a:pPr>
            <a:r>
              <a:rPr lang="en-US" sz="2200" b="1" dirty="0">
                <a:solidFill>
                  <a:srgbClr val="FF0000"/>
                </a:solidFill>
              </a:rPr>
              <a:t>R</a:t>
            </a:r>
            <a:r>
              <a:rPr lang="en-US" sz="2200" dirty="0"/>
              <a:t> Rosa is buying a new TV. A TV is measured in inches from corner to corner. She has a space that can fit a TV no taller than 20 inches and no wider than 36 inches. The choices of TV size are 26", 32", 34”, 40", 42" and 46</a:t>
            </a:r>
            <a:r>
              <a:rPr lang="en-US" sz="2200" dirty="0" smtClean="0"/>
              <a:t>".</a:t>
            </a:r>
            <a:br>
              <a:rPr lang="en-US" sz="2200" dirty="0" smtClean="0"/>
            </a:br>
            <a:r>
              <a:rPr lang="en-US" sz="2200" dirty="0" smtClean="0"/>
              <a:t>What </a:t>
            </a:r>
            <a:r>
              <a:rPr lang="en-US" sz="2200" dirty="0"/>
              <a:t>is the largest sized TV Rosa can fit in her space?</a:t>
            </a:r>
          </a:p>
        </p:txBody>
      </p:sp>
      <p:grpSp>
        <p:nvGrpSpPr>
          <p:cNvPr id="8" name="Group 7"/>
          <p:cNvGrpSpPr/>
          <p:nvPr/>
        </p:nvGrpSpPr>
        <p:grpSpPr>
          <a:xfrm>
            <a:off x="305905" y="4365104"/>
            <a:ext cx="5130191" cy="2160240"/>
            <a:chOff x="3483872" y="1089031"/>
            <a:chExt cx="5264592" cy="2160240"/>
          </a:xfrm>
        </p:grpSpPr>
        <p:sp>
          <p:nvSpPr>
            <p:cNvPr id="9" name="Round Diagonal Corner Rectangle 8"/>
            <p:cNvSpPr/>
            <p:nvPr/>
          </p:nvSpPr>
          <p:spPr>
            <a:xfrm>
              <a:off x="3491880" y="1089031"/>
              <a:ext cx="5256584" cy="216024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1508105"/>
            </a:xfrm>
            <a:prstGeom prst="rect">
              <a:avLst/>
            </a:prstGeom>
          </p:spPr>
          <p:txBody>
            <a:bodyPr wrap="square">
              <a:spAutoFit/>
            </a:bodyPr>
            <a:lstStyle/>
            <a:p>
              <a:pPr marL="457200" indent="-457200">
                <a:spcAft>
                  <a:spcPts val="0"/>
                </a:spcAft>
                <a:buClr>
                  <a:srgbClr val="C00000"/>
                </a:buClr>
                <a:buFont typeface="+mj-lt"/>
                <a:buAutoNum type="alphaLcPeriod"/>
                <a:tabLst>
                  <a:tab pos="4972050" algn="r"/>
                </a:tabLst>
              </a:pPr>
              <a:r>
                <a:rPr lang="en-US" sz="2300" dirty="0" smtClean="0"/>
                <a:t>Expand </a:t>
              </a:r>
              <a:r>
                <a:rPr lang="en-US" sz="2300" dirty="0"/>
                <a:t>3(</a:t>
              </a:r>
              <a:r>
                <a:rPr lang="en-US" sz="2300" i="1" dirty="0"/>
                <a:t>x</a:t>
              </a:r>
              <a:r>
                <a:rPr lang="en-US" sz="2300" dirty="0"/>
                <a:t> - 6</a:t>
              </a:r>
              <a:r>
                <a:rPr lang="en-US" sz="2300" dirty="0" smtClean="0"/>
                <a:t>)	</a:t>
              </a:r>
              <a:r>
                <a:rPr lang="en-US" sz="2300" b="1" dirty="0" smtClean="0"/>
                <a:t>(</a:t>
              </a:r>
              <a:r>
                <a:rPr lang="en-US" sz="2300" b="1" dirty="0"/>
                <a:t>1 mark)</a:t>
              </a:r>
            </a:p>
            <a:p>
              <a:pPr marL="457200" indent="-457200">
                <a:spcAft>
                  <a:spcPts val="0"/>
                </a:spcAft>
                <a:buClr>
                  <a:srgbClr val="C00000"/>
                </a:buClr>
                <a:buFont typeface="+mj-lt"/>
                <a:buAutoNum type="alphaLcPeriod"/>
                <a:tabLst>
                  <a:tab pos="4972050" algn="r"/>
                </a:tabLst>
              </a:pPr>
              <a:r>
                <a:rPr lang="en-US" sz="2300" dirty="0" smtClean="0"/>
                <a:t>Factorise </a:t>
              </a:r>
              <a:r>
                <a:rPr lang="en-US" sz="2300" dirty="0"/>
                <a:t>5</a:t>
              </a:r>
              <a:r>
                <a:rPr lang="en-US" sz="2300" i="1" dirty="0"/>
                <a:t>y</a:t>
              </a:r>
              <a:r>
                <a:rPr lang="en-US" sz="2300" dirty="0"/>
                <a:t> </a:t>
              </a:r>
              <a:r>
                <a:rPr lang="en-US" sz="2300" dirty="0" smtClean="0"/>
                <a:t>– 10	</a:t>
              </a:r>
              <a:r>
                <a:rPr lang="en-US" sz="2300" b="1" dirty="0" smtClean="0"/>
                <a:t>(1 </a:t>
              </a:r>
              <a:r>
                <a:rPr lang="en-US" sz="2300" b="1" dirty="0"/>
                <a:t>mark)</a:t>
              </a:r>
            </a:p>
            <a:p>
              <a:pPr marL="457200" indent="-457200">
                <a:spcAft>
                  <a:spcPts val="0"/>
                </a:spcAft>
                <a:buClr>
                  <a:srgbClr val="C00000"/>
                </a:buClr>
                <a:buFont typeface="+mj-lt"/>
                <a:buAutoNum type="alphaLcPeriod"/>
                <a:tabLst>
                  <a:tab pos="4972050" algn="r"/>
                </a:tabLst>
              </a:pPr>
              <a:r>
                <a:rPr lang="en-US" sz="2300" dirty="0" smtClean="0"/>
                <a:t>Expand </a:t>
              </a:r>
              <a:r>
                <a:rPr lang="en-US" sz="2300" dirty="0"/>
                <a:t>and </a:t>
              </a:r>
              <a:r>
                <a:rPr lang="en-US" sz="2300" dirty="0" smtClean="0"/>
                <a:t>simplify</a:t>
              </a:r>
              <a:br>
                <a:rPr lang="en-US" sz="2300" dirty="0" smtClean="0"/>
              </a:br>
              <a:r>
                <a:rPr lang="en-US" sz="2300" dirty="0" smtClean="0"/>
                <a:t>3(4</a:t>
              </a:r>
              <a:r>
                <a:rPr lang="en-US" sz="2300" i="1" dirty="0" smtClean="0"/>
                <a:t>w</a:t>
              </a:r>
              <a:r>
                <a:rPr lang="en-US" sz="2300" dirty="0" smtClean="0"/>
                <a:t> </a:t>
              </a:r>
              <a:r>
                <a:rPr lang="en-US" sz="2300" dirty="0"/>
                <a:t>+ 1) - 5(3</a:t>
              </a:r>
              <a:r>
                <a:rPr lang="en-US" sz="2300" i="1" dirty="0"/>
                <a:t>w</a:t>
              </a:r>
              <a:r>
                <a:rPr lang="en-US" sz="2300" dirty="0"/>
                <a:t> - 2</a:t>
              </a:r>
              <a:r>
                <a:rPr lang="en-US" sz="2300" dirty="0" smtClean="0"/>
                <a:t>)	</a:t>
              </a:r>
              <a:r>
                <a:rPr lang="en-US" sz="2300" b="1" dirty="0" smtClean="0"/>
                <a:t>(</a:t>
              </a:r>
              <a:r>
                <a:rPr lang="en-US" sz="2300" b="1" dirty="0"/>
                <a:t>3 marks)</a:t>
              </a:r>
            </a:p>
          </p:txBody>
        </p:sp>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4365104"/>
            <a:ext cx="664145" cy="681999"/>
          </a:xfrm>
          <a:prstGeom prst="rect">
            <a:avLst/>
          </a:prstGeom>
        </p:spPr>
      </p:pic>
    </p:spTree>
    <p:extLst>
      <p:ext uri="{BB962C8B-B14F-4D97-AF65-F5344CB8AC3E}">
        <p14:creationId xmlns:p14="http://schemas.microsoft.com/office/powerpoint/2010/main" val="556469020"/>
      </p:ext>
    </p:extLst>
  </p:cSld>
  <p:clrMapOvr>
    <a:masterClrMapping/>
  </p:clrMapOvr>
  <p:transition advClick="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509200"/>
          </a:xfrm>
          <a:prstGeom prst="rect">
            <a:avLst/>
          </a:prstGeom>
        </p:spPr>
        <p:txBody>
          <a:bodyPr wrap="square">
            <a:spAutoFit/>
          </a:bodyPr>
          <a:lstStyle/>
          <a:p>
            <a:pPr marL="400050" indent="-400050">
              <a:buClr>
                <a:srgbClr val="C00000"/>
              </a:buClr>
              <a:buFont typeface="+mj-lt"/>
              <a:buAutoNum type="arabicPeriod" startAt="7"/>
              <a:tabLst>
                <a:tab pos="1028700" algn="l"/>
              </a:tabLst>
            </a:pPr>
            <a:r>
              <a:rPr lang="en-US" sz="2200" dirty="0" smtClean="0"/>
              <a:t>Lucas </a:t>
            </a:r>
            <a:r>
              <a:rPr lang="en-US" sz="2200" dirty="0"/>
              <a:t>drops a parachute toy from the second floor window of his </a:t>
            </a:r>
            <a:r>
              <a:rPr lang="en-US" sz="2200" dirty="0" smtClean="0"/>
              <a:t>house.</a:t>
            </a:r>
            <a:br>
              <a:rPr lang="en-US" sz="2200" dirty="0" smtClean="0"/>
            </a:br>
            <a:r>
              <a:rPr lang="en-US" sz="2200" dirty="0" smtClean="0"/>
              <a:t>He </a:t>
            </a:r>
            <a:r>
              <a:rPr lang="en-US" sz="2200" dirty="0"/>
              <a:t>records the time at each </a:t>
            </a:r>
            <a:r>
              <a:rPr lang="en-US" sz="2200" dirty="0" err="1"/>
              <a:t>metre</a:t>
            </a:r>
            <a:r>
              <a:rPr lang="en-US" sz="2200" dirty="0"/>
              <a:t> it </a:t>
            </a:r>
            <a:r>
              <a:rPr lang="en-US" sz="2200" dirty="0" smtClean="0"/>
              <a:t>falls.</a:t>
            </a:r>
            <a:br>
              <a:rPr lang="en-US" sz="2200" dirty="0" smtClean="0"/>
            </a:br>
            <a:r>
              <a:rPr lang="en-US" sz="2200" dirty="0" smtClean="0"/>
              <a:t>His </a:t>
            </a:r>
            <a:r>
              <a:rPr lang="en-US" sz="2200" dirty="0"/>
              <a:t>put his results in </a:t>
            </a:r>
            <a:r>
              <a:rPr lang="en-US" sz="2200" dirty="0" smtClean="0"/>
              <a:t/>
            </a:r>
            <a:br>
              <a:rPr lang="en-US" sz="2200" dirty="0" smtClean="0"/>
            </a:br>
            <a:r>
              <a:rPr lang="en-US" sz="2200" dirty="0" smtClean="0"/>
              <a:t>a </a:t>
            </a:r>
            <a:r>
              <a:rPr lang="en-US" sz="2200" dirty="0"/>
              <a:t>table</a:t>
            </a:r>
            <a:r>
              <a:rPr lang="en-US" sz="2200" dirty="0" smtClean="0"/>
              <a:t>.</a:t>
            </a:r>
          </a:p>
          <a:p>
            <a:pPr marL="800100" lvl="1" indent="-400050">
              <a:buClr>
                <a:srgbClr val="C00000"/>
              </a:buClr>
              <a:buFont typeface="+mj-lt"/>
              <a:buAutoNum type="alphaLcPeriod"/>
              <a:tabLst>
                <a:tab pos="1028700" algn="l"/>
              </a:tabLst>
            </a:pPr>
            <a:r>
              <a:rPr lang="en-US" sz="2200" dirty="0" smtClean="0"/>
              <a:t>Plot a graph to </a:t>
            </a:r>
            <a:br>
              <a:rPr lang="en-US" sz="2200" dirty="0" smtClean="0"/>
            </a:br>
            <a:r>
              <a:rPr lang="en-US" sz="2200" dirty="0" smtClean="0"/>
              <a:t>show the rate of </a:t>
            </a:r>
            <a:br>
              <a:rPr lang="en-US" sz="2200" dirty="0" smtClean="0"/>
            </a:br>
            <a:r>
              <a:rPr lang="en-US" sz="2200" dirty="0" smtClean="0"/>
              <a:t>fall, </a:t>
            </a:r>
          </a:p>
          <a:p>
            <a:pPr marL="800100" lvl="1" indent="-400050">
              <a:buClr>
                <a:srgbClr val="C00000"/>
              </a:buClr>
              <a:buFont typeface="+mj-lt"/>
              <a:buAutoNum type="alphaLcPeriod"/>
              <a:tabLst>
                <a:tab pos="1028700" algn="l"/>
              </a:tabLst>
            </a:pPr>
            <a:r>
              <a:rPr lang="en-US" sz="2200" dirty="0" smtClean="0"/>
              <a:t>From </a:t>
            </a:r>
            <a:r>
              <a:rPr lang="en-US" sz="2200" dirty="0"/>
              <a:t>your graph </a:t>
            </a:r>
            <a:r>
              <a:rPr lang="en-US" sz="2200" dirty="0" smtClean="0"/>
              <a:t/>
            </a:r>
            <a:br>
              <a:rPr lang="en-US" sz="2200" dirty="0" smtClean="0"/>
            </a:br>
            <a:r>
              <a:rPr lang="en-US" sz="2200" dirty="0" smtClean="0"/>
              <a:t>estimate </a:t>
            </a:r>
            <a:r>
              <a:rPr lang="en-US" sz="2200" dirty="0"/>
              <a:t>how </a:t>
            </a:r>
            <a:r>
              <a:rPr lang="en-US" sz="2200" dirty="0" smtClean="0"/>
              <a:t/>
            </a:r>
            <a:br>
              <a:rPr lang="en-US" sz="2200" dirty="0" smtClean="0"/>
            </a:br>
            <a:r>
              <a:rPr lang="en-US" sz="2200" dirty="0" smtClean="0"/>
              <a:t>long </a:t>
            </a:r>
            <a:r>
              <a:rPr lang="en-US" sz="2200" dirty="0"/>
              <a:t>the </a:t>
            </a:r>
            <a:r>
              <a:rPr lang="en-US" sz="2200" dirty="0" smtClean="0"/>
              <a:t/>
            </a:r>
            <a:br>
              <a:rPr lang="en-US" sz="2200" dirty="0" smtClean="0"/>
            </a:br>
            <a:r>
              <a:rPr lang="en-US" sz="2200" dirty="0" smtClean="0"/>
              <a:t>parachute </a:t>
            </a:r>
            <a:r>
              <a:rPr lang="en-US" sz="2200" dirty="0"/>
              <a:t>would </a:t>
            </a:r>
            <a:r>
              <a:rPr lang="en-US" sz="2200" dirty="0" smtClean="0"/>
              <a:t/>
            </a:r>
            <a:br>
              <a:rPr lang="en-US" sz="2200" dirty="0" smtClean="0"/>
            </a:br>
            <a:r>
              <a:rPr lang="en-US" sz="2200" dirty="0" smtClean="0"/>
              <a:t>take </a:t>
            </a:r>
            <a:r>
              <a:rPr lang="en-US" sz="2200" dirty="0"/>
              <a:t>to fall to </a:t>
            </a:r>
            <a:r>
              <a:rPr lang="en-US" sz="2200" dirty="0" smtClean="0"/>
              <a:t/>
            </a:r>
            <a:br>
              <a:rPr lang="en-US" sz="2200" dirty="0" smtClean="0"/>
            </a:br>
            <a:r>
              <a:rPr lang="en-US" sz="2200" dirty="0" smtClean="0"/>
              <a:t>4.5 </a:t>
            </a:r>
            <a:r>
              <a:rPr lang="en-US" sz="2200" dirty="0"/>
              <a:t>m above the </a:t>
            </a:r>
            <a:r>
              <a:rPr lang="en-US" sz="2200" dirty="0" smtClean="0"/>
              <a:t/>
            </a:r>
            <a:br>
              <a:rPr lang="en-US" sz="2200" dirty="0" smtClean="0"/>
            </a:br>
            <a:r>
              <a:rPr lang="en-US" sz="2200" dirty="0" smtClean="0"/>
              <a:t>ground</a:t>
            </a:r>
            <a:r>
              <a:rPr lang="en-US" sz="2200" dirty="0"/>
              <a:t>.</a:t>
            </a:r>
          </a:p>
        </p:txBody>
      </p:sp>
      <p:graphicFrame>
        <p:nvGraphicFramePr>
          <p:cNvPr id="12" name="Table 11"/>
          <p:cNvGraphicFramePr>
            <a:graphicFrameLocks noGrp="1"/>
          </p:cNvGraphicFramePr>
          <p:nvPr>
            <p:extLst>
              <p:ext uri="{D42A27DB-BD31-4B8C-83A1-F6EECF244321}">
                <p14:modId xmlns:p14="http://schemas.microsoft.com/office/powerpoint/2010/main" val="407882285"/>
              </p:ext>
            </p:extLst>
          </p:nvPr>
        </p:nvGraphicFramePr>
        <p:xfrm>
          <a:off x="3419872" y="2636912"/>
          <a:ext cx="2016224" cy="3870960"/>
        </p:xfrm>
        <a:graphic>
          <a:graphicData uri="http://schemas.openxmlformats.org/drawingml/2006/table">
            <a:tbl>
              <a:tblPr firstRow="1" bandRow="1">
                <a:tableStyleId>{5C22544A-7EE6-4342-B048-85BDC9FD1C3A}</a:tableStyleId>
              </a:tblPr>
              <a:tblGrid>
                <a:gridCol w="1045449"/>
                <a:gridCol w="970775"/>
              </a:tblGrid>
              <a:tr h="370840">
                <a:tc>
                  <a:txBody>
                    <a:bodyPr/>
                    <a:lstStyle/>
                    <a:p>
                      <a:r>
                        <a:rPr lang="en-US" sz="2000" dirty="0" smtClean="0">
                          <a:latin typeface="Arial" panose="020B0604020202020204" pitchFamily="34" charset="0"/>
                          <a:cs typeface="Arial" panose="020B0604020202020204" pitchFamily="34" charset="0"/>
                        </a:rPr>
                        <a:t>Height</a:t>
                      </a:r>
                      <a:r>
                        <a:rPr lang="en-US" sz="2000" baseline="0" dirty="0" smtClean="0">
                          <a:latin typeface="Arial" panose="020B0604020202020204" pitchFamily="34" charset="0"/>
                          <a:cs typeface="Arial" panose="020B0604020202020204" pitchFamily="34" charset="0"/>
                        </a:rPr>
                        <a:t>, </a:t>
                      </a:r>
                      <a:r>
                        <a:rPr lang="en-US" sz="2000" i="1" baseline="0" dirty="0" smtClean="0">
                          <a:latin typeface="Arial" panose="020B0604020202020204" pitchFamily="34" charset="0"/>
                          <a:cs typeface="Arial" panose="020B0604020202020204" pitchFamily="34" charset="0"/>
                        </a:rPr>
                        <a:t>h</a:t>
                      </a:r>
                      <a:r>
                        <a:rPr lang="en-US" sz="2000" baseline="0" dirty="0" smtClean="0">
                          <a:latin typeface="Arial" panose="020B0604020202020204" pitchFamily="34" charset="0"/>
                          <a:cs typeface="Arial" panose="020B0604020202020204" pitchFamily="34" charset="0"/>
                        </a:rPr>
                        <a:t> (m)</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smtClean="0">
                          <a:latin typeface="Arial" panose="020B0604020202020204" pitchFamily="34" charset="0"/>
                          <a:cs typeface="Arial" panose="020B0604020202020204" pitchFamily="34" charset="0"/>
                        </a:rPr>
                        <a:t>Time, </a:t>
                      </a:r>
                      <a:r>
                        <a:rPr lang="en-US" sz="2000" i="1" dirty="0" smtClean="0">
                          <a:latin typeface="Arial" panose="020B0604020202020204" pitchFamily="34" charset="0"/>
                          <a:cs typeface="Arial" panose="020B0604020202020204" pitchFamily="34" charset="0"/>
                        </a:rPr>
                        <a:t>t</a:t>
                      </a:r>
                      <a:r>
                        <a:rPr lang="en-US" sz="2000" dirty="0" smtClean="0">
                          <a:latin typeface="Arial" panose="020B0604020202020204" pitchFamily="34" charset="0"/>
                          <a:cs typeface="Arial" panose="020B0604020202020204" pitchFamily="34" charset="0"/>
                        </a:rPr>
                        <a:t> (s)</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7</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0.75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1.5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2.25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3.75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4.5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pPr algn="ctr"/>
                      <a:r>
                        <a:rPr lang="en-US" sz="2000" dirty="0" smtClean="0">
                          <a:latin typeface="Arial" panose="020B0604020202020204" pitchFamily="34" charset="0"/>
                          <a:cs typeface="Arial" panose="020B0604020202020204" pitchFamily="34" charset="0"/>
                        </a:rPr>
                        <a:t>0</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smtClean="0">
                          <a:latin typeface="Arial" panose="020B0604020202020204" pitchFamily="34" charset="0"/>
                          <a:cs typeface="Arial" panose="020B0604020202020204" pitchFamily="34" charset="0"/>
                        </a:rPr>
                        <a:t>5.25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286026539"/>
      </p:ext>
    </p:extLst>
  </p:cSld>
  <p:clrMapOvr>
    <a:masterClrMapping/>
  </p:clrMapOvr>
  <p:transition advClick="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8"/>
              <a:tabLst>
                <a:tab pos="1028700" algn="l"/>
              </a:tabLst>
            </a:pPr>
            <a:r>
              <a:rPr lang="en-US" sz="2200" dirty="0"/>
              <a:t>Xavier knows that the area of a rectangular courtyard is </a:t>
            </a:r>
            <a:r>
              <a:rPr lang="en-US" sz="2200" i="1" dirty="0" smtClean="0"/>
              <a:t>x</a:t>
            </a:r>
            <a:r>
              <a:rPr lang="en-US" sz="2200" baseline="30000" dirty="0" smtClean="0"/>
              <a:t>2 </a:t>
            </a:r>
            <a:r>
              <a:rPr lang="en-US" sz="2200" dirty="0" smtClean="0"/>
              <a:t>+ </a:t>
            </a:r>
            <a:r>
              <a:rPr lang="en-US" sz="2200" dirty="0"/>
              <a:t>5</a:t>
            </a:r>
            <a:r>
              <a:rPr lang="en-US" sz="2200" i="1" dirty="0"/>
              <a:t>x</a:t>
            </a:r>
            <a:r>
              <a:rPr lang="en-US" sz="2200" dirty="0"/>
              <a:t> + </a:t>
            </a:r>
            <a:r>
              <a:rPr lang="en-US" sz="2200" dirty="0" smtClean="0"/>
              <a:t>6.</a:t>
            </a:r>
            <a:br>
              <a:rPr lang="en-US" sz="2200" dirty="0" smtClean="0"/>
            </a:br>
            <a:r>
              <a:rPr lang="en-US" sz="2200" dirty="0" smtClean="0"/>
              <a:t>Work </a:t>
            </a:r>
            <a:r>
              <a:rPr lang="en-US" sz="2200" dirty="0"/>
              <a:t>out the expressions for the length and width of the courtyard</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endParaRPr lang="en-US" sz="2200" dirty="0"/>
          </a:p>
          <a:p>
            <a:pPr marL="400050" indent="-400050">
              <a:buClr>
                <a:srgbClr val="C00000"/>
              </a:buClr>
              <a:buFont typeface="+mj-lt"/>
              <a:buAutoNum type="arabicPeriod" startAt="8"/>
              <a:tabLst>
                <a:tab pos="1028700" algn="l"/>
              </a:tabLst>
            </a:pPr>
            <a:r>
              <a:rPr lang="en-US" sz="2200" b="1" dirty="0" smtClean="0">
                <a:solidFill>
                  <a:srgbClr val="FF0000"/>
                </a:solidFill>
              </a:rPr>
              <a:t>R</a:t>
            </a:r>
            <a:r>
              <a:rPr lang="en-US" sz="2200" dirty="0" smtClean="0"/>
              <a:t> </a:t>
            </a:r>
            <a:r>
              <a:rPr lang="en-US" sz="2200" dirty="0"/>
              <a:t>Cho has been asked to put the equation y = </a:t>
            </a:r>
            <a:r>
              <a:rPr lang="en-US" sz="2200" i="1" dirty="0" smtClean="0"/>
              <a:t>x</a:t>
            </a:r>
            <a:r>
              <a:rPr lang="en-US" sz="2200" baseline="30000" dirty="0" smtClean="0"/>
              <a:t>2</a:t>
            </a:r>
            <a:r>
              <a:rPr lang="en-US" sz="2200" dirty="0" smtClean="0"/>
              <a:t> </a:t>
            </a:r>
            <a:r>
              <a:rPr lang="en-US" sz="2200" dirty="0"/>
              <a:t>+ 3</a:t>
            </a:r>
            <a:r>
              <a:rPr lang="en-US" sz="2200" i="1" dirty="0"/>
              <a:t>x</a:t>
            </a:r>
            <a:r>
              <a:rPr lang="en-US" sz="2200" dirty="0"/>
              <a:t> + 2 into a graph.</a:t>
            </a:r>
          </a:p>
          <a:p>
            <a:pPr marL="914400" lvl="1" indent="-457200">
              <a:buClr>
                <a:srgbClr val="C00000"/>
              </a:buClr>
              <a:buFont typeface="+mj-lt"/>
              <a:buAutoNum type="alphaLcPeriod"/>
              <a:tabLst>
                <a:tab pos="1028700" algn="l"/>
              </a:tabLst>
            </a:pPr>
            <a:r>
              <a:rPr lang="en-US" sz="2200" dirty="0" smtClean="0"/>
              <a:t>What </a:t>
            </a:r>
            <a:r>
              <a:rPr lang="en-US" sz="2200" dirty="0"/>
              <a:t>can she use to find the revalues for the graph?</a:t>
            </a:r>
          </a:p>
          <a:p>
            <a:pPr marL="914400" lvl="1" indent="-457200">
              <a:buClr>
                <a:srgbClr val="C00000"/>
              </a:buClr>
              <a:buFont typeface="+mj-lt"/>
              <a:buAutoNum type="alphaLcPeriod"/>
              <a:tabLst>
                <a:tab pos="1028700" algn="l"/>
              </a:tabLst>
            </a:pPr>
            <a:r>
              <a:rPr lang="en-US" sz="2200" dirty="0" smtClean="0"/>
              <a:t>Find </a:t>
            </a:r>
            <a:r>
              <a:rPr lang="en-US" sz="2200" dirty="0"/>
              <a:t>the revalues for x-values from -3 to 3. </a:t>
            </a:r>
            <a:endParaRPr lang="en-US" sz="2200" dirty="0" smtClean="0"/>
          </a:p>
          <a:p>
            <a:pPr marL="914400" lvl="1" indent="-457200">
              <a:buClr>
                <a:srgbClr val="C00000"/>
              </a:buClr>
              <a:buFont typeface="+mj-lt"/>
              <a:buAutoNum type="alphaLcPeriod"/>
              <a:tabLst>
                <a:tab pos="1028700" algn="l"/>
              </a:tabLst>
            </a:pPr>
            <a:r>
              <a:rPr lang="en-US" sz="2200" dirty="0" smtClean="0"/>
              <a:t>Plot </a:t>
            </a:r>
            <a:r>
              <a:rPr lang="en-US" sz="2200" dirty="0"/>
              <a:t>the graph of </a:t>
            </a:r>
            <a:r>
              <a:rPr lang="en-US" sz="2200" i="1" dirty="0"/>
              <a:t>y</a:t>
            </a:r>
            <a:r>
              <a:rPr lang="en-US" sz="2200" dirty="0"/>
              <a:t> = </a:t>
            </a:r>
            <a:r>
              <a:rPr lang="en-US" sz="2200" i="1" dirty="0" smtClean="0"/>
              <a:t>x</a:t>
            </a:r>
            <a:r>
              <a:rPr lang="en-US" sz="2200" baseline="30000" dirty="0" smtClean="0"/>
              <a:t>2</a:t>
            </a:r>
            <a:r>
              <a:rPr lang="en-US" sz="2200" dirty="0" smtClean="0"/>
              <a:t> </a:t>
            </a:r>
            <a:r>
              <a:rPr lang="en-US" sz="2200" dirty="0"/>
              <a:t>+ 3</a:t>
            </a:r>
            <a:r>
              <a:rPr lang="en-US" sz="2200" i="1" dirty="0"/>
              <a:t>x</a:t>
            </a:r>
            <a:r>
              <a:rPr lang="en-US" sz="2200" dirty="0"/>
              <a:t> + </a:t>
            </a:r>
            <a:r>
              <a:rPr lang="en-US" sz="2200" dirty="0" smtClean="0"/>
              <a:t>2. Join </a:t>
            </a:r>
            <a:r>
              <a:rPr lang="en-US" sz="2200" dirty="0"/>
              <a:t>the points with a smooth curve.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
        <p:nvSpPr>
          <p:cNvPr id="8" name="Rectangle 7"/>
          <p:cNvSpPr/>
          <p:nvPr/>
        </p:nvSpPr>
        <p:spPr>
          <a:xfrm flipH="1">
            <a:off x="251520" y="2700789"/>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Q8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Can you use a picture or diagram to help you?</a:t>
            </a:r>
          </a:p>
        </p:txBody>
      </p:sp>
    </p:spTree>
    <p:extLst>
      <p:ext uri="{BB962C8B-B14F-4D97-AF65-F5344CB8AC3E}">
        <p14:creationId xmlns:p14="http://schemas.microsoft.com/office/powerpoint/2010/main" val="1913475359"/>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200" dirty="0" smtClean="0">
                <a:latin typeface="Arial" panose="020B0604020202020204" pitchFamily="34" charset="0"/>
                <a:cs typeface="Arial" panose="020B0604020202020204" pitchFamily="34" charset="0"/>
              </a:rPr>
              <a:t>Amery </a:t>
            </a:r>
            <a:r>
              <a:rPr lang="en-US" sz="2200" dirty="0">
                <a:latin typeface="Arial" panose="020B0604020202020204" pitchFamily="34" charset="0"/>
                <a:cs typeface="Arial" panose="020B0604020202020204" pitchFamily="34" charset="0"/>
              </a:rPr>
              <a:t>spun this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spinner </a:t>
            </a:r>
            <a:r>
              <a:rPr lang="en-US" sz="2200" dirty="0">
                <a:latin typeface="Arial" panose="020B0604020202020204" pitchFamily="34" charset="0"/>
                <a:cs typeface="Arial" panose="020B0604020202020204" pitchFamily="34" charset="0"/>
              </a:rPr>
              <a:t>20 times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Copy </a:t>
            </a:r>
            <a:r>
              <a:rPr lang="en-US" sz="2200" dirty="0">
                <a:latin typeface="Arial" panose="020B0604020202020204" pitchFamily="34" charset="0"/>
                <a:cs typeface="Arial" panose="020B0604020202020204" pitchFamily="34" charset="0"/>
              </a:rPr>
              <a:t>and complete the frequency table to record his outcomes.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4, 6, 2, 2, 6, 4, 6, 6, 8, </a:t>
            </a:r>
            <a:r>
              <a:rPr lang="en-US" sz="2200" dirty="0" smtClean="0">
                <a:latin typeface="Arial" panose="020B0604020202020204" pitchFamily="34" charset="0"/>
                <a:cs typeface="Arial" panose="020B0604020202020204" pitchFamily="34" charset="0"/>
              </a:rPr>
              <a:t>2, 10</a:t>
            </a:r>
            <a:r>
              <a:rPr lang="en-US" sz="2200" dirty="0">
                <a:latin typeface="Arial" panose="020B0604020202020204" pitchFamily="34" charset="0"/>
                <a:cs typeface="Arial" panose="020B0604020202020204" pitchFamily="34" charset="0"/>
              </a:rPr>
              <a:t>, 2, 6, 6, 4, 2, 6, 8, 8, </a:t>
            </a:r>
            <a:r>
              <a:rPr lang="en-US" sz="2200" dirty="0" smtClean="0">
                <a:latin typeface="Arial" panose="020B0604020202020204" pitchFamily="34" charset="0"/>
                <a:cs typeface="Arial" panose="020B0604020202020204" pitchFamily="34" charset="0"/>
              </a:rPr>
              <a:t>6</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does the frequency tell you? Write a definition in your own words.</a:t>
            </a:r>
            <a:endParaRPr lang="en-US" sz="2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3417274" y="1226468"/>
            <a:ext cx="2090830" cy="187465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763034316"/>
              </p:ext>
            </p:extLst>
          </p:nvPr>
        </p:nvGraphicFramePr>
        <p:xfrm>
          <a:off x="257256" y="4725144"/>
          <a:ext cx="5250849" cy="792480"/>
        </p:xfrm>
        <a:graphic>
          <a:graphicData uri="http://schemas.openxmlformats.org/drawingml/2006/table">
            <a:tbl>
              <a:tblPr firstRow="1" bandRow="1">
                <a:tableStyleId>{5940675A-B579-460E-94D1-54222C63F5DA}</a:tableStyleId>
              </a:tblPr>
              <a:tblGrid>
                <a:gridCol w="1578440"/>
                <a:gridCol w="794213"/>
                <a:gridCol w="688264"/>
                <a:gridCol w="813402"/>
                <a:gridCol w="688265"/>
                <a:gridCol w="688265"/>
              </a:tblGrid>
              <a:tr h="395848">
                <a:tc>
                  <a:txBody>
                    <a:bodyPr/>
                    <a:lstStyle/>
                    <a:p>
                      <a:r>
                        <a:rPr lang="en-US" sz="2000" b="1" dirty="0" smtClean="0">
                          <a:latin typeface="Arial" panose="020B0604020202020204" pitchFamily="34" charset="0"/>
                          <a:cs typeface="Arial" panose="020B0604020202020204" pitchFamily="34" charset="0"/>
                        </a:rPr>
                        <a:t>Outcome</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8</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10</a:t>
                      </a:r>
                      <a:endParaRPr lang="en-US" sz="2000" dirty="0">
                        <a:latin typeface="Arial" panose="020B0604020202020204" pitchFamily="34" charset="0"/>
                        <a:cs typeface="Arial" panose="020B0604020202020204" pitchFamily="34" charset="0"/>
                      </a:endParaRPr>
                    </a:p>
                  </a:txBody>
                  <a:tcPr>
                    <a:solidFill>
                      <a:srgbClr val="B9CDE5"/>
                    </a:solidFill>
                  </a:tcPr>
                </a:tc>
              </a:tr>
              <a:tr h="370840">
                <a:tc>
                  <a:txBody>
                    <a:bodyPr/>
                    <a:lstStyle/>
                    <a:p>
                      <a:r>
                        <a:rPr lang="en-US" sz="2000" b="1" dirty="0" smtClean="0">
                          <a:latin typeface="Arial" panose="020B0604020202020204" pitchFamily="34" charset="0"/>
                          <a:cs typeface="Arial" panose="020B0604020202020204" pitchFamily="34" charset="0"/>
                        </a:rPr>
                        <a:t>Probability</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2628650418"/>
      </p:ext>
    </p:extLst>
  </p:cSld>
  <p:clrMapOvr>
    <a:masterClrMapping/>
  </p:clrMapOvr>
  <p:transition advClick="0"/>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35496" y="44624"/>
            <a:ext cx="7560840" cy="648072"/>
          </a:xfrm>
        </p:spPr>
        <p:txBody>
          <a:bodyPr>
            <a:noAutofit/>
          </a:bodyPr>
          <a:lstStyle/>
          <a:p>
            <a:r>
              <a:rPr lang="en-GB" sz="3600" dirty="0" smtClean="0"/>
              <a:t>16 – Problem Solving</a:t>
            </a:r>
            <a:endParaRPr lang="en-GB" sz="36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137</a:t>
            </a:r>
            <a:endParaRPr lang="en-GB" sz="1400" b="1" dirty="0">
              <a:latin typeface="Calibri" panose="020F0502020204030204" pitchFamily="34" charset="0"/>
            </a:endParaRPr>
          </a:p>
        </p:txBody>
      </p:sp>
      <p:sp>
        <p:nvSpPr>
          <p:cNvPr id="2" name="Rectangle 1"/>
          <p:cNvSpPr/>
          <p:nvPr/>
        </p:nvSpPr>
        <p:spPr>
          <a:xfrm>
            <a:off x="251520" y="1196752"/>
            <a:ext cx="5256584" cy="5109091"/>
          </a:xfrm>
          <a:prstGeom prst="rect">
            <a:avLst/>
          </a:prstGeom>
        </p:spPr>
        <p:txBody>
          <a:bodyPr wrap="square">
            <a:spAutoFit/>
          </a:bodyPr>
          <a:lstStyle/>
          <a:p>
            <a:pPr marL="742950" indent="-742950">
              <a:buClr>
                <a:srgbClr val="C00000"/>
              </a:buClr>
              <a:buFont typeface="+mj-lt"/>
              <a:buAutoNum type="arabicPeriod" startAt="10"/>
              <a:tabLst>
                <a:tab pos="1028700" algn="l"/>
              </a:tabLst>
            </a:pPr>
            <a:r>
              <a:rPr lang="en-US" sz="3260" b="1" dirty="0">
                <a:solidFill>
                  <a:srgbClr val="FF0000"/>
                </a:solidFill>
              </a:rPr>
              <a:t>R</a:t>
            </a:r>
            <a:r>
              <a:rPr lang="en-US" sz="3260" dirty="0"/>
              <a:t> Melissa is decorating a square picture frame. The width of the glass area in the middle is 6 inches. The total width of the frame is </a:t>
            </a:r>
            <a:r>
              <a:rPr lang="en-US" sz="3260" i="1" dirty="0"/>
              <a:t>z</a:t>
            </a:r>
            <a:r>
              <a:rPr lang="en-US" sz="3260" dirty="0"/>
              <a:t> </a:t>
            </a:r>
            <a:r>
              <a:rPr lang="en-US" sz="3260" dirty="0" smtClean="0"/>
              <a:t>inches.</a:t>
            </a:r>
            <a:br>
              <a:rPr lang="en-US" sz="3260" dirty="0" smtClean="0"/>
            </a:br>
            <a:r>
              <a:rPr lang="en-US" sz="3260" dirty="0" smtClean="0"/>
              <a:t>Work </a:t>
            </a:r>
            <a:r>
              <a:rPr lang="en-US" sz="3260" dirty="0"/>
              <a:t>out an expression for the area of the frame.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392" y="1268760"/>
            <a:ext cx="664145" cy="681999"/>
          </a:xfrm>
          <a:prstGeom prst="rect">
            <a:avLst/>
          </a:prstGeom>
        </p:spPr>
      </p:pic>
    </p:spTree>
    <p:extLst>
      <p:ext uri="{BB962C8B-B14F-4D97-AF65-F5344CB8AC3E}">
        <p14:creationId xmlns:p14="http://schemas.microsoft.com/office/powerpoint/2010/main" val="1754536590"/>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136278"/>
              </a:xfrm>
              <a:prstGeom prst="rect">
                <a:avLst/>
              </a:prstGeom>
            </p:spPr>
            <p:txBody>
              <a:bodyPr wrap="square">
                <a:spAutoFit/>
              </a:bodyPr>
              <a:lstStyle/>
              <a:p>
                <a:pPr marL="457200" indent="-457200">
                  <a:buClr>
                    <a:srgbClr val="C00000"/>
                  </a:buClr>
                  <a:buFont typeface="+mj-lt"/>
                  <a:buAutoNum type="arabicPeriod" startAt="2"/>
                  <a:tabLst>
                    <a:tab pos="804863" algn="l"/>
                  </a:tabLst>
                </a:pPr>
                <a:r>
                  <a:rPr lang="en-US" sz="2400" dirty="0" smtClean="0">
                    <a:latin typeface="Arial" panose="020B0604020202020204" pitchFamily="34" charset="0"/>
                    <a:cs typeface="Arial" panose="020B0604020202020204" pitchFamily="34" charset="0"/>
                  </a:rPr>
                  <a:t>Ethan drops a piece of toast 50 times.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records whether it lands 'butter side down' or butter side up</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records his </a:t>
                </a:r>
                <a:r>
                  <a:rPr lang="en-US" sz="2400" dirty="0" smtClean="0">
                    <a:latin typeface="Arial" panose="020B0604020202020204" pitchFamily="34" charset="0"/>
                    <a:cs typeface="Arial" panose="020B0604020202020204" pitchFamily="34" charset="0"/>
                  </a:rPr>
                  <a:t>results </a:t>
                </a:r>
                <a:r>
                  <a:rPr lang="en-US" sz="2400" dirty="0">
                    <a:latin typeface="Arial" panose="020B0604020202020204" pitchFamily="34" charset="0"/>
                    <a:cs typeface="Arial" panose="020B0604020202020204" pitchFamily="34" charset="0"/>
                  </a:rPr>
                  <a:t>in a table.</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relative frequency of 'butter side </a:t>
                </a:r>
                <a:r>
                  <a:rPr lang="en-US" sz="2400" dirty="0" smtClean="0">
                    <a:latin typeface="Arial" panose="020B0604020202020204" pitchFamily="34" charset="0"/>
                    <a:cs typeface="Arial" panose="020B0604020202020204" pitchFamily="34" charset="0"/>
                  </a:rPr>
                  <a:t>down‘ is </a:t>
                </a:r>
                <a14:m>
                  <m:oMath xmlns:m="http://schemas.openxmlformats.org/officeDocument/2006/math">
                    <m:f>
                      <m:fPr>
                        <m:ctrlPr>
                          <a:rPr lang="en-US" sz="2800" i="1">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27</m:t>
                        </m:r>
                      </m:num>
                      <m:den>
                        <m:r>
                          <a:rPr lang="en-US" sz="2800" b="0" i="1" smtClean="0">
                            <a:latin typeface="Cambria Math" panose="02040503050406030204" pitchFamily="18" charset="0"/>
                            <a:cs typeface="Arial" panose="020B0604020202020204" pitchFamily="34" charset="0"/>
                          </a:rPr>
                          <m:t>50</m:t>
                        </m:r>
                      </m:den>
                    </m:f>
                  </m:oMath>
                </a14:m>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relative frequency </a:t>
                </a:r>
                <a:r>
                  <a:rPr lang="en-US" sz="2400" dirty="0" smtClean="0">
                    <a:latin typeface="Arial" panose="020B0604020202020204" pitchFamily="34" charset="0"/>
                    <a:cs typeface="Arial" panose="020B0604020202020204" pitchFamily="34" charset="0"/>
                  </a:rPr>
                  <a:t>of 'butter </a:t>
                </a:r>
                <a:r>
                  <a:rPr lang="en-US" sz="2400" dirty="0">
                    <a:latin typeface="Arial" panose="020B0604020202020204" pitchFamily="34" charset="0"/>
                    <a:cs typeface="Arial" panose="020B0604020202020204" pitchFamily="34" charset="0"/>
                  </a:rPr>
                  <a:t>side up'.</a:t>
                </a:r>
                <a:endParaRPr lang="en-US" sz="24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136278"/>
              </a:xfrm>
              <a:prstGeom prst="rect">
                <a:avLst/>
              </a:prstGeom>
              <a:blipFill rotWithShape="0">
                <a:blip r:embed="rId4"/>
                <a:stretch>
                  <a:fillRect l="-1506" t="-830" b="-1779"/>
                </a:stretch>
              </a:blipFill>
            </p:spPr>
            <p:txBody>
              <a:bodyPr/>
              <a:lstStyle/>
              <a:p>
                <a:r>
                  <a:rPr lang="en-US">
                    <a:noFill/>
                  </a:rPr>
                  <a:t> </a:t>
                </a:r>
              </a:p>
            </p:txBody>
          </p:sp>
        </mc:Fallback>
      </mc:AlternateContent>
      <p:graphicFrame>
        <p:nvGraphicFramePr>
          <p:cNvPr id="9" name="Table 8"/>
          <p:cNvGraphicFramePr>
            <a:graphicFrameLocks noGrp="1"/>
          </p:cNvGraphicFramePr>
          <p:nvPr>
            <p:extLst>
              <p:ext uri="{D42A27DB-BD31-4B8C-83A1-F6EECF244321}">
                <p14:modId xmlns:p14="http://schemas.microsoft.com/office/powerpoint/2010/main" val="1367243361"/>
              </p:ext>
            </p:extLst>
          </p:nvPr>
        </p:nvGraphicFramePr>
        <p:xfrm>
          <a:off x="905327" y="3572624"/>
          <a:ext cx="3234625" cy="792480"/>
        </p:xfrm>
        <a:graphic>
          <a:graphicData uri="http://schemas.openxmlformats.org/drawingml/2006/table">
            <a:tbl>
              <a:tblPr firstRow="1" bandRow="1">
                <a:tableStyleId>{5940675A-B579-460E-94D1-54222C63F5DA}</a:tableStyleId>
              </a:tblPr>
              <a:tblGrid>
                <a:gridCol w="1584177"/>
                <a:gridCol w="720080"/>
                <a:gridCol w="930368"/>
              </a:tblGrid>
              <a:tr h="395848">
                <a:tc>
                  <a:txBody>
                    <a:bodyPr/>
                    <a:lstStyle/>
                    <a:p>
                      <a:endParaRPr lang="en-US" sz="20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Arial" panose="020B0604020202020204" pitchFamily="34" charset="0"/>
                          <a:cs typeface="Arial" panose="020B0604020202020204" pitchFamily="34" charset="0"/>
                        </a:rPr>
                        <a:t>Up</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Down</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370840">
                <a:tc>
                  <a:txBody>
                    <a:bodyPr/>
                    <a:lstStyle/>
                    <a:p>
                      <a:r>
                        <a:rPr lang="en-US" sz="2000" b="1" dirty="0" smtClean="0">
                          <a:latin typeface="Arial" panose="020B0604020202020204" pitchFamily="34" charset="0"/>
                          <a:cs typeface="Arial" panose="020B0604020202020204" pitchFamily="34" charset="0"/>
                        </a:rPr>
                        <a:t>Probability</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tcPr>
                </a:tc>
              </a:tr>
            </a:tbl>
          </a:graphicData>
        </a:graphic>
      </p:graphicFrame>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3753777855"/>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300" dirty="0">
                <a:latin typeface="Arial" panose="020B0604020202020204" pitchFamily="34" charset="0"/>
                <a:cs typeface="Arial" panose="020B0604020202020204" pitchFamily="34" charset="0"/>
              </a:rPr>
              <a:t>Sansa rolls a 6-sided </a:t>
            </a:r>
            <a:r>
              <a:rPr lang="en-US" sz="2300" dirty="0" smtClean="0">
                <a:latin typeface="Arial" panose="020B0604020202020204" pitchFamily="34" charset="0"/>
                <a:cs typeface="Arial" panose="020B0604020202020204" pitchFamily="34" charset="0"/>
              </a:rPr>
              <a:t>dice.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She </a:t>
            </a:r>
            <a:r>
              <a:rPr lang="en-US" sz="2300" dirty="0">
                <a:latin typeface="Arial" panose="020B0604020202020204" pitchFamily="34" charset="0"/>
                <a:cs typeface="Arial" panose="020B0604020202020204" pitchFamily="34" charset="0"/>
              </a:rPr>
              <a:t>records her results in a </a:t>
            </a:r>
            <a:r>
              <a:rPr lang="en-US" sz="2300" dirty="0" smtClean="0">
                <a:latin typeface="Arial" panose="020B0604020202020204" pitchFamily="34" charset="0"/>
                <a:cs typeface="Arial" panose="020B0604020202020204" pitchFamily="34" charset="0"/>
              </a:rPr>
              <a:t>table.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How many trials did Sansa do? </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relative frequency of her scoring 6</a:t>
            </a:r>
            <a:r>
              <a:rPr lang="en-US" sz="23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804863" algn="l"/>
              </a:tabLst>
            </a:pPr>
            <a:r>
              <a:rPr lang="en-US" sz="2300" dirty="0" smtClean="0">
                <a:latin typeface="Arial" panose="020B0604020202020204" pitchFamily="34" charset="0"/>
                <a:cs typeface="Arial" panose="020B0604020202020204" pitchFamily="34" charset="0"/>
              </a:rPr>
              <a:t>Vinny </a:t>
            </a:r>
            <a:r>
              <a:rPr lang="en-US" sz="2300" dirty="0">
                <a:latin typeface="Arial" panose="020B0604020202020204" pitchFamily="34" charset="0"/>
                <a:cs typeface="Arial" panose="020B0604020202020204" pitchFamily="34" charset="0"/>
              </a:rPr>
              <a:t>thinks a coin is biased. He flips it 20 times and it lands heads up 13 </a:t>
            </a:r>
            <a:r>
              <a:rPr lang="en-US" sz="2300" dirty="0" smtClean="0">
                <a:latin typeface="Arial" panose="020B0604020202020204" pitchFamily="34" charset="0"/>
                <a:cs typeface="Arial" panose="020B0604020202020204" pitchFamily="34" charset="0"/>
              </a:rPr>
              <a:t>times.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He </a:t>
            </a:r>
            <a:r>
              <a:rPr lang="en-US" sz="2300" dirty="0">
                <a:latin typeface="Arial" panose="020B0604020202020204" pitchFamily="34" charset="0"/>
                <a:cs typeface="Arial" panose="020B0604020202020204" pitchFamily="34" charset="0"/>
              </a:rPr>
              <a:t>thinks this shows that the coin is biased. Do you agree? How could he get a more accurate measure of probability?</a:t>
            </a:r>
            <a:endParaRPr lang="en-US" sz="23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14543936"/>
              </p:ext>
            </p:extLst>
          </p:nvPr>
        </p:nvGraphicFramePr>
        <p:xfrm>
          <a:off x="251520" y="2060848"/>
          <a:ext cx="5250848" cy="864096"/>
        </p:xfrm>
        <a:graphic>
          <a:graphicData uri="http://schemas.openxmlformats.org/drawingml/2006/table">
            <a:tbl>
              <a:tblPr firstRow="1" bandRow="1">
                <a:tableStyleId>{5940675A-B579-460E-94D1-54222C63F5DA}</a:tableStyleId>
              </a:tblPr>
              <a:tblGrid>
                <a:gridCol w="1512168"/>
                <a:gridCol w="585526"/>
                <a:gridCol w="608503"/>
                <a:gridCol w="719139"/>
                <a:gridCol w="608504"/>
                <a:gridCol w="608504"/>
                <a:gridCol w="608504"/>
              </a:tblGrid>
              <a:tr h="432048">
                <a:tc>
                  <a:txBody>
                    <a:bodyPr/>
                    <a:lstStyle/>
                    <a:p>
                      <a:endParaRPr lang="en-US" sz="20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smtClean="0">
                          <a:latin typeface="Arial" panose="020B0604020202020204" pitchFamily="34" charset="0"/>
                          <a:cs typeface="Arial" panose="020B0604020202020204" pitchFamily="34" charset="0"/>
                        </a:rPr>
                        <a:t>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3</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5</a:t>
                      </a:r>
                      <a:endParaRPr lang="en-US" sz="200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solidFill>
                      <a:srgbClr val="B9CDE5"/>
                    </a:solidFill>
                  </a:tcPr>
                </a:tc>
              </a:tr>
              <a:tr h="432048">
                <a:tc>
                  <a:txBody>
                    <a:bodyPr/>
                    <a:lstStyle/>
                    <a:p>
                      <a:r>
                        <a:rPr lang="en-US" sz="2000" b="1" dirty="0" smtClean="0">
                          <a:latin typeface="Arial" panose="020B0604020202020204" pitchFamily="34" charset="0"/>
                          <a:cs typeface="Arial" panose="020B0604020202020204" pitchFamily="34" charset="0"/>
                        </a:rPr>
                        <a:t>Frequency</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dirty="0" smtClean="0">
                          <a:latin typeface="Arial" panose="020B0604020202020204" pitchFamily="34" charset="0"/>
                          <a:cs typeface="Arial" panose="020B0604020202020204" pitchFamily="34" charset="0"/>
                        </a:rPr>
                        <a:t>17</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Arial" panose="020B0604020202020204" pitchFamily="34" charset="0"/>
                          <a:cs typeface="Arial" panose="020B0604020202020204" pitchFamily="34" charset="0"/>
                        </a:rPr>
                        <a:t>19</a:t>
                      </a:r>
                      <a:endParaRPr lang="en-US"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dirty="0" smtClean="0">
                          <a:latin typeface="Arial" panose="020B0604020202020204" pitchFamily="34" charset="0"/>
                          <a:cs typeface="Arial" panose="020B0604020202020204" pitchFamily="34" charset="0"/>
                        </a:rPr>
                        <a:t>11</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16</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15</a:t>
                      </a:r>
                      <a:endParaRPr lang="en-US" dirty="0">
                        <a:latin typeface="Arial" panose="020B0604020202020204" pitchFamily="34" charset="0"/>
                        <a:cs typeface="Arial" panose="020B0604020202020204" pitchFamily="34" charset="0"/>
                      </a:endParaRPr>
                    </a:p>
                  </a:txBody>
                  <a:tcPr/>
                </a:tc>
                <a:tc>
                  <a:txBody>
                    <a:bodyPr/>
                    <a:lstStyle/>
                    <a:p>
                      <a:pPr algn="ctr"/>
                      <a:r>
                        <a:rPr lang="en-US" dirty="0" smtClean="0">
                          <a:latin typeface="Arial" panose="020B0604020202020204" pitchFamily="34" charset="0"/>
                          <a:cs typeface="Arial" panose="020B0604020202020204" pitchFamily="34" charset="0"/>
                        </a:rPr>
                        <a:t>22</a:t>
                      </a:r>
                      <a:endParaRPr lang="en-US" dirty="0">
                        <a:latin typeface="Arial" panose="020B0604020202020204" pitchFamily="34" charset="0"/>
                        <a:cs typeface="Arial" panose="020B0604020202020204" pitchFamily="34" charset="0"/>
                      </a:endParaRPr>
                    </a:p>
                  </a:txBody>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472971182"/>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sp>
        <p:nvSpPr>
          <p:cNvPr id="3" name="Rectangle 2"/>
          <p:cNvSpPr/>
          <p:nvPr/>
        </p:nvSpPr>
        <p:spPr>
          <a:xfrm>
            <a:off x="209095" y="1196752"/>
            <a:ext cx="8569530" cy="5586145"/>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100" dirty="0" err="1">
                <a:latin typeface="Arial" panose="020B0604020202020204" pitchFamily="34" charset="0"/>
                <a:cs typeface="Arial" panose="020B0604020202020204" pitchFamily="34" charset="0"/>
              </a:rPr>
              <a:t>Inu</a:t>
            </a:r>
            <a:r>
              <a:rPr lang="en-US" sz="2100" dirty="0">
                <a:latin typeface="Arial" panose="020B0604020202020204" pitchFamily="34" charset="0"/>
                <a:cs typeface="Arial" panose="020B0604020202020204" pitchFamily="34" charset="0"/>
              </a:rPr>
              <a:t> and James are recording the </a:t>
            </a:r>
            <a:r>
              <a:rPr lang="en-US" sz="2100" dirty="0" err="1">
                <a:latin typeface="Arial" panose="020B0604020202020204" pitchFamily="34" charset="0"/>
                <a:cs typeface="Arial" panose="020B0604020202020204" pitchFamily="34" charset="0"/>
              </a:rPr>
              <a:t>colours</a:t>
            </a:r>
            <a:r>
              <a:rPr lang="en-US" sz="2100" dirty="0">
                <a:latin typeface="Arial" panose="020B0604020202020204" pitchFamily="34" charset="0"/>
                <a:cs typeface="Arial" panose="020B0604020202020204" pitchFamily="34" charset="0"/>
              </a:rPr>
              <a:t> of cars that pass </a:t>
            </a:r>
            <a:r>
              <a:rPr lang="en-US" sz="2100" dirty="0" smtClean="0">
                <a:latin typeface="Arial" panose="020B0604020202020204" pitchFamily="34" charset="0"/>
                <a:cs typeface="Arial" panose="020B0604020202020204" pitchFamily="34" charset="0"/>
              </a:rPr>
              <a:t>by.</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Their </a:t>
            </a:r>
            <a:r>
              <a:rPr lang="en-US" sz="2100" dirty="0">
                <a:latin typeface="Arial" panose="020B0604020202020204" pitchFamily="34" charset="0"/>
                <a:cs typeface="Arial" panose="020B0604020202020204" pitchFamily="34" charset="0"/>
              </a:rPr>
              <a:t>results are recorded in the table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cars did </a:t>
            </a:r>
            <a:r>
              <a:rPr lang="en-US" sz="2100" dirty="0" err="1">
                <a:latin typeface="Arial" panose="020B0604020202020204" pitchFamily="34" charset="0"/>
                <a:cs typeface="Arial" panose="020B0604020202020204" pitchFamily="34" charset="0"/>
              </a:rPr>
              <a:t>Inu</a:t>
            </a:r>
            <a:r>
              <a:rPr lang="en-US" sz="2100" dirty="0">
                <a:latin typeface="Arial" panose="020B0604020202020204" pitchFamily="34" charset="0"/>
                <a:cs typeface="Arial" panose="020B0604020202020204" pitchFamily="34" charset="0"/>
              </a:rPr>
              <a:t> record? </a:t>
            </a:r>
            <a:endParaRPr lang="en-US" sz="21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the estimated probability of a black car from </a:t>
            </a:r>
            <a:r>
              <a:rPr lang="en-US" sz="2100" dirty="0" err="1">
                <a:latin typeface="Arial" panose="020B0604020202020204" pitchFamily="34" charset="0"/>
                <a:cs typeface="Arial" panose="020B0604020202020204" pitchFamily="34" charset="0"/>
              </a:rPr>
              <a:t>Inu's</a:t>
            </a:r>
            <a:r>
              <a:rPr lang="en-US" sz="2100" dirty="0">
                <a:latin typeface="Arial" panose="020B0604020202020204" pitchFamily="34" charset="0"/>
                <a:cs typeface="Arial" panose="020B0604020202020204" pitchFamily="34" charset="0"/>
              </a:rPr>
              <a:t> results, </a:t>
            </a:r>
            <a:endParaRPr lang="en-US" sz="21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cars did James record? </a:t>
            </a:r>
            <a:endParaRPr lang="en-US" sz="21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the estimated probability of a black car from James's results</a:t>
            </a:r>
            <a:r>
              <a:rPr lang="en-US" sz="2100" dirty="0" smtClean="0">
                <a:latin typeface="Arial" panose="020B0604020202020204" pitchFamily="34" charset="0"/>
                <a:cs typeface="Arial" panose="020B0604020202020204" pitchFamily="34" charset="0"/>
              </a:rPr>
              <a:t>,</a:t>
            </a: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Altogether </a:t>
            </a:r>
            <a:r>
              <a:rPr lang="en-US" sz="2100" dirty="0" err="1">
                <a:latin typeface="Arial" panose="020B0604020202020204" pitchFamily="34" charset="0"/>
                <a:cs typeface="Arial" panose="020B0604020202020204" pitchFamily="34" charset="0"/>
              </a:rPr>
              <a:t>Inu</a:t>
            </a:r>
            <a:r>
              <a:rPr lang="en-US" sz="2100" dirty="0">
                <a:latin typeface="Arial" panose="020B0604020202020204" pitchFamily="34" charset="0"/>
                <a:cs typeface="Arial" panose="020B0604020202020204" pitchFamily="34" charset="0"/>
              </a:rPr>
              <a:t> and James recorded 240 </a:t>
            </a:r>
            <a:r>
              <a:rPr lang="en-US" sz="2100" dirty="0" smtClean="0">
                <a:latin typeface="Arial" panose="020B0604020202020204" pitchFamily="34" charset="0"/>
                <a:cs typeface="Arial" panose="020B0604020202020204" pitchFamily="34" charset="0"/>
              </a:rPr>
              <a:t>cars.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estimated probability of a black car from their combined results? </a:t>
            </a:r>
            <a:endParaRPr lang="en-US" sz="2100" dirty="0" smtClean="0">
              <a:latin typeface="Arial" panose="020B0604020202020204" pitchFamily="34" charset="0"/>
              <a:cs typeface="Arial" panose="020B0604020202020204" pitchFamily="34" charset="0"/>
            </a:endParaRPr>
          </a:p>
          <a:p>
            <a:pPr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Which </a:t>
            </a:r>
            <a:r>
              <a:rPr lang="en-US" sz="2100" dirty="0">
                <a:latin typeface="Arial" panose="020B0604020202020204" pitchFamily="34" charset="0"/>
                <a:cs typeface="Arial" panose="020B0604020202020204" pitchFamily="34" charset="0"/>
              </a:rPr>
              <a:t>is the best estimate for P(black)? Explain.</a:t>
            </a:r>
            <a:endParaRPr lang="en-US" sz="21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2788860262"/>
              </p:ext>
            </p:extLst>
          </p:nvPr>
        </p:nvGraphicFramePr>
        <p:xfrm>
          <a:off x="1889792" y="1988840"/>
          <a:ext cx="5208136" cy="1968219"/>
        </p:xfrm>
        <a:graphic>
          <a:graphicData uri="http://schemas.openxmlformats.org/drawingml/2006/table">
            <a:tbl>
              <a:tblPr firstRow="1" bandRow="1">
                <a:tableStyleId>{5940675A-B579-460E-94D1-54222C63F5DA}</a:tableStyleId>
              </a:tblPr>
              <a:tblGrid>
                <a:gridCol w="504056"/>
                <a:gridCol w="665480"/>
                <a:gridCol w="703580"/>
                <a:gridCol w="805180"/>
                <a:gridCol w="830580"/>
                <a:gridCol w="741680"/>
                <a:gridCol w="957580"/>
              </a:tblGrid>
              <a:tr h="432048">
                <a:tc>
                  <a:txBody>
                    <a:bodyPr/>
                    <a:lstStyle/>
                    <a:p>
                      <a:endParaRPr lang="en-US" sz="20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dirty="0" smtClean="0">
                          <a:latin typeface="Arial" panose="020B0604020202020204" pitchFamily="34" charset="0"/>
                          <a:cs typeface="Arial" panose="020B0604020202020204" pitchFamily="34" charset="0"/>
                        </a:rPr>
                        <a:t>Red</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Blue</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Black</a:t>
                      </a:r>
                      <a:endParaRPr lang="en-US" sz="1800" dirty="0">
                        <a:latin typeface="Arial" panose="020B0604020202020204" pitchFamily="34" charset="0"/>
                        <a:cs typeface="Arial" panose="020B0604020202020204" pitchFamily="34" charset="0"/>
                      </a:endParaRPr>
                    </a:p>
                  </a:txBody>
                  <a:tcPr anchor="ctr">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White</a:t>
                      </a:r>
                      <a:endParaRPr lang="en-US" sz="1800" dirty="0">
                        <a:latin typeface="Arial" panose="020B0604020202020204" pitchFamily="34" charset="0"/>
                        <a:cs typeface="Arial" panose="020B0604020202020204" pitchFamily="34" charset="0"/>
                      </a:endParaRPr>
                    </a:p>
                  </a:txBody>
                  <a:tcPr anchor="ctr">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Grey</a:t>
                      </a:r>
                      <a:endParaRPr lang="en-US" sz="1800" dirty="0">
                        <a:latin typeface="Arial" panose="020B0604020202020204" pitchFamily="34" charset="0"/>
                        <a:cs typeface="Arial" panose="020B0604020202020204" pitchFamily="34" charset="0"/>
                      </a:endParaRPr>
                    </a:p>
                  </a:txBody>
                  <a:tcPr anchor="ctr">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Green</a:t>
                      </a:r>
                      <a:endParaRPr lang="en-US" sz="1800" dirty="0">
                        <a:latin typeface="Arial" panose="020B0604020202020204" pitchFamily="34" charset="0"/>
                        <a:cs typeface="Arial" panose="020B0604020202020204" pitchFamily="34" charset="0"/>
                      </a:endParaRPr>
                    </a:p>
                  </a:txBody>
                  <a:tcPr anchor="ctr">
                    <a:solidFill>
                      <a:srgbClr val="B9CDE5"/>
                    </a:solidFill>
                  </a:tcPr>
                </a:tc>
              </a:tr>
              <a:tr h="528059">
                <a:tc>
                  <a:txBody>
                    <a:bodyPr/>
                    <a:lstStyle/>
                    <a:p>
                      <a:r>
                        <a:rPr lang="en-US" sz="2000" b="1" dirty="0" err="1" smtClean="0">
                          <a:latin typeface="Arial" panose="020B0604020202020204" pitchFamily="34" charset="0"/>
                          <a:cs typeface="Arial" panose="020B0604020202020204" pitchFamily="34" charset="0"/>
                        </a:rPr>
                        <a:t>Inu</a:t>
                      </a:r>
                      <a:endParaRPr lang="en-US" sz="2000" b="1" dirty="0">
                        <a:latin typeface="Arial" panose="020B0604020202020204" pitchFamily="34" charset="0"/>
                        <a:cs typeface="Arial" panose="020B0604020202020204"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12</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14</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latin typeface="Arial" panose="020B0604020202020204" pitchFamily="34" charset="0"/>
                          <a:cs typeface="Arial" panose="020B0604020202020204" pitchFamily="34" charset="0"/>
                        </a:rPr>
                        <a:t>20</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21</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32</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nchor="ctr"/>
                </a:tc>
              </a:tr>
              <a:tr h="1008112">
                <a:tc>
                  <a:txBody>
                    <a:bodyPr/>
                    <a:lstStyle/>
                    <a:p>
                      <a:r>
                        <a:rPr lang="en-US" sz="2000" b="1" dirty="0" smtClean="0">
                          <a:latin typeface="Arial" panose="020B0604020202020204" pitchFamily="34" charset="0"/>
                          <a:cs typeface="Arial" panose="020B0604020202020204" pitchFamily="34" charset="0"/>
                        </a:rPr>
                        <a:t>James</a:t>
                      </a:r>
                      <a:endParaRPr lang="en-US" sz="2000" b="1" dirty="0">
                        <a:latin typeface="Arial" panose="020B0604020202020204" pitchFamily="34" charset="0"/>
                        <a:cs typeface="Arial" panose="020B0604020202020204" pitchFamily="34" charset="0"/>
                      </a:endParaRPr>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15</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29</a:t>
                      </a:r>
                      <a:endParaRPr lang="en-US" sz="18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800" dirty="0" smtClean="0">
                          <a:latin typeface="Arial" panose="020B0604020202020204" pitchFamily="34" charset="0"/>
                          <a:cs typeface="Arial" panose="020B0604020202020204" pitchFamily="34" charset="0"/>
                        </a:rPr>
                        <a:t>23</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29</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41</a:t>
                      </a: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nchor="ctr"/>
                </a:tc>
              </a:tr>
            </a:tbl>
          </a:graphicData>
        </a:graphic>
      </p:graphicFrame>
    </p:spTree>
    <p:extLst>
      <p:ext uri="{BB962C8B-B14F-4D97-AF65-F5344CB8AC3E}">
        <p14:creationId xmlns:p14="http://schemas.microsoft.com/office/powerpoint/2010/main" val="582666153"/>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sp>
        <p:nvSpPr>
          <p:cNvPr id="3" name="Rectangle 2"/>
          <p:cNvSpPr/>
          <p:nvPr/>
        </p:nvSpPr>
        <p:spPr>
          <a:xfrm>
            <a:off x="251520" y="1196752"/>
            <a:ext cx="5256584" cy="5293757"/>
          </a:xfrm>
          <a:prstGeom prst="rect">
            <a:avLst/>
          </a:prstGeom>
        </p:spPr>
        <p:txBody>
          <a:bodyPr wrap="square">
            <a:spAutoFit/>
          </a:bodyPr>
          <a:lstStyle/>
          <a:p>
            <a:pPr marL="457200" indent="-457200">
              <a:buClr>
                <a:srgbClr val="C00000"/>
              </a:buClr>
              <a:buFont typeface="+mj-lt"/>
              <a:buAutoNum type="arabicPeriod" startAt="6"/>
              <a:tabLst>
                <a:tab pos="804863" algn="l"/>
              </a:tabLst>
            </a:pPr>
            <a:r>
              <a:rPr lang="en-US" sz="2600" dirty="0">
                <a:latin typeface="Arial" panose="020B0604020202020204" pitchFamily="34" charset="0"/>
                <a:cs typeface="Arial" panose="020B0604020202020204" pitchFamily="34" charset="0"/>
              </a:rPr>
              <a:t>Martin spins this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spinner </a:t>
            </a:r>
            <a:r>
              <a:rPr lang="en-US" sz="2600" dirty="0">
                <a:latin typeface="Arial" panose="020B0604020202020204" pitchFamily="34" charset="0"/>
                <a:cs typeface="Arial" panose="020B0604020202020204" pitchFamily="34" charset="0"/>
              </a:rPr>
              <a:t>and records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the </a:t>
            </a:r>
            <a:r>
              <a:rPr lang="en-US" sz="2600" dirty="0">
                <a:latin typeface="Arial" panose="020B0604020202020204" pitchFamily="34" charset="0"/>
                <a:cs typeface="Arial" panose="020B0604020202020204" pitchFamily="34" charset="0"/>
              </a:rPr>
              <a:t>number spun </a:t>
            </a: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each </a:t>
            </a:r>
            <a:r>
              <a:rPr lang="en-US" sz="2600" dirty="0">
                <a:latin typeface="Arial" panose="020B0604020202020204" pitchFamily="34" charset="0"/>
                <a:cs typeface="Arial" panose="020B0604020202020204" pitchFamily="34" charset="0"/>
              </a:rPr>
              <a:t>time</a:t>
            </a:r>
            <a:r>
              <a:rPr lang="en-US" sz="2600" dirty="0" smtClean="0">
                <a:latin typeface="Arial" panose="020B0604020202020204" pitchFamily="34" charset="0"/>
                <a:cs typeface="Arial" panose="020B0604020202020204" pitchFamily="34" charset="0"/>
              </a:rPr>
              <a:t>.</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r>
              <a:rPr lang="en-US" sz="2600" dirty="0" smtClean="0">
                <a:latin typeface="Arial" panose="020B0604020202020204" pitchFamily="34" charset="0"/>
                <a:cs typeface="Arial" panose="020B0604020202020204" pitchFamily="34" charset="0"/>
              </a:rPr>
              <a:t/>
            </a:r>
            <a:br>
              <a:rPr lang="en-US" sz="2600" dirty="0" smtClean="0">
                <a:latin typeface="Arial" panose="020B0604020202020204" pitchFamily="34" charset="0"/>
                <a:cs typeface="Arial" panose="020B0604020202020204" pitchFamily="34" charset="0"/>
              </a:rPr>
            </a:b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600" dirty="0">
                <a:latin typeface="Arial" panose="020B0604020202020204" pitchFamily="34" charset="0"/>
                <a:cs typeface="Arial" panose="020B0604020202020204" pitchFamily="34" charset="0"/>
              </a:rPr>
              <a:t>What is the experimental probability of Martin scoring a 1?</a:t>
            </a: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What </a:t>
            </a:r>
            <a:r>
              <a:rPr lang="en-US" sz="2600" dirty="0">
                <a:latin typeface="Arial" panose="020B0604020202020204" pitchFamily="34" charset="0"/>
                <a:cs typeface="Arial" panose="020B0604020202020204" pitchFamily="34" charset="0"/>
              </a:rPr>
              <a:t>is the theoretical probability of Martin scoring a 1 if the spinner is fair?</a:t>
            </a:r>
            <a:endParaRPr lang="en-US" sz="26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165297984"/>
              </p:ext>
            </p:extLst>
          </p:nvPr>
        </p:nvGraphicFramePr>
        <p:xfrm>
          <a:off x="251520" y="3068960"/>
          <a:ext cx="5256584" cy="914400"/>
        </p:xfrm>
        <a:graphic>
          <a:graphicData uri="http://schemas.openxmlformats.org/drawingml/2006/table">
            <a:tbl>
              <a:tblPr firstRow="1" bandRow="1">
                <a:tableStyleId>{5940675A-B579-460E-94D1-54222C63F5DA}</a:tableStyleId>
              </a:tblPr>
              <a:tblGrid>
                <a:gridCol w="2320601"/>
                <a:gridCol w="898559"/>
                <a:gridCol w="933820"/>
                <a:gridCol w="1103604"/>
              </a:tblGrid>
              <a:tr h="432048">
                <a:tc>
                  <a:txBody>
                    <a:bodyPr/>
                    <a:lstStyle/>
                    <a:p>
                      <a:endParaRPr lang="en-US" sz="24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c>
                  <a:txBody>
                    <a:bodyPr/>
                    <a:lstStyle/>
                    <a:p>
                      <a:pPr algn="ctr"/>
                      <a:r>
                        <a:rPr lang="en-US" sz="2400" dirty="0" smtClean="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a:txBody>
                  <a:tcPr>
                    <a:solidFill>
                      <a:srgbClr val="B9CDE5"/>
                    </a:solidFill>
                  </a:tcPr>
                </a:tc>
              </a:tr>
              <a:tr h="432048">
                <a:tc>
                  <a:txBody>
                    <a:bodyPr/>
                    <a:lstStyle/>
                    <a:p>
                      <a:r>
                        <a:rPr lang="en-US" sz="2400" b="1" dirty="0" smtClean="0">
                          <a:latin typeface="Arial" panose="020B0604020202020204" pitchFamily="34" charset="0"/>
                          <a:cs typeface="Arial" panose="020B0604020202020204" pitchFamily="34" charset="0"/>
                        </a:rPr>
                        <a:t>Frequency</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9</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c>
                  <a:txBody>
                    <a:bodyPr/>
                    <a:lstStyle/>
                    <a:p>
                      <a:pPr algn="ctr"/>
                      <a:r>
                        <a:rPr lang="en-US" sz="2000" dirty="0" smtClean="0">
                          <a:latin typeface="Arial" panose="020B0604020202020204" pitchFamily="34" charset="0"/>
                          <a:cs typeface="Arial" panose="020B0604020202020204" pitchFamily="34" charset="0"/>
                        </a:rPr>
                        <a:t>8</a:t>
                      </a:r>
                      <a:endParaRPr lang="en-US" sz="2000" dirty="0">
                        <a:latin typeface="Arial" panose="020B0604020202020204" pitchFamily="34" charset="0"/>
                        <a:cs typeface="Arial" panose="020B0604020202020204" pitchFamily="34" charset="0"/>
                      </a:endParaRPr>
                    </a:p>
                  </a:txBody>
                  <a:tcPr/>
                </a:tc>
              </a:tr>
            </a:tbl>
          </a:graphicData>
        </a:graphic>
      </p:graphicFrame>
      <p:pic>
        <p:nvPicPr>
          <p:cNvPr id="2" name="Picture 1"/>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3851920" y="1196752"/>
            <a:ext cx="1645518" cy="1752394"/>
          </a:xfrm>
          <a:prstGeom prst="rect">
            <a:avLst/>
          </a:prstGeom>
        </p:spPr>
      </p:pic>
    </p:spTree>
    <p:extLst>
      <p:ext uri="{BB962C8B-B14F-4D97-AF65-F5344CB8AC3E}">
        <p14:creationId xmlns:p14="http://schemas.microsoft.com/office/powerpoint/2010/main" val="887700707"/>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400050" indent="-400050">
              <a:buClr>
                <a:srgbClr val="C00000"/>
              </a:buClr>
              <a:buFont typeface="+mj-lt"/>
              <a:buAutoNum type="arabicPeriod" startAt="7"/>
              <a:tabLst>
                <a:tab pos="804863" algn="l"/>
              </a:tabLst>
            </a:pPr>
            <a:r>
              <a:rPr lang="en-US" sz="2100" dirty="0">
                <a:latin typeface="Arial" panose="020B0604020202020204" pitchFamily="34" charset="0"/>
                <a:cs typeface="Arial" panose="020B0604020202020204" pitchFamily="34" charset="0"/>
              </a:rPr>
              <a:t>A game is played where a coin is flipped and an ordinary 6-sided dice is </a:t>
            </a:r>
            <a:r>
              <a:rPr lang="en-US" sz="2100" dirty="0" smtClean="0">
                <a:latin typeface="Arial" panose="020B0604020202020204" pitchFamily="34" charset="0"/>
                <a:cs typeface="Arial" panose="020B0604020202020204" pitchFamily="34" charset="0"/>
              </a:rPr>
              <a:t>rolled.</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player wins if they get a head and an even </a:t>
            </a:r>
            <a:r>
              <a:rPr lang="en-US" sz="2100" dirty="0" smtClean="0">
                <a:latin typeface="Arial" panose="020B0604020202020204" pitchFamily="34" charset="0"/>
                <a:cs typeface="Arial" panose="020B0604020202020204" pitchFamily="34" charset="0"/>
              </a:rPr>
              <a:t>number.</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table shows the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results </a:t>
            </a:r>
            <a:r>
              <a:rPr lang="en-US" sz="2100" dirty="0">
                <a:latin typeface="Arial" panose="020B0604020202020204" pitchFamily="34" charset="0"/>
                <a:cs typeface="Arial" panose="020B0604020202020204" pitchFamily="34" charset="0"/>
              </a:rPr>
              <a:t>of 40 games</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experimental probability of winning?</a:t>
            </a:r>
          </a:p>
          <a:p>
            <a:pPr marL="3429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theoretical probability of winning?</a:t>
            </a:r>
          </a:p>
          <a:p>
            <a:pPr marL="3429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wins would you predict in 40 turns?</a:t>
            </a:r>
          </a:p>
          <a:p>
            <a:pPr marL="3429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Do </a:t>
            </a:r>
            <a:r>
              <a:rPr lang="en-US" sz="2100" dirty="0">
                <a:latin typeface="Arial" panose="020B0604020202020204" pitchFamily="34" charset="0"/>
                <a:cs typeface="Arial" panose="020B0604020202020204" pitchFamily="34" charset="0"/>
              </a:rPr>
              <a:t>you think either the dice or the coin is biased? Explain your answer.</a:t>
            </a:r>
            <a:endParaRPr lang="en-US" sz="21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52452839"/>
              </p:ext>
            </p:extLst>
          </p:nvPr>
        </p:nvGraphicFramePr>
        <p:xfrm>
          <a:off x="2051720" y="3140968"/>
          <a:ext cx="3384376" cy="864096"/>
        </p:xfrm>
        <a:graphic>
          <a:graphicData uri="http://schemas.openxmlformats.org/drawingml/2006/table">
            <a:tbl>
              <a:tblPr firstRow="1" bandRow="1">
                <a:tableStyleId>{5940675A-B579-460E-94D1-54222C63F5DA}</a:tableStyleId>
              </a:tblPr>
              <a:tblGrid>
                <a:gridCol w="1551997"/>
                <a:gridCol w="898559"/>
                <a:gridCol w="933820"/>
              </a:tblGrid>
              <a:tr h="432048">
                <a:tc>
                  <a:txBody>
                    <a:bodyPr/>
                    <a:lstStyle/>
                    <a:p>
                      <a:endParaRPr lang="en-US" sz="20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latin typeface="Arial" panose="020B0604020202020204" pitchFamily="34" charset="0"/>
                          <a:cs typeface="Arial" panose="020B0604020202020204" pitchFamily="34" charset="0"/>
                        </a:rPr>
                        <a:t>Win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Lose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432048">
                <a:tc>
                  <a:txBody>
                    <a:bodyPr/>
                    <a:lstStyle/>
                    <a:p>
                      <a:r>
                        <a:rPr lang="en-US" sz="2000" b="1" dirty="0" smtClean="0">
                          <a:latin typeface="Arial" panose="020B0604020202020204" pitchFamily="34" charset="0"/>
                          <a:cs typeface="Arial" panose="020B0604020202020204" pitchFamily="34" charset="0"/>
                        </a:rPr>
                        <a:t>Frequency</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dirty="0" smtClean="0">
                          <a:latin typeface="Arial" panose="020B0604020202020204" pitchFamily="34" charset="0"/>
                          <a:cs typeface="Arial" panose="020B0604020202020204" pitchFamily="34" charset="0"/>
                        </a:rPr>
                        <a:t>13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702340532"/>
      </p:ext>
    </p:extLst>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107</a:t>
            </a:r>
            <a:endParaRPr lang="en-GB" sz="1400" b="1" dirty="0">
              <a:latin typeface="Calibri" panose="020F0502020204030204" pitchFamily="34" charset="0"/>
            </a:endParaRPr>
          </a:p>
        </p:txBody>
      </p:sp>
      <p:sp>
        <p:nvSpPr>
          <p:cNvPr id="3" name="Rectangle 2"/>
          <p:cNvSpPr/>
          <p:nvPr/>
        </p:nvSpPr>
        <p:spPr>
          <a:xfrm>
            <a:off x="251520" y="1196752"/>
            <a:ext cx="8568952" cy="5198346"/>
          </a:xfrm>
          <a:prstGeom prst="rect">
            <a:avLst/>
          </a:prstGeom>
        </p:spPr>
        <p:txBody>
          <a:bodyPr wrap="square">
            <a:spAutoFit/>
          </a:bodyPr>
          <a:lstStyle/>
          <a:p>
            <a:pPr marL="457200" indent="-457200">
              <a:buClr>
                <a:srgbClr val="C00000"/>
              </a:buClr>
              <a:buFont typeface="+mj-lt"/>
              <a:buAutoNum type="arabicPeriod" startAt="8"/>
              <a:tabLst>
                <a:tab pos="804863" algn="l"/>
              </a:tabLst>
            </a:pPr>
            <a:r>
              <a:rPr lang="en-US" sz="2370" b="1" dirty="0">
                <a:solidFill>
                  <a:srgbClr val="FF0000"/>
                </a:solidFill>
                <a:latin typeface="Arial" panose="020B0604020202020204" pitchFamily="34" charset="0"/>
                <a:cs typeface="Arial" panose="020B0604020202020204" pitchFamily="34" charset="0"/>
              </a:rPr>
              <a:t>P</a:t>
            </a:r>
            <a:r>
              <a:rPr lang="en-US" sz="2370" dirty="0">
                <a:latin typeface="Arial" panose="020B0604020202020204" pitchFamily="34" charset="0"/>
                <a:cs typeface="Arial" panose="020B0604020202020204" pitchFamily="34" charset="0"/>
              </a:rPr>
              <a:t> </a:t>
            </a:r>
            <a:r>
              <a:rPr lang="en-US" sz="2370" dirty="0" smtClean="0">
                <a:latin typeface="Arial" panose="020B0604020202020204" pitchFamily="34" charset="0"/>
                <a:cs typeface="Arial" panose="020B0604020202020204" pitchFamily="34" charset="0"/>
              </a:rPr>
              <a:t> At </a:t>
            </a:r>
            <a:r>
              <a:rPr lang="en-US" sz="2370" dirty="0">
                <a:latin typeface="Arial" panose="020B0604020202020204" pitchFamily="34" charset="0"/>
                <a:cs typeface="Arial" panose="020B0604020202020204" pitchFamily="34" charset="0"/>
              </a:rPr>
              <a:t>a town fayre a game is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played where </a:t>
            </a:r>
            <a:r>
              <a:rPr lang="en-US" sz="2370" dirty="0">
                <a:latin typeface="Arial" panose="020B0604020202020204" pitchFamily="34" charset="0"/>
                <a:cs typeface="Arial" panose="020B0604020202020204" pitchFamily="34" charset="0"/>
              </a:rPr>
              <a:t>a coin is flicked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onto </a:t>
            </a:r>
            <a:r>
              <a:rPr lang="en-US" sz="2370" dirty="0">
                <a:latin typeface="Arial" panose="020B0604020202020204" pitchFamily="34" charset="0"/>
                <a:cs typeface="Arial" panose="020B0604020202020204" pitchFamily="34" charset="0"/>
              </a:rPr>
              <a:t>a board</a:t>
            </a:r>
            <a:r>
              <a:rPr lang="en-US" sz="2370" dirty="0" smtClean="0">
                <a:latin typeface="Arial" panose="020B0604020202020204" pitchFamily="34" charset="0"/>
                <a:cs typeface="Arial" panose="020B0604020202020204" pitchFamily="34" charset="0"/>
              </a:rPr>
              <a:t>.</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Maria </a:t>
            </a:r>
            <a:r>
              <a:rPr lang="en-US" sz="2370" dirty="0">
                <a:latin typeface="Arial" panose="020B0604020202020204" pitchFamily="34" charset="0"/>
                <a:cs typeface="Arial" panose="020B0604020202020204" pitchFamily="34" charset="0"/>
              </a:rPr>
              <a:t>claims the probability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of winning </a:t>
            </a:r>
            <a:r>
              <a:rPr lang="en-US" sz="2370" dirty="0">
                <a:latin typeface="Arial" panose="020B0604020202020204" pitchFamily="34" charset="0"/>
                <a:cs typeface="Arial" panose="020B0604020202020204" pitchFamily="34" charset="0"/>
              </a:rPr>
              <a:t>on any go is She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charges 50p </a:t>
            </a:r>
            <a:r>
              <a:rPr lang="en-US" sz="2370" dirty="0">
                <a:latin typeface="Arial" panose="020B0604020202020204" pitchFamily="34" charset="0"/>
                <a:cs typeface="Arial" panose="020B0604020202020204" pitchFamily="34" charset="0"/>
              </a:rPr>
              <a:t>per go and </a:t>
            </a:r>
            <a:r>
              <a:rPr lang="en-US" sz="2370" dirty="0" smtClean="0">
                <a:latin typeface="Arial" panose="020B0604020202020204" pitchFamily="34" charset="0"/>
                <a:cs typeface="Arial" panose="020B0604020202020204" pitchFamily="34" charset="0"/>
              </a:rPr>
              <a:t>gives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a:t>
            </a:r>
            <a:r>
              <a:rPr lang="en-US" sz="2370" dirty="0">
                <a:latin typeface="Arial" panose="020B0604020202020204" pitchFamily="34" charset="0"/>
                <a:cs typeface="Arial" panose="020B0604020202020204" pitchFamily="34" charset="0"/>
              </a:rPr>
              <a:t>1 for each </a:t>
            </a:r>
            <a:r>
              <a:rPr lang="en-US" sz="2370" dirty="0" smtClean="0">
                <a:latin typeface="Arial" panose="020B0604020202020204" pitchFamily="34" charset="0"/>
                <a:cs typeface="Arial" panose="020B0604020202020204" pitchFamily="34" charset="0"/>
              </a:rPr>
              <a:t>winning throw. </a:t>
            </a:r>
          </a:p>
          <a:p>
            <a:pPr marL="914400" lvl="1" indent="-457200">
              <a:buClr>
                <a:srgbClr val="C00000"/>
              </a:buClr>
              <a:buFont typeface="+mj-lt"/>
              <a:buAutoNum type="alphaLcPeriod"/>
              <a:tabLst>
                <a:tab pos="804863" algn="l"/>
              </a:tabLst>
            </a:pPr>
            <a:r>
              <a:rPr lang="en-US" sz="2370" dirty="0" smtClean="0">
                <a:latin typeface="Arial" panose="020B0604020202020204" pitchFamily="34" charset="0"/>
                <a:cs typeface="Arial" panose="020B0604020202020204" pitchFamily="34" charset="0"/>
              </a:rPr>
              <a:t>Maria </a:t>
            </a:r>
            <a:r>
              <a:rPr lang="en-US" sz="2370" dirty="0">
                <a:latin typeface="Arial" panose="020B0604020202020204" pitchFamily="34" charset="0"/>
                <a:cs typeface="Arial" panose="020B0604020202020204" pitchFamily="34" charset="0"/>
              </a:rPr>
              <a:t>expects 100 people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to play.</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If </a:t>
            </a:r>
            <a:r>
              <a:rPr lang="en-US" sz="2370" dirty="0">
                <a:latin typeface="Arial" panose="020B0604020202020204" pitchFamily="34" charset="0"/>
                <a:cs typeface="Arial" panose="020B0604020202020204" pitchFamily="34" charset="0"/>
              </a:rPr>
              <a:t>her claim is true, how </a:t>
            </a:r>
            <a:r>
              <a:rPr lang="en-US" sz="2370" dirty="0" smtClean="0">
                <a:latin typeface="Arial" panose="020B0604020202020204" pitchFamily="34" charset="0"/>
                <a:cs typeface="Arial" panose="020B0604020202020204" pitchFamily="34" charset="0"/>
              </a:rPr>
              <a:t>much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money </a:t>
            </a:r>
            <a:r>
              <a:rPr lang="en-US" sz="2370" dirty="0">
                <a:latin typeface="Arial" panose="020B0604020202020204" pitchFamily="34" charset="0"/>
                <a:cs typeface="Arial" panose="020B0604020202020204" pitchFamily="34" charset="0"/>
              </a:rPr>
              <a:t>will she make</a:t>
            </a:r>
            <a:r>
              <a:rPr lang="en-US" sz="2370" dirty="0" smtClean="0">
                <a:latin typeface="Arial" panose="020B0604020202020204" pitchFamily="34" charset="0"/>
                <a:cs typeface="Arial" panose="020B0604020202020204" pitchFamily="34" charset="0"/>
              </a:rPr>
              <a:t>?</a:t>
            </a:r>
            <a:endParaRPr lang="en-US" sz="237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70" dirty="0" smtClean="0">
                <a:latin typeface="Arial" panose="020B0604020202020204" pitchFamily="34" charset="0"/>
                <a:cs typeface="Arial" panose="020B0604020202020204" pitchFamily="34" charset="0"/>
              </a:rPr>
              <a:t>The </a:t>
            </a:r>
            <a:r>
              <a:rPr lang="en-US" sz="2370" dirty="0">
                <a:latin typeface="Arial" panose="020B0604020202020204" pitchFamily="34" charset="0"/>
                <a:cs typeface="Arial" panose="020B0604020202020204" pitchFamily="34" charset="0"/>
              </a:rPr>
              <a:t>table shows the </a:t>
            </a:r>
            <a:r>
              <a:rPr lang="en-US" sz="2370" dirty="0" smtClean="0">
                <a:latin typeface="Arial" panose="020B0604020202020204" pitchFamily="34" charset="0"/>
                <a:cs typeface="Arial" panose="020B0604020202020204" pitchFamily="34" charset="0"/>
              </a:rPr>
              <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actual </a:t>
            </a:r>
            <a:r>
              <a:rPr lang="en-US" sz="2370" dirty="0">
                <a:latin typeface="Arial" panose="020B0604020202020204" pitchFamily="34" charset="0"/>
                <a:cs typeface="Arial" panose="020B0604020202020204" pitchFamily="34" charset="0"/>
              </a:rPr>
              <a:t>results</a:t>
            </a:r>
            <a:r>
              <a:rPr lang="en-US" sz="2370" dirty="0" smtClean="0">
                <a:latin typeface="Arial" panose="020B0604020202020204" pitchFamily="34" charset="0"/>
                <a:cs typeface="Arial" panose="020B0604020202020204" pitchFamily="34" charset="0"/>
              </a:rPr>
              <a:t>.</a:t>
            </a:r>
            <a:r>
              <a:rPr lang="en-US" sz="2370" dirty="0">
                <a:latin typeface="Arial" panose="020B0604020202020204" pitchFamily="34" charset="0"/>
                <a:cs typeface="Arial" panose="020B0604020202020204" pitchFamily="34" charset="0"/>
              </a:rPr>
              <a:t/>
            </a:r>
            <a:br>
              <a:rPr lang="en-US" sz="2370" dirty="0">
                <a:latin typeface="Arial" panose="020B0604020202020204" pitchFamily="34" charset="0"/>
                <a:cs typeface="Arial" panose="020B0604020202020204" pitchFamily="34" charset="0"/>
              </a:rPr>
            </a:br>
            <a:r>
              <a:rPr lang="en-US" sz="2370" dirty="0">
                <a:latin typeface="Arial" panose="020B0604020202020204" pitchFamily="34" charset="0"/>
                <a:cs typeface="Arial" panose="020B0604020202020204" pitchFamily="34" charset="0"/>
              </a:rPr>
              <a:t>Estimate the probability of winning from this information.</a:t>
            </a:r>
          </a:p>
        </p:txBody>
      </p:sp>
      <p:graphicFrame>
        <p:nvGraphicFramePr>
          <p:cNvPr id="7" name="Table 6"/>
          <p:cNvGraphicFramePr>
            <a:graphicFrameLocks noGrp="1"/>
          </p:cNvGraphicFramePr>
          <p:nvPr>
            <p:extLst>
              <p:ext uri="{D42A27DB-BD31-4B8C-83A1-F6EECF244321}">
                <p14:modId xmlns:p14="http://schemas.microsoft.com/office/powerpoint/2010/main" val="3719858939"/>
              </p:ext>
            </p:extLst>
          </p:nvPr>
        </p:nvGraphicFramePr>
        <p:xfrm>
          <a:off x="4968043" y="4890864"/>
          <a:ext cx="3780421" cy="914400"/>
        </p:xfrm>
        <a:graphic>
          <a:graphicData uri="http://schemas.openxmlformats.org/drawingml/2006/table">
            <a:tbl>
              <a:tblPr firstRow="1" bandRow="1">
                <a:tableStyleId>{5940675A-B579-460E-94D1-54222C63F5DA}</a:tableStyleId>
              </a:tblPr>
              <a:tblGrid>
                <a:gridCol w="1733614"/>
                <a:gridCol w="894679"/>
                <a:gridCol w="1152128"/>
              </a:tblGrid>
              <a:tr h="432048">
                <a:tc>
                  <a:txBody>
                    <a:bodyPr/>
                    <a:lstStyle/>
                    <a:p>
                      <a:endParaRPr lang="en-US" sz="24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b="1" dirty="0" smtClean="0">
                          <a:latin typeface="Arial" panose="020B0604020202020204" pitchFamily="34" charset="0"/>
                          <a:cs typeface="Arial" panose="020B0604020202020204" pitchFamily="34" charset="0"/>
                        </a:rPr>
                        <a:t>Win</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Lose</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432048">
                <a:tc>
                  <a:txBody>
                    <a:bodyPr/>
                    <a:lstStyle/>
                    <a:p>
                      <a:r>
                        <a:rPr lang="en-US" sz="2400" b="1" dirty="0" smtClean="0">
                          <a:latin typeface="Arial" panose="020B0604020202020204" pitchFamily="34" charset="0"/>
                          <a:cs typeface="Arial" panose="020B0604020202020204" pitchFamily="34" charset="0"/>
                        </a:rPr>
                        <a:t>Frequency</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400" b="1" dirty="0" smtClean="0">
                          <a:latin typeface="Arial" panose="020B0604020202020204" pitchFamily="34" charset="0"/>
                          <a:cs typeface="Arial" panose="020B0604020202020204" pitchFamily="34" charset="0"/>
                        </a:rPr>
                        <a:t>17</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smtClean="0">
                          <a:latin typeface="Arial" panose="020B0604020202020204" pitchFamily="34" charset="0"/>
                          <a:cs typeface="Arial" panose="020B0604020202020204" pitchFamily="34" charset="0"/>
                        </a:rPr>
                        <a:t>83</a:t>
                      </a:r>
                      <a:endParaRPr lang="en-US" sz="2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bl>
          </a:graphicData>
        </a:graphic>
      </p:graphicFrame>
      <p:pic>
        <p:nvPicPr>
          <p:cNvPr id="2" name="Picture 1"/>
          <p:cNvPicPr>
            <a:picLocks noChangeAspect="1"/>
          </p:cNvPicPr>
          <p:nvPr/>
        </p:nvPicPr>
        <p:blipFill rotWithShape="1">
          <a:blip r:embed="rId4" cstate="print">
            <a:lum contrast="40000"/>
            <a:extLst>
              <a:ext uri="{28A0092B-C50C-407E-A947-70E740481C1C}">
                <a14:useLocalDpi xmlns:a14="http://schemas.microsoft.com/office/drawing/2010/main" val="0"/>
              </a:ext>
            </a:extLst>
          </a:blip>
          <a:srcRect/>
          <a:stretch/>
        </p:blipFill>
        <p:spPr>
          <a:xfrm>
            <a:off x="4968043" y="1268760"/>
            <a:ext cx="3855337" cy="3084272"/>
          </a:xfrm>
          <a:prstGeom prst="rect">
            <a:avLst/>
          </a:prstGeom>
        </p:spPr>
      </p:pic>
    </p:spTree>
    <p:extLst>
      <p:ext uri="{BB962C8B-B14F-4D97-AF65-F5344CB8AC3E}">
        <p14:creationId xmlns:p14="http://schemas.microsoft.com/office/powerpoint/2010/main" val="1001940812"/>
      </p:ext>
    </p:extLst>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106</a:t>
            </a:r>
            <a:endParaRPr lang="en-GB" sz="1400" b="1" dirty="0">
              <a:latin typeface="Calibri" panose="020F0502020204030204" pitchFamily="34" charset="0"/>
            </a:endParaRPr>
          </a:p>
        </p:txBody>
      </p:sp>
      <p:grpSp>
        <p:nvGrpSpPr>
          <p:cNvPr id="6" name="Group 5"/>
          <p:cNvGrpSpPr/>
          <p:nvPr/>
        </p:nvGrpSpPr>
        <p:grpSpPr>
          <a:xfrm>
            <a:off x="305905" y="1268760"/>
            <a:ext cx="5130191" cy="5286200"/>
            <a:chOff x="3483872" y="1089031"/>
            <a:chExt cx="5264592" cy="5286200"/>
          </a:xfrm>
        </p:grpSpPr>
        <p:sp>
          <p:nvSpPr>
            <p:cNvPr id="8" name="Round Diagonal Corner Rectangle 7"/>
            <p:cNvSpPr/>
            <p:nvPr/>
          </p:nvSpPr>
          <p:spPr>
            <a:xfrm>
              <a:off x="3491880" y="1089031"/>
              <a:ext cx="5256584" cy="528620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4708981"/>
            </a:xfrm>
            <a:prstGeom prst="rect">
              <a:avLst/>
            </a:prstGeom>
          </p:spPr>
          <p:txBody>
            <a:bodyPr wrap="square">
              <a:spAutoFit/>
            </a:bodyPr>
            <a:lstStyle/>
            <a:p>
              <a:pPr marL="342900" indent="-342900">
                <a:spcAft>
                  <a:spcPts val="0"/>
                </a:spcAft>
                <a:buClr>
                  <a:srgbClr val="C00000"/>
                </a:buClr>
                <a:buFont typeface="+mj-lt"/>
                <a:buAutoNum type="alphaLcPeriod"/>
                <a:tabLst>
                  <a:tab pos="4972050" algn="r"/>
                </a:tabLst>
              </a:pPr>
              <a:r>
                <a:rPr lang="en-US" sz="2000" dirty="0"/>
                <a:t>Sarah spins a biased </a:t>
              </a:r>
              <a:r>
                <a:rPr lang="en-US" sz="2000" dirty="0" smtClean="0"/>
                <a:t/>
              </a:r>
              <a:br>
                <a:rPr lang="en-US" sz="2000" dirty="0" smtClean="0"/>
              </a:br>
              <a:r>
                <a:rPr lang="en-US" sz="2000" dirty="0" smtClean="0"/>
                <a:t>spinner numbered </a:t>
              </a:r>
              <a:r>
                <a:rPr lang="en-US" sz="2000" dirty="0"/>
                <a:t>1-4 </a:t>
              </a:r>
              <a:r>
                <a:rPr lang="en-US" sz="2000" dirty="0" smtClean="0"/>
                <a:t/>
              </a:r>
              <a:br>
                <a:rPr lang="en-US" sz="2000" dirty="0" smtClean="0"/>
              </a:br>
              <a:r>
                <a:rPr lang="en-US" sz="2000" dirty="0" smtClean="0"/>
                <a:t>50 times.</a:t>
              </a:r>
              <a:br>
                <a:rPr lang="en-US" sz="2000" dirty="0" smtClean="0"/>
              </a:br>
              <a:r>
                <a:rPr lang="en-US" sz="2000" dirty="0" smtClean="0"/>
                <a:t>The </a:t>
              </a:r>
              <a:r>
                <a:rPr lang="en-US" sz="2000" dirty="0"/>
                <a:t>table shows her </a:t>
              </a:r>
              <a:r>
                <a:rPr lang="en-US" sz="2000" dirty="0" smtClean="0"/>
                <a:t/>
              </a:r>
              <a:br>
                <a:rPr lang="en-US" sz="2000" dirty="0" smtClean="0"/>
              </a:br>
              <a:r>
                <a:rPr lang="en-US" sz="2000" dirty="0" smtClean="0"/>
                <a:t>results.</a:t>
              </a:r>
              <a:br>
                <a:rPr lang="en-US" sz="2000" dirty="0" smtClean="0"/>
              </a:br>
              <a:r>
                <a:rPr lang="en-US" sz="2000" dirty="0" smtClean="0"/>
                <a:t>She </a:t>
              </a:r>
              <a:r>
                <a:rPr lang="en-US" sz="2000" dirty="0"/>
                <a:t>spins the spinner </a:t>
              </a:r>
              <a:r>
                <a:rPr lang="en-US" sz="2000" dirty="0" smtClean="0"/>
                <a:t/>
              </a:r>
              <a:br>
                <a:rPr lang="en-US" sz="2000" dirty="0" smtClean="0"/>
              </a:br>
              <a:r>
                <a:rPr lang="en-US" sz="2000" dirty="0" smtClean="0"/>
                <a:t>once more.</a:t>
              </a:r>
              <a:br>
                <a:rPr lang="en-US" sz="2000" dirty="0" smtClean="0"/>
              </a:br>
              <a:r>
                <a:rPr lang="en-US" sz="2000" dirty="0" smtClean="0"/>
                <a:t>Find </a:t>
              </a:r>
              <a:r>
                <a:rPr lang="en-US" sz="2000" dirty="0"/>
                <a:t>an estimate for </a:t>
              </a:r>
              <a:r>
                <a:rPr lang="en-US" sz="2000" dirty="0" smtClean="0"/>
                <a:t>the </a:t>
              </a:r>
              <a:r>
                <a:rPr lang="en-US" sz="2000" dirty="0"/>
                <a:t>probability that she </a:t>
              </a:r>
              <a:r>
                <a:rPr lang="en-US" sz="2000" dirty="0" smtClean="0"/>
                <a:t>will </a:t>
              </a:r>
              <a:r>
                <a:rPr lang="en-US" sz="2000" dirty="0"/>
                <a:t>get a 4. </a:t>
              </a:r>
              <a:r>
                <a:rPr lang="en-US" sz="2000" dirty="0" smtClean="0"/>
                <a:t>	</a:t>
              </a:r>
              <a:r>
                <a:rPr lang="en-US" sz="2000" b="1" dirty="0" smtClean="0"/>
                <a:t>(</a:t>
              </a:r>
              <a:r>
                <a:rPr lang="en-US" sz="2000" b="1" dirty="0"/>
                <a:t>1 mark)</a:t>
              </a:r>
            </a:p>
            <a:p>
              <a:pPr marL="342900" indent="-342900">
                <a:spcAft>
                  <a:spcPts val="0"/>
                </a:spcAft>
                <a:buClr>
                  <a:srgbClr val="C00000"/>
                </a:buClr>
                <a:buFont typeface="+mj-lt"/>
                <a:buAutoNum type="alphaLcPeriod"/>
                <a:tabLst>
                  <a:tab pos="4972050" algn="r"/>
                </a:tabLst>
              </a:pPr>
              <a:r>
                <a:rPr lang="en-US" sz="2000" dirty="0" smtClean="0"/>
                <a:t>Mark </a:t>
              </a:r>
              <a:r>
                <a:rPr lang="en-US" sz="2000" dirty="0"/>
                <a:t>has a biased spinner numbered 1-2. The probability that he will spin a 1 is 0.4. Mark is going to spin the spinner 200 </a:t>
              </a:r>
              <a:r>
                <a:rPr lang="en-US" sz="2000" dirty="0" smtClean="0"/>
                <a:t>times.</a:t>
              </a:r>
              <a:br>
                <a:rPr lang="en-US" sz="2000" dirty="0" smtClean="0"/>
              </a:br>
              <a:r>
                <a:rPr lang="en-US" sz="2000" dirty="0" smtClean="0"/>
                <a:t>Work </a:t>
              </a:r>
              <a:r>
                <a:rPr lang="en-US" sz="2000" dirty="0"/>
                <a:t>out an estimate for the number of times he will spin a 1. </a:t>
              </a:r>
              <a:r>
                <a:rPr lang="en-US" sz="2000" dirty="0" smtClean="0"/>
                <a:t>	</a:t>
              </a:r>
              <a:r>
                <a:rPr lang="en-US" sz="2000" b="1" dirty="0" smtClean="0"/>
                <a:t>(</a:t>
              </a:r>
              <a:r>
                <a:rPr lang="en-US" sz="2000" b="1" dirty="0"/>
                <a:t>2 marks)</a:t>
              </a:r>
            </a:p>
          </p:txBody>
        </p:sp>
      </p:grpSp>
      <p:graphicFrame>
        <p:nvGraphicFramePr>
          <p:cNvPr id="7" name="Table 6"/>
          <p:cNvGraphicFramePr>
            <a:graphicFrameLocks noGrp="1"/>
          </p:cNvGraphicFramePr>
          <p:nvPr>
            <p:extLst>
              <p:ext uri="{D42A27DB-BD31-4B8C-83A1-F6EECF244321}">
                <p14:modId xmlns:p14="http://schemas.microsoft.com/office/powerpoint/2010/main" val="1174367141"/>
              </p:ext>
            </p:extLst>
          </p:nvPr>
        </p:nvGraphicFramePr>
        <p:xfrm>
          <a:off x="3596472" y="1844824"/>
          <a:ext cx="1767616" cy="1859280"/>
        </p:xfrm>
        <a:graphic>
          <a:graphicData uri="http://schemas.openxmlformats.org/drawingml/2006/table">
            <a:tbl>
              <a:tblPr firstRow="1" bandRow="1">
                <a:tableStyleId>{5940675A-B579-460E-94D1-54222C63F5DA}</a:tableStyleId>
              </a:tblPr>
              <a:tblGrid>
                <a:gridCol w="866801"/>
                <a:gridCol w="900815"/>
              </a:tblGrid>
              <a:tr h="235479">
                <a:tc>
                  <a:txBody>
                    <a:bodyPr/>
                    <a:lstStyle/>
                    <a:p>
                      <a:pPr algn="ctr"/>
                      <a:r>
                        <a:rPr lang="en-US" sz="2000" b="1" dirty="0" smtClean="0">
                          <a:latin typeface="Arial" panose="020B0604020202020204" pitchFamily="34" charset="0"/>
                          <a:cs typeface="Arial" panose="020B0604020202020204" pitchFamily="34" charset="0"/>
                        </a:rPr>
                        <a:t>Win</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Lose</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235479">
                <a:tc>
                  <a:txBody>
                    <a:bodyPr/>
                    <a:lstStyle/>
                    <a:p>
                      <a:pPr algn="ctr"/>
                      <a:r>
                        <a:rPr lang="en-US" sz="1800" dirty="0" smtClean="0">
                          <a:latin typeface="Arial" panose="020B0604020202020204" pitchFamily="34" charset="0"/>
                          <a:cs typeface="Arial" panose="020B0604020202020204" pitchFamily="34" charset="0"/>
                        </a:rPr>
                        <a:t>1</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22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r h="235479">
                <a:tc>
                  <a:txBody>
                    <a:bodyPr/>
                    <a:lstStyle/>
                    <a:p>
                      <a:pPr algn="ctr"/>
                      <a:r>
                        <a:rPr lang="en-US" sz="1800" dirty="0" smtClean="0">
                          <a:latin typeface="Arial" panose="020B0604020202020204" pitchFamily="34" charset="0"/>
                          <a:cs typeface="Arial" panose="020B0604020202020204" pitchFamily="34" charset="0"/>
                        </a:rPr>
                        <a:t>2</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r h="235479">
                <a:tc>
                  <a:txBody>
                    <a:bodyPr/>
                    <a:lstStyle/>
                    <a:p>
                      <a:pPr algn="ctr"/>
                      <a:r>
                        <a:rPr lang="en-US" sz="1800" dirty="0" smtClean="0">
                          <a:latin typeface="Arial" panose="020B0604020202020204" pitchFamily="34" charset="0"/>
                          <a:cs typeface="Arial" panose="020B0604020202020204" pitchFamily="34" charset="0"/>
                        </a:rPr>
                        <a:t>3</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9</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r h="235479">
                <a:tc>
                  <a:txBody>
                    <a:bodyPr/>
                    <a:lstStyle/>
                    <a:p>
                      <a:pPr algn="ctr"/>
                      <a:r>
                        <a:rPr lang="en-US" sz="1800" dirty="0" smtClean="0">
                          <a:latin typeface="Arial" panose="020B0604020202020204" pitchFamily="34" charset="0"/>
                          <a:cs typeface="Arial" panose="020B0604020202020204" pitchFamily="34" charset="0"/>
                        </a:rPr>
                        <a:t>4</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cs typeface="Arial" panose="020B0604020202020204" pitchFamily="34" charset="0"/>
                        </a:rPr>
                        <a:t>10</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flipH="1">
            <a:off x="5551339" y="4894128"/>
            <a:ext cx="3197125" cy="1631216"/>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000" b="1" dirty="0" smtClean="0">
                <a:solidFill>
                  <a:schemeClr val="tx1"/>
                </a:solidFill>
                <a:latin typeface="Arial" panose="020B0604020202020204" pitchFamily="34" charset="0"/>
                <a:cs typeface="Arial" panose="020B0604020202020204" pitchFamily="34" charset="0"/>
              </a:rPr>
              <a:t>Exam </a:t>
            </a:r>
            <a:r>
              <a:rPr lang="en-US" sz="2000" b="1" dirty="0">
                <a:solidFill>
                  <a:schemeClr val="tx1"/>
                </a:solidFill>
                <a:latin typeface="Arial" panose="020B0604020202020204" pitchFamily="34" charset="0"/>
                <a:cs typeface="Arial" panose="020B0604020202020204" pitchFamily="34" charset="0"/>
              </a:rPr>
              <a:t>hint</a:t>
            </a:r>
          </a:p>
          <a:p>
            <a:r>
              <a:rPr lang="en-US" sz="2000" dirty="0">
                <a:solidFill>
                  <a:schemeClr val="tx1"/>
                </a:solidFill>
                <a:latin typeface="Arial" panose="020B0604020202020204" pitchFamily="34" charset="0"/>
                <a:cs typeface="Arial" panose="020B0604020202020204" pitchFamily="34" charset="0"/>
              </a:rPr>
              <a:t>Show your working. If you calculate your answer incorrectly, you may still get marks for method.</a:t>
            </a:r>
          </a:p>
        </p:txBody>
      </p:sp>
    </p:spTree>
    <p:extLst>
      <p:ext uri="{BB962C8B-B14F-4D97-AF65-F5344CB8AC3E}">
        <p14:creationId xmlns:p14="http://schemas.microsoft.com/office/powerpoint/2010/main" val="203574721"/>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107</a:t>
            </a:r>
            <a:endParaRPr lang="en-GB" sz="1400" b="1" dirty="0">
              <a:latin typeface="Calibri" panose="020F0502020204030204" pitchFamily="34" charset="0"/>
            </a:endParaRPr>
          </a:p>
        </p:txBody>
      </p:sp>
      <p:sp>
        <p:nvSpPr>
          <p:cNvPr id="3" name="Rectangle 2"/>
          <p:cNvSpPr/>
          <p:nvPr/>
        </p:nvSpPr>
        <p:spPr>
          <a:xfrm>
            <a:off x="251520" y="1196752"/>
            <a:ext cx="5256584" cy="5586145"/>
          </a:xfrm>
          <a:prstGeom prst="rect">
            <a:avLst/>
          </a:prstGeom>
        </p:spPr>
        <p:txBody>
          <a:bodyPr wrap="square">
            <a:spAutoFit/>
          </a:bodyPr>
          <a:lstStyle/>
          <a:p>
            <a:pPr marL="457200" indent="-457200">
              <a:buClr>
                <a:srgbClr val="C00000"/>
              </a:buClr>
              <a:buFont typeface="+mj-lt"/>
              <a:buAutoNum type="arabicPeriod" startAt="10"/>
              <a:tabLst>
                <a:tab pos="804863" algn="l"/>
              </a:tabLst>
            </a:pPr>
            <a:r>
              <a:rPr lang="en-US" sz="2100" dirty="0">
                <a:latin typeface="Arial" panose="020B0604020202020204" pitchFamily="34" charset="0"/>
                <a:cs typeface="Arial" panose="020B0604020202020204" pitchFamily="34" charset="0"/>
              </a:rPr>
              <a:t>The table shows some information about parcels posted at a particular post office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tabLst>
                <a:tab pos="804863" algn="l"/>
              </a:tabLst>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probability that a parcel picked at random is being posted</a:t>
            </a:r>
          </a:p>
          <a:p>
            <a:pPr marL="1085850" lvl="2" indent="-342900">
              <a:buClr>
                <a:srgbClr val="C00000"/>
              </a:buClr>
              <a:buFont typeface="+mj-lt"/>
              <a:buAutoNum type="romanLcPeriod"/>
              <a:tabLst>
                <a:tab pos="804863" algn="l"/>
              </a:tabLst>
            </a:pPr>
            <a:r>
              <a:rPr lang="en-US" sz="2100" dirty="0" smtClean="0">
                <a:latin typeface="Arial" panose="020B0604020202020204" pitchFamily="34" charset="0"/>
                <a:cs typeface="Arial" panose="020B0604020202020204" pitchFamily="34" charset="0"/>
              </a:rPr>
              <a:t>first </a:t>
            </a:r>
            <a:r>
              <a:rPr lang="en-US" sz="2100" dirty="0">
                <a:latin typeface="Arial" panose="020B0604020202020204" pitchFamily="34" charset="0"/>
                <a:cs typeface="Arial" panose="020B0604020202020204" pitchFamily="34" charset="0"/>
              </a:rPr>
              <a:t>class</a:t>
            </a:r>
          </a:p>
          <a:p>
            <a:pPr marL="1085850" lvl="2" indent="-342900">
              <a:buClr>
                <a:srgbClr val="C00000"/>
              </a:buClr>
              <a:buFont typeface="+mj-lt"/>
              <a:buAutoNum type="romanLcPeriod"/>
              <a:tabLst>
                <a:tab pos="804863" algn="l"/>
              </a:tabLst>
            </a:pPr>
            <a:r>
              <a:rPr lang="en-US" sz="2100" dirty="0" smtClean="0">
                <a:latin typeface="Arial" panose="020B0604020202020204" pitchFamily="34" charset="0"/>
                <a:cs typeface="Arial" panose="020B0604020202020204" pitchFamily="34" charset="0"/>
              </a:rPr>
              <a:t>second </a:t>
            </a:r>
            <a:r>
              <a:rPr lang="en-US" sz="2100" dirty="0">
                <a:latin typeface="Arial" panose="020B0604020202020204" pitchFamily="34" charset="0"/>
                <a:cs typeface="Arial" panose="020B0604020202020204" pitchFamily="34" charset="0"/>
              </a:rPr>
              <a:t>class going overseas.</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second class parcel is picked at random. What is the probability that it is being posted overseas?</a:t>
            </a:r>
            <a:endParaRPr lang="en-US" sz="21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659395104"/>
              </p:ext>
            </p:extLst>
          </p:nvPr>
        </p:nvGraphicFramePr>
        <p:xfrm>
          <a:off x="539552" y="2204864"/>
          <a:ext cx="4896543" cy="1728192"/>
        </p:xfrm>
        <a:graphic>
          <a:graphicData uri="http://schemas.openxmlformats.org/drawingml/2006/table">
            <a:tbl>
              <a:tblPr firstRow="1" bandRow="1">
                <a:tableStyleId>{5940675A-B579-460E-94D1-54222C63F5DA}</a:tableStyleId>
              </a:tblPr>
              <a:tblGrid>
                <a:gridCol w="1944216"/>
                <a:gridCol w="792088"/>
                <a:gridCol w="1368152"/>
                <a:gridCol w="792087"/>
              </a:tblGrid>
              <a:tr h="432048">
                <a:tc>
                  <a:txBody>
                    <a:bodyPr/>
                    <a:lstStyle/>
                    <a:p>
                      <a:endParaRPr lang="en-US" sz="20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b="1" dirty="0" smtClean="0">
                          <a:latin typeface="Arial" panose="020B0604020202020204" pitchFamily="34" charset="0"/>
                          <a:cs typeface="Arial" panose="020B0604020202020204" pitchFamily="34" charset="0"/>
                        </a:rPr>
                        <a:t>UK</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Overseas</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CDE5"/>
                    </a:solidFill>
                  </a:tcPr>
                </a:tc>
                <a:tc>
                  <a:txBody>
                    <a:bodyPr/>
                    <a:lstStyle/>
                    <a:p>
                      <a:pPr algn="ctr"/>
                      <a:r>
                        <a:rPr lang="en-US" sz="2000" b="1" dirty="0" smtClean="0">
                          <a:latin typeface="Arial" panose="020B0604020202020204" pitchFamily="34" charset="0"/>
                          <a:cs typeface="Arial" panose="020B0604020202020204" pitchFamily="34" charset="0"/>
                        </a:rPr>
                        <a:t>Total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432048">
                <a:tc>
                  <a:txBody>
                    <a:bodyPr/>
                    <a:lstStyle/>
                    <a:p>
                      <a:r>
                        <a:rPr lang="en-US" sz="2000" b="1" dirty="0" smtClean="0">
                          <a:latin typeface="Arial" panose="020B0604020202020204" pitchFamily="34" charset="0"/>
                          <a:cs typeface="Arial" panose="020B0604020202020204" pitchFamily="34" charset="0"/>
                        </a:rPr>
                        <a:t>First Class</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75</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18</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dirty="0" smtClean="0">
                          <a:latin typeface="Arial" panose="020B0604020202020204" pitchFamily="34" charset="0"/>
                          <a:cs typeface="Arial" panose="020B0604020202020204" pitchFamily="34" charset="0"/>
                        </a:rPr>
                        <a:t>93</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r h="432048">
                <a:tc>
                  <a:txBody>
                    <a:bodyPr/>
                    <a:lstStyle/>
                    <a:p>
                      <a:r>
                        <a:rPr lang="en-US" sz="2000" b="1" dirty="0" smtClean="0">
                          <a:latin typeface="Arial" panose="020B0604020202020204" pitchFamily="34" charset="0"/>
                          <a:cs typeface="Arial" panose="020B0604020202020204" pitchFamily="34" charset="0"/>
                        </a:rPr>
                        <a:t>Second Class</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91</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dirty="0" smtClean="0">
                          <a:latin typeface="Arial" panose="020B0604020202020204" pitchFamily="34" charset="0"/>
                          <a:cs typeface="Arial" panose="020B0604020202020204" pitchFamily="34" charset="0"/>
                        </a:rPr>
                        <a:t>94</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r h="432048">
                <a:tc>
                  <a:txBody>
                    <a:bodyPr/>
                    <a:lstStyle/>
                    <a:p>
                      <a:r>
                        <a:rPr lang="en-US" sz="2000" b="1" dirty="0" smtClean="0">
                          <a:latin typeface="Arial" panose="020B0604020202020204" pitchFamily="34" charset="0"/>
                          <a:cs typeface="Arial" panose="020B0604020202020204" pitchFamily="34" charset="0"/>
                        </a:rPr>
                        <a:t>Total</a:t>
                      </a:r>
                      <a:endParaRPr lang="en-US" sz="20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166</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latin typeface="Arial" panose="020B0604020202020204" pitchFamily="34" charset="0"/>
                          <a:cs typeface="Arial" panose="020B0604020202020204" pitchFamily="34" charset="0"/>
                        </a:rPr>
                        <a:t>22</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dirty="0" smtClean="0">
                          <a:latin typeface="Arial" panose="020B0604020202020204" pitchFamily="34" charset="0"/>
                          <a:cs typeface="Arial" panose="020B0604020202020204" pitchFamily="34" charset="0"/>
                        </a:rPr>
                        <a:t>188</a:t>
                      </a: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1918812296"/>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pic>
        <p:nvPicPr>
          <p:cNvPr id="3" name="Picture 2"/>
          <p:cNvPicPr>
            <a:picLocks noChangeAspect="1"/>
          </p:cNvPicPr>
          <p:nvPr/>
        </p:nvPicPr>
        <p:blipFill rotWithShape="1">
          <a:blip r:embed="rId3" cstate="print">
            <a:lum bright="3000"/>
            <a:extLst>
              <a:ext uri="{28A0092B-C50C-407E-A947-70E740481C1C}">
                <a14:useLocalDpi xmlns:a14="http://schemas.microsoft.com/office/drawing/2010/main" val="0"/>
              </a:ext>
            </a:extLst>
          </a:blip>
          <a:srcRect/>
          <a:stretch/>
        </p:blipFill>
        <p:spPr>
          <a:xfrm>
            <a:off x="2339752" y="1159982"/>
            <a:ext cx="4464496" cy="5509378"/>
          </a:xfrm>
          <a:prstGeom prst="rect">
            <a:avLst/>
          </a:prstGeom>
        </p:spPr>
      </p:pic>
      <p:sp>
        <p:nvSpPr>
          <p:cNvPr id="5" name="Rounded Rectangle 4"/>
          <p:cNvSpPr/>
          <p:nvPr/>
        </p:nvSpPr>
        <p:spPr>
          <a:xfrm>
            <a:off x="179512" y="1124744"/>
            <a:ext cx="2088232" cy="188056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smtClean="0">
                <a:solidFill>
                  <a:schemeClr val="tx1"/>
                </a:solidFill>
                <a:latin typeface="Arial" panose="020B0604020202020204" pitchFamily="34" charset="0"/>
                <a:cs typeface="Arial" panose="020B0604020202020204" pitchFamily="34" charset="0"/>
              </a:rPr>
              <a:t>Icons </a:t>
            </a:r>
            <a:r>
              <a:rPr lang="en-US" sz="1600" dirty="0">
                <a:solidFill>
                  <a:schemeClr val="tx1"/>
                </a:solidFill>
                <a:latin typeface="Arial" panose="020B0604020202020204" pitchFamily="34" charset="0"/>
                <a:cs typeface="Arial" panose="020B0604020202020204" pitchFamily="34" charset="0"/>
              </a:rPr>
              <a:t>alongside the questions show their level of </a:t>
            </a:r>
            <a:r>
              <a:rPr lang="en-US" sz="1600" dirty="0" smtClean="0">
                <a:solidFill>
                  <a:schemeClr val="tx1"/>
                </a:solidFill>
                <a:latin typeface="Arial" panose="020B0604020202020204" pitchFamily="34" charset="0"/>
                <a:cs typeface="Arial" panose="020B0604020202020204" pitchFamily="34" charset="0"/>
              </a:rPr>
              <a:t>difficulty. Questions </a:t>
            </a:r>
            <a:r>
              <a:rPr lang="en-US" sz="1600" dirty="0">
                <a:solidFill>
                  <a:schemeClr val="tx1"/>
                </a:solidFill>
                <a:latin typeface="Arial" panose="020B0604020202020204" pitchFamily="34" charset="0"/>
                <a:cs typeface="Arial" panose="020B0604020202020204" pitchFamily="34" charset="0"/>
              </a:rPr>
              <a:t>in this book will range from 2 </a:t>
            </a: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r>
              <a:rPr lang="en-US" sz="1600" dirty="0" smtClean="0">
                <a:solidFill>
                  <a:schemeClr val="tx1"/>
                </a:solidFill>
                <a:latin typeface="Arial" panose="020B0604020202020204" pitchFamily="34" charset="0"/>
                <a:cs typeface="Arial" panose="020B0604020202020204" pitchFamily="34" charset="0"/>
              </a:rPr>
              <a:t>to    8</a:t>
            </a:r>
            <a:endParaRPr lang="en-US" sz="1600" dirty="0">
              <a:solidFill>
                <a:schemeClr val="tx1"/>
              </a:solidFill>
              <a:latin typeface="Arial" panose="020B0604020202020204" pitchFamily="34" charset="0"/>
              <a:cs typeface="Arial" panose="020B0604020202020204" pitchFamily="34" charset="0"/>
            </a:endParaRPr>
          </a:p>
        </p:txBody>
      </p:sp>
      <p:sp>
        <p:nvSpPr>
          <p:cNvPr id="7" name="Rounded Rectangle 6"/>
          <p:cNvSpPr/>
          <p:nvPr/>
        </p:nvSpPr>
        <p:spPr>
          <a:xfrm>
            <a:off x="5148064" y="5957639"/>
            <a:ext cx="3754801" cy="711721"/>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QR codes link to worked examples from the Student Book which will help you with the question they are alongside.</a:t>
            </a:r>
          </a:p>
        </p:txBody>
      </p:sp>
      <p:sp>
        <p:nvSpPr>
          <p:cNvPr id="8" name="Rounded Rectangle 7"/>
          <p:cNvSpPr/>
          <p:nvPr/>
        </p:nvSpPr>
        <p:spPr>
          <a:xfrm>
            <a:off x="6840252" y="4273485"/>
            <a:ext cx="2088232" cy="1603787"/>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Exam-style questions are included throughout to help you prepare for your GCSE exam.</a:t>
            </a:r>
          </a:p>
        </p:txBody>
      </p:sp>
      <p:sp>
        <p:nvSpPr>
          <p:cNvPr id="9" name="Rounded Rectangle 8"/>
          <p:cNvSpPr/>
          <p:nvPr/>
        </p:nvSpPr>
        <p:spPr>
          <a:xfrm>
            <a:off x="215516" y="3608505"/>
            <a:ext cx="2088232" cy="2340775"/>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letters </a:t>
            </a:r>
            <a:r>
              <a:rPr lang="en-US" sz="1600" b="1" dirty="0">
                <a:solidFill>
                  <a:srgbClr val="FF0000"/>
                </a:solidFill>
                <a:latin typeface="Arial" panose="020B0604020202020204" pitchFamily="34" charset="0"/>
                <a:cs typeface="Arial" panose="020B0604020202020204" pitchFamily="34" charset="0"/>
              </a:rPr>
              <a:t>P</a:t>
            </a:r>
            <a:r>
              <a:rPr lang="en-US" sz="1600" dirty="0">
                <a:solidFill>
                  <a:schemeClr val="tx1"/>
                </a:solidFill>
                <a:latin typeface="Arial" panose="020B0604020202020204" pitchFamily="34" charset="0"/>
                <a:cs typeface="Arial" panose="020B0604020202020204" pitchFamily="34" charset="0"/>
              </a:rPr>
              <a:t> and </a:t>
            </a:r>
            <a:r>
              <a:rPr lang="en-US" sz="1600" b="1" dirty="0" smtClean="0">
                <a:solidFill>
                  <a:srgbClr val="FF0000"/>
                </a:solidFill>
                <a:latin typeface="Arial" panose="020B0604020202020204" pitchFamily="34" charset="0"/>
                <a:cs typeface="Arial" panose="020B0604020202020204" pitchFamily="34" charset="0"/>
              </a:rPr>
              <a:t>R</a:t>
            </a:r>
            <a:r>
              <a:rPr lang="en-US" sz="1600" dirty="0" smtClean="0">
                <a:solidFill>
                  <a:schemeClr val="tx1"/>
                </a:solidFill>
                <a:latin typeface="Arial" panose="020B0604020202020204" pitchFamily="34" charset="0"/>
                <a:cs typeface="Arial" panose="020B0604020202020204" pitchFamily="34" charset="0"/>
              </a:rPr>
              <a:t> are </a:t>
            </a:r>
            <a:r>
              <a:rPr lang="en-US" sz="1600" dirty="0">
                <a:solidFill>
                  <a:schemeClr val="tx1"/>
                </a:solidFill>
                <a:latin typeface="Arial" panose="020B0604020202020204" pitchFamily="34" charset="0"/>
                <a:cs typeface="Arial" panose="020B0604020202020204" pitchFamily="34" charset="0"/>
              </a:rPr>
              <a:t>used to show where a question requires you to problem- solve or reason mathematically- essential skills for your GCSE.</a:t>
            </a:r>
          </a:p>
        </p:txBody>
      </p:sp>
      <p:sp>
        <p:nvSpPr>
          <p:cNvPr id="10" name="Rounded Rectangle 9"/>
          <p:cNvSpPr/>
          <p:nvPr/>
        </p:nvSpPr>
        <p:spPr>
          <a:xfrm>
            <a:off x="4211960" y="1124744"/>
            <a:ext cx="4189113" cy="592939"/>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There is a section relating to every mastery lesson in the Student Book</a:t>
            </a:r>
          </a:p>
        </p:txBody>
      </p:sp>
      <p:cxnSp>
        <p:nvCxnSpPr>
          <p:cNvPr id="11" name="Straight Arrow Connector 10"/>
          <p:cNvCxnSpPr/>
          <p:nvPr/>
        </p:nvCxnSpPr>
        <p:spPr>
          <a:xfrm flipH="1">
            <a:off x="3923928" y="1268760"/>
            <a:ext cx="288032" cy="5338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321750" y="3861048"/>
            <a:ext cx="564386"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156176" y="5027161"/>
            <a:ext cx="64807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1"/>
          </p:cNvCxnSpPr>
          <p:nvPr/>
        </p:nvCxnSpPr>
        <p:spPr>
          <a:xfrm flipH="1" flipV="1">
            <a:off x="4572000" y="6313499"/>
            <a:ext cx="576064"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761618" y="1830303"/>
            <a:ext cx="2184986" cy="2246769"/>
          </a:xfrm>
          <a:prstGeom prst="rect">
            <a:avLst/>
          </a:prstGeom>
        </p:spPr>
        <p:txBody>
          <a:bodyPr wrap="square">
            <a:spAutoFit/>
          </a:bodyPr>
          <a:lstStyle/>
          <a:p>
            <a:pPr indent="347663">
              <a:buClr>
                <a:srgbClr val="C00000"/>
              </a:buClr>
              <a:buFont typeface="Arial" panose="020B0604020202020204" pitchFamily="34" charset="0"/>
              <a:buChar char="►"/>
            </a:pPr>
            <a:r>
              <a:rPr lang="en-US" sz="1400" dirty="0"/>
              <a:t>This Practice Book is packed with extra practice on all the content of the Student Book - giving you more opportunities to </a:t>
            </a:r>
            <a:r>
              <a:rPr lang="en-US" sz="1400" dirty="0" err="1"/>
              <a:t>practise</a:t>
            </a:r>
            <a:r>
              <a:rPr lang="en-US" sz="1400" dirty="0"/>
              <a:t> answering simple questions as well as problem-solving and reasoning ones.</a:t>
            </a:r>
          </a:p>
        </p:txBody>
      </p:sp>
      <p:sp>
        <p:nvSpPr>
          <p:cNvPr id="31" name="Round Same Side Corner Rectangle 3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a:t>
            </a:r>
            <a:endParaRPr lang="en-GB" sz="1400" b="1" dirty="0">
              <a:latin typeface="Calibri" panose="020F0502020204030204" pitchFamily="34" charset="0"/>
            </a:endParaRPr>
          </a:p>
        </p:txBody>
      </p:sp>
    </p:spTree>
    <p:extLst>
      <p:ext uri="{BB962C8B-B14F-4D97-AF65-F5344CB8AC3E}">
        <p14:creationId xmlns:p14="http://schemas.microsoft.com/office/powerpoint/2010/main" val="2798386563"/>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13.3 – Experimental Probability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107</a:t>
            </a:r>
            <a:endParaRPr lang="en-GB" sz="1400" b="1" dirty="0">
              <a:latin typeface="Calibri" panose="020F0502020204030204" pitchFamily="34" charset="0"/>
            </a:endParaRPr>
          </a:p>
        </p:txBody>
      </p:sp>
      <p:sp>
        <p:nvSpPr>
          <p:cNvPr id="3" name="Rectangle 2"/>
          <p:cNvSpPr/>
          <p:nvPr/>
        </p:nvSpPr>
        <p:spPr>
          <a:xfrm>
            <a:off x="251520" y="1196752"/>
            <a:ext cx="5256584" cy="5647700"/>
          </a:xfrm>
          <a:prstGeom prst="rect">
            <a:avLst/>
          </a:prstGeom>
        </p:spPr>
        <p:txBody>
          <a:bodyPr wrap="square">
            <a:spAutoFit/>
          </a:bodyPr>
          <a:lstStyle/>
          <a:p>
            <a:pPr marL="457200" indent="-457200">
              <a:buClr>
                <a:srgbClr val="C00000"/>
              </a:buClr>
              <a:buFont typeface="+mj-lt"/>
              <a:buAutoNum type="arabicPeriod" startAt="11"/>
              <a:tabLst>
                <a:tab pos="804863" algn="l"/>
              </a:tabLst>
            </a:pPr>
            <a:r>
              <a:rPr lang="en-US" sz="1900" dirty="0">
                <a:latin typeface="Arial" panose="020B0604020202020204" pitchFamily="34" charset="0"/>
                <a:cs typeface="Arial" panose="020B0604020202020204" pitchFamily="34" charset="0"/>
              </a:rPr>
              <a:t>Lisa records the type and colour of vehicles passing her house on Saturday afternoon. The table shows her results.</a:t>
            </a: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1900" dirty="0">
                <a:latin typeface="Arial" panose="020B0604020202020204" pitchFamily="34" charset="0"/>
                <a:cs typeface="Arial" panose="020B0604020202020204" pitchFamily="34" charset="0"/>
              </a:rPr>
              <a:t>Estimate the probability that the next car to go past Lisa's house is </a:t>
            </a:r>
            <a:endParaRPr lang="en-US" sz="1900" dirty="0" smtClean="0">
              <a:latin typeface="Arial" panose="020B0604020202020204" pitchFamily="34" charset="0"/>
              <a:cs typeface="Arial" panose="020B0604020202020204" pitchFamily="34" charset="0"/>
            </a:endParaRPr>
          </a:p>
          <a:p>
            <a:pPr marL="800100" lvl="2" indent="-342900">
              <a:buClr>
                <a:srgbClr val="C00000"/>
              </a:buClr>
              <a:buFont typeface="+mj-lt"/>
              <a:buAutoNum type="romanLcPeriod"/>
              <a:tabLst>
                <a:tab pos="2571750" algn="l"/>
                <a:tab pos="2914650" algn="l"/>
              </a:tabLst>
            </a:pPr>
            <a:r>
              <a:rPr lang="en-US" sz="1900" dirty="0" smtClean="0">
                <a:latin typeface="Arial" panose="020B0604020202020204" pitchFamily="34" charset="0"/>
                <a:cs typeface="Arial" panose="020B0604020202020204" pitchFamily="34" charset="0"/>
              </a:rPr>
              <a:t>a </a:t>
            </a:r>
            <a:r>
              <a:rPr lang="en-US" sz="1900" dirty="0">
                <a:latin typeface="Arial" panose="020B0604020202020204" pitchFamily="34" charset="0"/>
                <a:cs typeface="Arial" panose="020B0604020202020204" pitchFamily="34" charset="0"/>
              </a:rPr>
              <a:t>white van </a:t>
            </a:r>
            <a:r>
              <a:rPr lang="en-US" sz="1900" dirty="0" smtClean="0">
                <a:latin typeface="Arial" panose="020B0604020202020204" pitchFamily="34" charset="0"/>
                <a:cs typeface="Arial" panose="020B0604020202020204" pitchFamily="34" charset="0"/>
              </a:rPr>
              <a:t>	</a:t>
            </a:r>
            <a:r>
              <a:rPr lang="en-US" sz="1900" dirty="0" smtClean="0">
                <a:solidFill>
                  <a:srgbClr val="C00000"/>
                </a:solidFill>
                <a:latin typeface="Arial" panose="020B0604020202020204" pitchFamily="34" charset="0"/>
                <a:cs typeface="Arial" panose="020B0604020202020204" pitchFamily="34" charset="0"/>
              </a:rPr>
              <a:t>ii</a:t>
            </a:r>
            <a:r>
              <a:rPr lang="en-US" sz="1900" dirty="0" smtClean="0">
                <a:latin typeface="Arial" panose="020B0604020202020204" pitchFamily="34" charset="0"/>
                <a:cs typeface="Arial" panose="020B0604020202020204" pitchFamily="34" charset="0"/>
              </a:rPr>
              <a:t> 	a </a:t>
            </a:r>
            <a:r>
              <a:rPr lang="en-US" sz="1900" dirty="0">
                <a:latin typeface="Arial" panose="020B0604020202020204" pitchFamily="34" charset="0"/>
                <a:cs typeface="Arial" panose="020B0604020202020204" pitchFamily="34" charset="0"/>
              </a:rPr>
              <a:t>red bus. </a:t>
            </a:r>
            <a:endParaRPr lang="en-US" sz="1900" dirty="0" smtClean="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1900" dirty="0" smtClean="0">
                <a:latin typeface="Arial" panose="020B0604020202020204" pitchFamily="34" charset="0"/>
                <a:cs typeface="Arial" panose="020B0604020202020204" pitchFamily="34" charset="0"/>
              </a:rPr>
              <a:t>Which </a:t>
            </a:r>
            <a:r>
              <a:rPr lang="en-US" sz="1900" dirty="0">
                <a:latin typeface="Arial" panose="020B0604020202020204" pitchFamily="34" charset="0"/>
                <a:cs typeface="Arial" panose="020B0604020202020204" pitchFamily="34" charset="0"/>
              </a:rPr>
              <a:t>is more likely to pass her house, a red car or a white bus? </a:t>
            </a:r>
            <a:endParaRPr lang="en-US" sz="1900" dirty="0" smtClean="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1900" dirty="0" smtClean="0">
                <a:latin typeface="Arial" panose="020B0604020202020204" pitchFamily="34" charset="0"/>
                <a:cs typeface="Arial" panose="020B0604020202020204" pitchFamily="34" charset="0"/>
              </a:rPr>
              <a:t>Which </a:t>
            </a:r>
            <a:r>
              <a:rPr lang="en-US" sz="1900" dirty="0">
                <a:latin typeface="Arial" panose="020B0604020202020204" pitchFamily="34" charset="0"/>
                <a:cs typeface="Arial" panose="020B0604020202020204" pitchFamily="34" charset="0"/>
              </a:rPr>
              <a:t>type of vehicle is most likely to be white?</a:t>
            </a:r>
          </a:p>
          <a:p>
            <a:pPr marL="342900" lvl="1" indent="-342900">
              <a:buClr>
                <a:srgbClr val="C00000"/>
              </a:buClr>
              <a:buFont typeface="+mj-lt"/>
              <a:buAutoNum type="alphaLcPeriod"/>
            </a:pPr>
            <a:r>
              <a:rPr lang="en-US" sz="1900" dirty="0" smtClean="0">
                <a:latin typeface="Arial" panose="020B0604020202020204" pitchFamily="34" charset="0"/>
                <a:cs typeface="Arial" panose="020B0604020202020204" pitchFamily="34" charset="0"/>
              </a:rPr>
              <a:t>Which </a:t>
            </a:r>
            <a:r>
              <a:rPr lang="en-US" sz="1900" dirty="0">
                <a:latin typeface="Arial" panose="020B0604020202020204" pitchFamily="34" charset="0"/>
                <a:cs typeface="Arial" panose="020B0604020202020204" pitchFamily="34" charset="0"/>
              </a:rPr>
              <a:t>type of vehicle is most likely to be red?</a:t>
            </a:r>
          </a:p>
          <a:p>
            <a:pPr marL="342900" lvl="1" indent="-342900">
              <a:buClr>
                <a:srgbClr val="C00000"/>
              </a:buClr>
              <a:buFont typeface="+mj-lt"/>
              <a:buAutoNum type="alphaLcPeriod"/>
            </a:pPr>
            <a:r>
              <a:rPr lang="en-US" sz="1900" dirty="0" smtClean="0">
                <a:latin typeface="Arial" panose="020B0604020202020204" pitchFamily="34" charset="0"/>
                <a:cs typeface="Arial" panose="020B0604020202020204" pitchFamily="34" charset="0"/>
              </a:rPr>
              <a:t>What </a:t>
            </a:r>
            <a:r>
              <a:rPr lang="en-US" sz="1900" dirty="0">
                <a:latin typeface="Arial" panose="020B0604020202020204" pitchFamily="34" charset="0"/>
                <a:cs typeface="Arial" panose="020B0604020202020204" pitchFamily="34" charset="0"/>
              </a:rPr>
              <a:t>is the most likely car colour?</a:t>
            </a:r>
            <a:endParaRPr lang="en-US" sz="19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577781523"/>
              </p:ext>
            </p:extLst>
          </p:nvPr>
        </p:nvGraphicFramePr>
        <p:xfrm>
          <a:off x="251519" y="2204864"/>
          <a:ext cx="5184577" cy="1463040"/>
        </p:xfrm>
        <a:graphic>
          <a:graphicData uri="http://schemas.openxmlformats.org/drawingml/2006/table">
            <a:tbl>
              <a:tblPr firstRow="1" bandRow="1">
                <a:tableStyleId>{5940675A-B579-460E-94D1-54222C63F5DA}</a:tableStyleId>
              </a:tblPr>
              <a:tblGrid>
                <a:gridCol w="1152129"/>
                <a:gridCol w="864096"/>
                <a:gridCol w="1080120"/>
                <a:gridCol w="1008112"/>
                <a:gridCol w="1080120"/>
              </a:tblGrid>
              <a:tr h="324036">
                <a:tc>
                  <a:txBody>
                    <a:bodyPr/>
                    <a:lstStyle/>
                    <a:p>
                      <a:endParaRPr lang="en-US" sz="18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smtClean="0">
                          <a:latin typeface="Arial" panose="020B0604020202020204" pitchFamily="34" charset="0"/>
                          <a:cs typeface="Arial" panose="020B0604020202020204" pitchFamily="34" charset="0"/>
                        </a:rPr>
                        <a:t>Red</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pPr algn="ctr"/>
                      <a:r>
                        <a:rPr lang="en-US" sz="1800" b="1" dirty="0" smtClean="0">
                          <a:latin typeface="Arial" panose="020B0604020202020204" pitchFamily="34" charset="0"/>
                          <a:cs typeface="Arial" panose="020B0604020202020204" pitchFamily="34" charset="0"/>
                        </a:rPr>
                        <a:t>Black</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CDE5"/>
                    </a:solidFill>
                  </a:tcPr>
                </a:tc>
                <a:tc>
                  <a:txBody>
                    <a:bodyPr/>
                    <a:lstStyle/>
                    <a:p>
                      <a:pPr algn="ctr"/>
                      <a:r>
                        <a:rPr lang="en-US" sz="1800" b="1" dirty="0" smtClean="0">
                          <a:latin typeface="Arial" panose="020B0604020202020204" pitchFamily="34" charset="0"/>
                          <a:cs typeface="Arial" panose="020B0604020202020204" pitchFamily="34" charset="0"/>
                        </a:rPr>
                        <a:t>White</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B9CDE5"/>
                    </a:solidFill>
                  </a:tcPr>
                </a:tc>
                <a:tc>
                  <a:txBody>
                    <a:bodyPr/>
                    <a:lstStyle/>
                    <a:p>
                      <a:pPr algn="ctr"/>
                      <a:r>
                        <a:rPr lang="en-US" sz="1800" b="1" dirty="0" smtClean="0">
                          <a:latin typeface="Arial" panose="020B0604020202020204" pitchFamily="34" charset="0"/>
                          <a:cs typeface="Arial" panose="020B0604020202020204" pitchFamily="34" charset="0"/>
                        </a:rPr>
                        <a:t>Other</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solidFill>
                      <a:srgbClr val="B9CDE5"/>
                    </a:solidFill>
                  </a:tcPr>
                </a:tc>
              </a:tr>
              <a:tr h="324036">
                <a:tc>
                  <a:txBody>
                    <a:bodyPr/>
                    <a:lstStyle/>
                    <a:p>
                      <a:r>
                        <a:rPr lang="en-US" sz="1800" b="1" dirty="0" smtClean="0">
                          <a:latin typeface="Arial" panose="020B0604020202020204" pitchFamily="34" charset="0"/>
                          <a:cs typeface="Arial" panose="020B0604020202020204" pitchFamily="34" charset="0"/>
                        </a:rPr>
                        <a:t>Bus</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dirty="0"/>
                    </a:p>
                  </a:txBody>
                  <a:tcPr>
                    <a:lnL w="12700" cap="flat" cmpd="sng" algn="ctr">
                      <a:solidFill>
                        <a:schemeClr val="tx1"/>
                      </a:solidFill>
                      <a:prstDash val="solid"/>
                      <a:round/>
                      <a:headEnd type="none" w="med" len="med"/>
                      <a:tailEnd type="none" w="med" len="med"/>
                    </a:lnL>
                  </a:tcPr>
                </a:tc>
              </a:tr>
              <a:tr h="324036">
                <a:tc>
                  <a:txBody>
                    <a:bodyPr/>
                    <a:lstStyle/>
                    <a:p>
                      <a:r>
                        <a:rPr lang="en-US" sz="1800" b="1" dirty="0" smtClean="0">
                          <a:latin typeface="Arial" panose="020B0604020202020204" pitchFamily="34" charset="0"/>
                          <a:cs typeface="Arial" panose="020B0604020202020204" pitchFamily="34" charset="0"/>
                        </a:rPr>
                        <a:t>Van</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dirty="0"/>
                    </a:p>
                  </a:txBody>
                  <a:tcPr>
                    <a:lnL w="12700" cap="flat" cmpd="sng" algn="ctr">
                      <a:solidFill>
                        <a:schemeClr val="tx1"/>
                      </a:solidFill>
                      <a:prstDash val="solid"/>
                      <a:round/>
                      <a:headEnd type="none" w="med" len="med"/>
                      <a:tailEnd type="none" w="med" len="med"/>
                    </a:lnL>
                  </a:tcPr>
                </a:tc>
              </a:tr>
              <a:tr h="324036">
                <a:tc>
                  <a:txBody>
                    <a:bodyPr/>
                    <a:lstStyle/>
                    <a:p>
                      <a:r>
                        <a:rPr lang="en-US" sz="1800" b="1" dirty="0" smtClean="0">
                          <a:latin typeface="Arial" panose="020B0604020202020204" pitchFamily="34" charset="0"/>
                          <a:cs typeface="Arial" panose="020B0604020202020204" pitchFamily="34" charset="0"/>
                        </a:rPr>
                        <a:t>Car</a:t>
                      </a:r>
                      <a:endParaRPr lang="en-US" sz="18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9CDE5"/>
                    </a:solidFill>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sz="1800" dirty="0"/>
                    </a:p>
                  </a:txBody>
                  <a:tcPr>
                    <a:lnL w="12700" cap="flat" cmpd="sng" algn="ctr">
                      <a:solidFill>
                        <a:schemeClr val="tx1"/>
                      </a:solidFill>
                      <a:prstDash val="solid"/>
                      <a:round/>
                      <a:headEnd type="none" w="med" len="med"/>
                      <a:tailEnd type="none" w="med" len="med"/>
                    </a:lnL>
                  </a:tcPr>
                </a:tc>
              </a:tr>
            </a:tbl>
          </a:graphicData>
        </a:graphic>
      </p:graphicFrame>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3938172500"/>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107</a:t>
            </a:r>
            <a:endParaRPr lang="en-GB" sz="1400" b="1" dirty="0">
              <a:latin typeface="Calibri" panose="020F0502020204030204" pitchFamily="34" charset="0"/>
            </a:endParaRPr>
          </a:p>
        </p:txBody>
      </p:sp>
      <p:sp>
        <p:nvSpPr>
          <p:cNvPr id="3" name="Rectangle 2"/>
          <p:cNvSpPr/>
          <p:nvPr/>
        </p:nvSpPr>
        <p:spPr>
          <a:xfrm>
            <a:off x="251520" y="1196752"/>
            <a:ext cx="5256584" cy="5432256"/>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250" dirty="0">
                <a:latin typeface="Arial" panose="020B0604020202020204" pitchFamily="34" charset="0"/>
                <a:cs typeface="Arial" panose="020B0604020202020204" pitchFamily="34" charset="0"/>
              </a:rPr>
              <a:t>Set A = {even numbers less than </a:t>
            </a:r>
            <a:r>
              <a:rPr lang="en-US" sz="2250" dirty="0" smtClean="0">
                <a:latin typeface="Arial" panose="020B0604020202020204" pitchFamily="34" charset="0"/>
                <a:cs typeface="Arial" panose="020B0604020202020204" pitchFamily="34" charset="0"/>
              </a:rPr>
              <a:t>10}</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Set </a:t>
            </a:r>
            <a:r>
              <a:rPr lang="en-US" sz="2250" dirty="0">
                <a:latin typeface="Arial" panose="020B0604020202020204" pitchFamily="34" charset="0"/>
                <a:cs typeface="Arial" panose="020B0604020202020204" pitchFamily="34" charset="0"/>
              </a:rPr>
              <a:t>B = {prime numbers less than </a:t>
            </a:r>
            <a:r>
              <a:rPr lang="en-US" sz="2250" dirty="0" smtClean="0">
                <a:latin typeface="Arial" panose="020B0604020202020204" pitchFamily="34" charset="0"/>
                <a:cs typeface="Arial" panose="020B0604020202020204" pitchFamily="34" charset="0"/>
              </a:rPr>
              <a:t>10}</a:t>
            </a:r>
          </a:p>
          <a:p>
            <a:pPr marL="914400" lvl="1" indent="-457200">
              <a:buClr>
                <a:srgbClr val="C00000"/>
              </a:buClr>
              <a:buFont typeface="+mj-lt"/>
              <a:buAutoNum type="alphaLcPeriod"/>
              <a:tabLst>
                <a:tab pos="804863" algn="l"/>
              </a:tabLst>
            </a:pPr>
            <a:r>
              <a:rPr lang="en-US" sz="2250" dirty="0" smtClean="0">
                <a:latin typeface="Arial" panose="020B0604020202020204" pitchFamily="34" charset="0"/>
                <a:cs typeface="Arial" panose="020B0604020202020204" pitchFamily="34" charset="0"/>
              </a:rPr>
              <a:t>List </a:t>
            </a:r>
            <a:r>
              <a:rPr lang="en-US" sz="2250" dirty="0">
                <a:latin typeface="Arial" panose="020B0604020202020204" pitchFamily="34" charset="0"/>
                <a:cs typeface="Arial" panose="020B0604020202020204" pitchFamily="34" charset="0"/>
              </a:rPr>
              <a:t>the numbers in each </a:t>
            </a:r>
            <a:r>
              <a:rPr lang="en-US" sz="2250" dirty="0" smtClean="0">
                <a:latin typeface="Arial" panose="020B0604020202020204" pitchFamily="34" charset="0"/>
                <a:cs typeface="Arial" panose="020B0604020202020204" pitchFamily="34" charset="0"/>
              </a:rPr>
              <a:t>set:</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A </a:t>
            </a:r>
            <a:r>
              <a:rPr lang="en-US" sz="2250" dirty="0">
                <a:latin typeface="Arial" panose="020B0604020202020204" pitchFamily="34" charset="0"/>
                <a:cs typeface="Arial" panose="020B0604020202020204" pitchFamily="34" charset="0"/>
              </a:rPr>
              <a:t>= {2, 4, ...}, B = {2, 3,...}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2228850" algn="l"/>
              </a:tabLst>
            </a:pPr>
            <a:r>
              <a:rPr lang="en-US" sz="2250" dirty="0" smtClean="0">
                <a:latin typeface="Arial" panose="020B0604020202020204" pitchFamily="34" charset="0"/>
                <a:cs typeface="Arial" panose="020B0604020202020204" pitchFamily="34" charset="0"/>
              </a:rPr>
              <a:t>Write </a:t>
            </a:r>
            <a:r>
              <a:rPr lang="en-US" sz="2250" dirty="0">
                <a:latin typeface="Arial" panose="020B0604020202020204" pitchFamily="34" charset="0"/>
                <a:cs typeface="Arial" panose="020B0604020202020204" pitchFamily="34" charset="0"/>
              </a:rPr>
              <a:t>'true' or 'false' for each </a:t>
            </a:r>
            <a:r>
              <a:rPr lang="en-US" sz="2250" dirty="0" smtClean="0">
                <a:latin typeface="Arial" panose="020B0604020202020204" pitchFamily="34" charset="0"/>
                <a:cs typeface="Arial" panose="020B0604020202020204" pitchFamily="34" charset="0"/>
              </a:rPr>
              <a:t>statement.</a:t>
            </a:r>
            <a:br>
              <a:rPr lang="en-US" sz="2250" dirty="0" smtClean="0">
                <a:latin typeface="Arial" panose="020B0604020202020204" pitchFamily="34" charset="0"/>
                <a:cs typeface="Arial" panose="020B0604020202020204" pitchFamily="34" charset="0"/>
              </a:rPr>
            </a:br>
            <a:r>
              <a:rPr lang="en-US" sz="2250" dirty="0" err="1" smtClean="0">
                <a:solidFill>
                  <a:srgbClr val="C00000"/>
                </a:solidFill>
                <a:latin typeface="Arial" panose="020B0604020202020204" pitchFamily="34" charset="0"/>
                <a:cs typeface="Arial" panose="020B0604020202020204" pitchFamily="34" charset="0"/>
              </a:rPr>
              <a:t>i</a:t>
            </a:r>
            <a:r>
              <a:rPr lang="en-US" sz="2250" dirty="0" smtClean="0">
                <a:latin typeface="Arial" panose="020B0604020202020204" pitchFamily="34" charset="0"/>
                <a:cs typeface="Arial" panose="020B0604020202020204" pitchFamily="34" charset="0"/>
              </a:rPr>
              <a:t>   8 </a:t>
            </a:r>
            <a:r>
              <a:rPr lang="az-Cyrl-AZ" sz="3200" dirty="0" smtClean="0">
                <a:latin typeface="Arial" panose="020B0604020202020204" pitchFamily="34" charset="0"/>
                <a:cs typeface="Arial" panose="020B0604020202020204" pitchFamily="34" charset="0"/>
              </a:rPr>
              <a:t>є</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A </a:t>
            </a:r>
            <a:r>
              <a:rPr lang="en-US" sz="2250" dirty="0" smtClean="0">
                <a:latin typeface="Arial" panose="020B0604020202020204" pitchFamily="34" charset="0"/>
                <a:cs typeface="Arial" panose="020B0604020202020204" pitchFamily="34" charset="0"/>
              </a:rPr>
              <a:t>	</a:t>
            </a:r>
            <a:r>
              <a:rPr lang="en-US" sz="2250" dirty="0" smtClean="0">
                <a:solidFill>
                  <a:srgbClr val="C00000"/>
                </a:solidFill>
                <a:latin typeface="Arial" panose="020B0604020202020204" pitchFamily="34" charset="0"/>
                <a:cs typeface="Arial" panose="020B0604020202020204" pitchFamily="34" charset="0"/>
              </a:rPr>
              <a:t>ii</a:t>
            </a:r>
            <a:r>
              <a:rPr lang="en-US" sz="2250" dirty="0" smtClean="0">
                <a:latin typeface="Arial" panose="020B0604020202020204" pitchFamily="34" charset="0"/>
                <a:cs typeface="Arial" panose="020B0604020202020204" pitchFamily="34" charset="0"/>
              </a:rPr>
              <a:t>  9 </a:t>
            </a:r>
            <a:r>
              <a:rPr lang="az-Cyrl-AZ" sz="3200" dirty="0">
                <a:latin typeface="Arial" panose="020B0604020202020204" pitchFamily="34" charset="0"/>
                <a:cs typeface="Arial" panose="020B0604020202020204" pitchFamily="34" charset="0"/>
              </a:rPr>
              <a:t>є</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B </a:t>
            </a:r>
            <a:r>
              <a:rPr lang="en-US" sz="2250" dirty="0" smtClean="0">
                <a:latin typeface="Arial" panose="020B0604020202020204" pitchFamily="34" charset="0"/>
                <a:cs typeface="Arial" panose="020B0604020202020204" pitchFamily="34" charset="0"/>
              </a:rPr>
              <a:t>	</a:t>
            </a:r>
            <a:r>
              <a:rPr lang="en-US" sz="2250" dirty="0" smtClean="0">
                <a:solidFill>
                  <a:srgbClr val="C00000"/>
                </a:solidFill>
                <a:latin typeface="Arial" panose="020B0604020202020204" pitchFamily="34" charset="0"/>
                <a:cs typeface="Arial" panose="020B0604020202020204" pitchFamily="34" charset="0"/>
              </a:rPr>
              <a:t>iii</a:t>
            </a:r>
            <a:r>
              <a:rPr lang="en-US" sz="2250" dirty="0" smtClean="0">
                <a:latin typeface="Arial" panose="020B0604020202020204" pitchFamily="34" charset="0"/>
                <a:cs typeface="Arial" panose="020B0604020202020204" pitchFamily="34" charset="0"/>
              </a:rPr>
              <a:t>  12 </a:t>
            </a:r>
            <a:r>
              <a:rPr lang="az-Cyrl-AZ" sz="3200" dirty="0">
                <a:latin typeface="Arial" panose="020B0604020202020204" pitchFamily="34" charset="0"/>
                <a:cs typeface="Arial" panose="020B0604020202020204" pitchFamily="34" charset="0"/>
              </a:rPr>
              <a:t>є</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B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50" dirty="0" smtClean="0">
                <a:latin typeface="Arial" panose="020B0604020202020204" pitchFamily="34" charset="0"/>
                <a:cs typeface="Arial" panose="020B0604020202020204" pitchFamily="34" charset="0"/>
              </a:rPr>
              <a:t>Which </a:t>
            </a:r>
            <a:r>
              <a:rPr lang="en-US" sz="2250" dirty="0">
                <a:latin typeface="Arial" panose="020B0604020202020204" pitchFamily="34" charset="0"/>
                <a:cs typeface="Arial" panose="020B0604020202020204" pitchFamily="34" charset="0"/>
              </a:rPr>
              <a:t>number is in both sets?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50" dirty="0" smtClean="0">
                <a:latin typeface="Arial" panose="020B0604020202020204" pitchFamily="34" charset="0"/>
                <a:cs typeface="Arial" panose="020B0604020202020204" pitchFamily="34" charset="0"/>
              </a:rPr>
              <a:t>Which </a:t>
            </a:r>
            <a:r>
              <a:rPr lang="en-US" sz="2250" dirty="0">
                <a:latin typeface="Arial" panose="020B0604020202020204" pitchFamily="34" charset="0"/>
                <a:cs typeface="Arial" panose="020B0604020202020204" pitchFamily="34" charset="0"/>
              </a:rPr>
              <a:t>numbers are in set A only?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50" dirty="0" smtClean="0">
                <a:latin typeface="Arial" panose="020B0604020202020204" pitchFamily="34" charset="0"/>
                <a:cs typeface="Arial" panose="020B0604020202020204" pitchFamily="34" charset="0"/>
              </a:rPr>
              <a:t>Which </a:t>
            </a:r>
            <a:r>
              <a:rPr lang="en-US" sz="2250" dirty="0">
                <a:latin typeface="Arial" panose="020B0604020202020204" pitchFamily="34" charset="0"/>
                <a:cs typeface="Arial" panose="020B0604020202020204" pitchFamily="34" charset="0"/>
              </a:rPr>
              <a:t>numbers are in either A or B (or both)?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50" dirty="0" smtClean="0">
                <a:latin typeface="Arial" panose="020B0604020202020204" pitchFamily="34" charset="0"/>
                <a:cs typeface="Arial" panose="020B0604020202020204" pitchFamily="34" charset="0"/>
              </a:rPr>
              <a:t>Which </a:t>
            </a:r>
            <a:r>
              <a:rPr lang="en-US" sz="2250" dirty="0">
                <a:latin typeface="Arial" panose="020B0604020202020204" pitchFamily="34" charset="0"/>
                <a:cs typeface="Arial" panose="020B0604020202020204" pitchFamily="34" charset="0"/>
              </a:rPr>
              <a:t>numbers less than 10 are not in A </a:t>
            </a:r>
            <a:r>
              <a:rPr lang="en-US" sz="2250" dirty="0" smtClean="0">
                <a:latin typeface="Arial" panose="020B0604020202020204" pitchFamily="34" charset="0"/>
                <a:cs typeface="Arial" panose="020B0604020202020204" pitchFamily="34" charset="0"/>
              </a:rPr>
              <a:t>or B</a:t>
            </a:r>
            <a:r>
              <a:rPr lang="en-US" sz="2250" dirty="0">
                <a:latin typeface="Arial" panose="020B0604020202020204" pitchFamily="34" charset="0"/>
                <a:cs typeface="Arial" panose="020B0604020202020204" pitchFamily="34" charset="0"/>
              </a:rPr>
              <a:t>?</a:t>
            </a:r>
            <a:endParaRPr lang="en-US" sz="225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223461806"/>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sp>
        <p:nvSpPr>
          <p:cNvPr id="3" name="Rectangle 2"/>
          <p:cNvSpPr/>
          <p:nvPr/>
        </p:nvSpPr>
        <p:spPr>
          <a:xfrm>
            <a:off x="251520" y="1196752"/>
            <a:ext cx="5256584" cy="3636893"/>
          </a:xfrm>
          <a:prstGeom prst="rect">
            <a:avLst/>
          </a:prstGeom>
        </p:spPr>
        <p:txBody>
          <a:bodyPr wrap="square">
            <a:spAutoFit/>
          </a:bodyPr>
          <a:lstStyle/>
          <a:p>
            <a:pPr marL="400050" indent="-400050">
              <a:buClr>
                <a:srgbClr val="C00000"/>
              </a:buClr>
              <a:buFont typeface="+mj-lt"/>
              <a:buAutoNum type="arabicPeriod" startAt="2"/>
              <a:tabLst>
                <a:tab pos="804863" algn="l"/>
              </a:tabLst>
            </a:pPr>
            <a:r>
              <a:rPr lang="en-US" sz="2100" dirty="0">
                <a:latin typeface="Arial" panose="020B0604020202020204" pitchFamily="34" charset="0"/>
                <a:cs typeface="Arial" panose="020B0604020202020204" pitchFamily="34" charset="0"/>
              </a:rPr>
              <a:t>The Venn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diagram </a:t>
            </a:r>
            <a:r>
              <a:rPr lang="en-US" sz="2100" dirty="0">
                <a:latin typeface="Arial" panose="020B0604020202020204" pitchFamily="34" charset="0"/>
                <a:cs typeface="Arial" panose="020B0604020202020204" pitchFamily="34" charset="0"/>
              </a:rPr>
              <a:t>shows 2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sets</a:t>
            </a:r>
            <a:r>
              <a:rPr lang="en-US" sz="2100" dirty="0">
                <a:latin typeface="Arial" panose="020B0604020202020204" pitchFamily="34" charset="0"/>
                <a:cs typeface="Arial" panose="020B0604020202020204" pitchFamily="34" charset="0"/>
              </a:rPr>
              <a:t>, A and B,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and </a:t>
            </a:r>
            <a:r>
              <a:rPr lang="en-US" sz="2100" strike="sngStrike" dirty="0">
                <a:latin typeface="Arial" panose="020B0604020202020204" pitchFamily="34" charset="0"/>
                <a:cs typeface="Arial" panose="020B0604020202020204" pitchFamily="34" charset="0"/>
              </a:rPr>
              <a:t>&amp;</a:t>
            </a:r>
            <a:r>
              <a:rPr lang="en-US" sz="2100" dirty="0" smtClean="0">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the set of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all </a:t>
            </a:r>
            <a:r>
              <a:rPr lang="en-US" sz="2100" dirty="0">
                <a:latin typeface="Arial" panose="020B0604020202020204" pitchFamily="34" charset="0"/>
                <a:cs typeface="Arial" panose="020B0604020202020204" pitchFamily="34" charset="0"/>
              </a:rPr>
              <a:t>numbers being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considered.</a:t>
            </a:r>
          </a:p>
          <a:p>
            <a:pPr marL="914400" lvl="1" indent="-457200">
              <a:lnSpc>
                <a:spcPts val="2500"/>
              </a:lnSpc>
              <a:buClr>
                <a:srgbClr val="C00000"/>
              </a:buClr>
              <a:buFont typeface="+mj-lt"/>
              <a:buAutoNum type="alphaLcPeriod"/>
              <a:tabLst>
                <a:tab pos="804863" algn="l"/>
              </a:tabLst>
            </a:pPr>
            <a:r>
              <a:rPr lang="en-US" sz="2100" dirty="0" smtClean="0">
                <a:latin typeface="Arial" panose="020B0604020202020204" pitchFamily="34" charset="0"/>
                <a:cs typeface="Arial" panose="020B0604020202020204" pitchFamily="34" charset="0"/>
              </a:rPr>
              <a:t>Copy and complete these sets. A = (5,</a:t>
            </a:r>
            <a:r>
              <a:rPr lang="en-US" sz="36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B = (2, 4, </a:t>
            </a:r>
            <a:r>
              <a:rPr lang="en-US" sz="36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strike="sngStrike" dirty="0">
                <a:latin typeface="Arial" panose="020B0604020202020204" pitchFamily="34" charset="0"/>
                <a:cs typeface="Arial" panose="020B0604020202020204" pitchFamily="34" charset="0"/>
              </a:rPr>
              <a:t>&amp;</a:t>
            </a:r>
            <a:r>
              <a:rPr lang="en-US" sz="2100" dirty="0" smtClean="0">
                <a:latin typeface="Arial" panose="020B0604020202020204" pitchFamily="34" charset="0"/>
                <a:cs typeface="Arial" panose="020B0604020202020204" pitchFamily="34" charset="0"/>
              </a:rPr>
              <a:t> = (1, 2, 3, ...)</a:t>
            </a:r>
          </a:p>
          <a:p>
            <a:pPr marL="914400" lvl="1" indent="-457200">
              <a:buClr>
                <a:srgbClr val="C00000"/>
              </a:buClr>
              <a:buFont typeface="+mj-lt"/>
              <a:buAutoNum type="alphaLcPeriod"/>
              <a:tabLst>
                <a:tab pos="804863" algn="l"/>
              </a:tabLst>
            </a:pPr>
            <a:r>
              <a:rPr lang="en-US" sz="2100" dirty="0" smtClean="0">
                <a:latin typeface="Arial" panose="020B0604020202020204" pitchFamily="34" charset="0"/>
                <a:cs typeface="Arial" panose="020B0604020202020204" pitchFamily="34" charset="0"/>
              </a:rPr>
              <a:t>Match </a:t>
            </a:r>
            <a:r>
              <a:rPr lang="en-US" sz="2100" dirty="0">
                <a:latin typeface="Arial" panose="020B0604020202020204" pitchFamily="34" charset="0"/>
                <a:cs typeface="Arial" panose="020B0604020202020204" pitchFamily="34" charset="0"/>
              </a:rPr>
              <a:t>each set to its description.</a:t>
            </a:r>
            <a:endParaRPr lang="en-US" sz="21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40000"/>
            <a:extLst>
              <a:ext uri="{28A0092B-C50C-407E-A947-70E740481C1C}">
                <a14:useLocalDpi xmlns:a14="http://schemas.microsoft.com/office/drawing/2010/main" val="0"/>
              </a:ext>
            </a:extLst>
          </a:blip>
          <a:stretch>
            <a:fillRect/>
          </a:stretch>
        </p:blipFill>
        <p:spPr>
          <a:xfrm>
            <a:off x="3059832" y="1268388"/>
            <a:ext cx="2412268" cy="1520313"/>
          </a:xfrm>
          <a:prstGeom prst="rect">
            <a:avLst/>
          </a:prstGeom>
        </p:spPr>
      </p:pic>
      <p:sp>
        <p:nvSpPr>
          <p:cNvPr id="7" name="Rectangle 6"/>
          <p:cNvSpPr/>
          <p:nvPr/>
        </p:nvSpPr>
        <p:spPr>
          <a:xfrm flipH="1">
            <a:off x="277539" y="5733256"/>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Q2a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a:t>
            </a:r>
            <a:r>
              <a:rPr lang="en-US" sz="2400" strike="sngStrike" dirty="0" smtClean="0">
                <a:solidFill>
                  <a:schemeClr val="tx1"/>
                </a:solidFill>
                <a:latin typeface="Arial" panose="020B0604020202020204" pitchFamily="34" charset="0"/>
                <a:cs typeface="Arial" panose="020B0604020202020204" pitchFamily="34" charset="0"/>
              </a:rPr>
              <a:t>&amp;</a:t>
            </a:r>
            <a:r>
              <a:rPr lang="en-US" sz="2400" dirty="0" smtClean="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includes all the numbers in A and B too.</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51520" y="4797152"/>
            <a:ext cx="5218144" cy="81092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3175378570"/>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sp>
        <p:nvSpPr>
          <p:cNvPr id="3" name="Rectangle 2"/>
          <p:cNvSpPr/>
          <p:nvPr/>
        </p:nvSpPr>
        <p:spPr>
          <a:xfrm>
            <a:off x="251520" y="1196752"/>
            <a:ext cx="5256584" cy="2015936"/>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500" dirty="0">
                <a:latin typeface="Arial" panose="020B0604020202020204" pitchFamily="34" charset="0"/>
                <a:cs typeface="Arial" panose="020B0604020202020204" pitchFamily="34" charset="0"/>
              </a:rPr>
              <a:t>Copy and complete the Venn diagram for these sets.</a:t>
            </a:r>
          </a:p>
          <a:p>
            <a:pPr lvl="1">
              <a:buClr>
                <a:srgbClr val="C00000"/>
              </a:buClr>
              <a:tabLst>
                <a:tab pos="804863" algn="l"/>
              </a:tabLst>
            </a:pPr>
            <a:r>
              <a:rPr lang="en-US" sz="2500" strike="sngStrike" dirty="0">
                <a:latin typeface="Arial" panose="020B0604020202020204" pitchFamily="34" charset="0"/>
                <a:cs typeface="Arial" panose="020B0604020202020204" pitchFamily="34" charset="0"/>
              </a:rPr>
              <a:t>&amp;</a:t>
            </a:r>
            <a:r>
              <a:rPr lang="en-US" sz="2500" dirty="0" smtClean="0">
                <a:latin typeface="Arial" panose="020B0604020202020204" pitchFamily="34" charset="0"/>
                <a:cs typeface="Arial" panose="020B0604020202020204" pitchFamily="34" charset="0"/>
              </a:rPr>
              <a:t> </a:t>
            </a:r>
            <a:r>
              <a:rPr lang="en-US" sz="2500" dirty="0">
                <a:latin typeface="Arial" panose="020B0604020202020204" pitchFamily="34" charset="0"/>
                <a:cs typeface="Arial" panose="020B0604020202020204" pitchFamily="34" charset="0"/>
              </a:rPr>
              <a:t>= {integers from 1 to 20}</a:t>
            </a:r>
          </a:p>
          <a:p>
            <a:pPr lvl="1">
              <a:buClr>
                <a:srgbClr val="C00000"/>
              </a:buClr>
              <a:tabLst>
                <a:tab pos="804863" algn="l"/>
              </a:tabLst>
            </a:pPr>
            <a:r>
              <a:rPr lang="en-US" sz="2500" dirty="0">
                <a:latin typeface="Arial" panose="020B0604020202020204" pitchFamily="34" charset="0"/>
                <a:cs typeface="Arial" panose="020B0604020202020204" pitchFamily="34" charset="0"/>
              </a:rPr>
              <a:t>X = {even numbers from 1 to 20}</a:t>
            </a:r>
          </a:p>
          <a:p>
            <a:pPr lvl="1">
              <a:buClr>
                <a:srgbClr val="C00000"/>
              </a:buClr>
              <a:tabLst>
                <a:tab pos="804863" algn="l"/>
              </a:tabLst>
            </a:pPr>
            <a:r>
              <a:rPr lang="en-US" sz="2500" dirty="0">
                <a:latin typeface="Arial" panose="020B0604020202020204" pitchFamily="34" charset="0"/>
                <a:cs typeface="Arial" panose="020B0604020202020204" pitchFamily="34" charset="0"/>
              </a:rPr>
              <a:t>Y = {odd numbers from 1 to 20}</a:t>
            </a:r>
            <a:endParaRPr lang="en-US" sz="25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5" name="Picture 4"/>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319497" y="3314951"/>
            <a:ext cx="5109065" cy="3210393"/>
          </a:xfrm>
          <a:prstGeom prst="rect">
            <a:avLst/>
          </a:prstGeom>
        </p:spPr>
      </p:pic>
    </p:spTree>
    <p:extLst>
      <p:ext uri="{BB962C8B-B14F-4D97-AF65-F5344CB8AC3E}">
        <p14:creationId xmlns:p14="http://schemas.microsoft.com/office/powerpoint/2010/main" val="1344730421"/>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sp>
        <p:nvSpPr>
          <p:cNvPr id="3" name="Rectangle 2"/>
          <p:cNvSpPr/>
          <p:nvPr/>
        </p:nvSpPr>
        <p:spPr>
          <a:xfrm>
            <a:off x="251520" y="1196752"/>
            <a:ext cx="5256584" cy="5560497"/>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300" dirty="0">
                <a:latin typeface="Arial" panose="020B0604020202020204" pitchFamily="34" charset="0"/>
                <a:cs typeface="Arial" panose="020B0604020202020204" pitchFamily="34" charset="0"/>
              </a:rPr>
              <a:t>For the Venn diagram in </a:t>
            </a:r>
            <a:r>
              <a:rPr lang="en-US" sz="2300" b="1" dirty="0">
                <a:latin typeface="Arial" panose="020B0604020202020204" pitchFamily="34" charset="0"/>
                <a:cs typeface="Arial" panose="020B0604020202020204" pitchFamily="34" charset="0"/>
              </a:rPr>
              <a:t>Q2</a:t>
            </a:r>
            <a:r>
              <a:rPr lang="en-US" sz="2300" dirty="0">
                <a:latin typeface="Arial" panose="020B0604020202020204" pitchFamily="34" charset="0"/>
                <a:cs typeface="Arial" panose="020B0604020202020204" pitchFamily="34" charset="0"/>
              </a:rPr>
              <a:t>, copy and complete these sets.</a:t>
            </a:r>
          </a:p>
          <a:p>
            <a:pPr marL="914400" lvl="1" indent="-457200">
              <a:lnSpc>
                <a:spcPts val="2200"/>
              </a:lnSpc>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A ∩ B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a:t>
            </a:r>
            <a:r>
              <a:rPr lang="en-US" sz="36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a:t>
            </a:r>
            <a:r>
              <a:rPr lang="en-US" sz="230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A </a:t>
            </a:r>
            <a:r>
              <a:rPr lang="en-US" sz="2800" dirty="0"/>
              <a:t>∪</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B = {2, 4,...}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 {1,...}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B</a:t>
            </a:r>
            <a:r>
              <a:rPr lang="en-US" sz="2300" dirty="0">
                <a:latin typeface="Arial" panose="020B0604020202020204" pitchFamily="34" charset="0"/>
                <a:cs typeface="Arial" panose="020B0604020202020204" pitchFamily="34" charset="0"/>
              </a:rPr>
              <a:t>' = {1,...}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A</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B = {...}</a:t>
            </a:r>
          </a:p>
          <a:p>
            <a:pPr marL="457200" indent="-457200">
              <a:buClr>
                <a:srgbClr val="C00000"/>
              </a:buClr>
              <a:buFont typeface="+mj-lt"/>
              <a:buAutoNum type="arabicPeriod" startAt="4"/>
              <a:tabLst>
                <a:tab pos="804863" algn="l"/>
              </a:tabLst>
            </a:pPr>
            <a:r>
              <a:rPr lang="en-US" sz="2300" dirty="0" smtClean="0">
                <a:latin typeface="Arial" panose="020B0604020202020204" pitchFamily="34" charset="0"/>
                <a:cs typeface="Arial" panose="020B0604020202020204" pitchFamily="34" charset="0"/>
              </a:rPr>
              <a:t>For </a:t>
            </a:r>
            <a:r>
              <a:rPr lang="en-US" sz="2300" dirty="0">
                <a:latin typeface="Arial" panose="020B0604020202020204" pitchFamily="34" charset="0"/>
                <a:cs typeface="Arial" panose="020B0604020202020204" pitchFamily="34" charset="0"/>
              </a:rPr>
              <a:t>the Venn diagram you drew in </a:t>
            </a:r>
            <a:r>
              <a:rPr lang="en-US" sz="2300" b="1" dirty="0">
                <a:latin typeface="Arial" panose="020B0604020202020204" pitchFamily="34" charset="0"/>
                <a:cs typeface="Arial" panose="020B0604020202020204" pitchFamily="34" charset="0"/>
              </a:rPr>
              <a:t>Q3</a:t>
            </a:r>
            <a:r>
              <a:rPr lang="en-US" sz="2300" dirty="0">
                <a:latin typeface="Arial" panose="020B0604020202020204" pitchFamily="34" charset="0"/>
                <a:cs typeface="Arial" panose="020B0604020202020204" pitchFamily="34" charset="0"/>
              </a:rPr>
              <a:t>, write these sets.</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X </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Y </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X </a:t>
            </a:r>
            <a:r>
              <a:rPr lang="en-US" sz="2800" dirty="0"/>
              <a:t>∪</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Y’</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X</a:t>
            </a:r>
            <a:r>
              <a:rPr lang="en-US" sz="2300" dirty="0">
                <a:latin typeface="Arial" panose="020B0604020202020204" pitchFamily="34" charset="0"/>
                <a:cs typeface="Arial" panose="020B0604020202020204" pitchFamily="34" charset="0"/>
              </a:rPr>
              <a:t>' ∩</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X </a:t>
            </a:r>
            <a:r>
              <a:rPr lang="en-US" sz="2800" dirty="0" smtClean="0"/>
              <a:t>∪</a:t>
            </a:r>
            <a:r>
              <a:rPr lang="en-US" sz="2400" dirty="0" smtClean="0"/>
              <a:t> </a:t>
            </a:r>
            <a:r>
              <a:rPr lang="en-US" sz="2300" dirty="0" smtClean="0">
                <a:latin typeface="Arial" panose="020B0604020202020204" pitchFamily="34" charset="0"/>
                <a:cs typeface="Arial" panose="020B0604020202020204" pitchFamily="34" charset="0"/>
              </a:rPr>
              <a:t>Y</a:t>
            </a:r>
            <a:r>
              <a:rPr lang="en-US" sz="2300" dirty="0">
                <a:latin typeface="Arial" panose="020B0604020202020204" pitchFamily="34" charset="0"/>
                <a:cs typeface="Arial" panose="020B0604020202020204" pitchFamily="34" charset="0"/>
              </a:rPr>
              <a:t>'</a:t>
            </a:r>
            <a:endParaRPr lang="en-US" sz="23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831222328"/>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sp>
        <p:nvSpPr>
          <p:cNvPr id="3" name="Rectangle 2"/>
          <p:cNvSpPr/>
          <p:nvPr/>
        </p:nvSpPr>
        <p:spPr>
          <a:xfrm>
            <a:off x="251520" y="1196752"/>
            <a:ext cx="8555406" cy="5509200"/>
          </a:xfrm>
          <a:prstGeom prst="rect">
            <a:avLst/>
          </a:prstGeom>
        </p:spPr>
        <p:txBody>
          <a:bodyPr wrap="square">
            <a:spAutoFit/>
          </a:bodyPr>
          <a:lstStyle/>
          <a:p>
            <a:pPr marL="457200" indent="-457200">
              <a:buClr>
                <a:srgbClr val="C00000"/>
              </a:buClr>
              <a:buFont typeface="+mj-lt"/>
              <a:buAutoNum type="arabicPeriod" startAt="6"/>
              <a:tabLst>
                <a:tab pos="804863" algn="l"/>
              </a:tabLst>
            </a:pPr>
            <a:r>
              <a:rPr lang="en-US" sz="2200" dirty="0">
                <a:latin typeface="Arial" panose="020B0604020202020204" pitchFamily="34" charset="0"/>
                <a:cs typeface="Arial" panose="020B0604020202020204" pitchFamily="34" charset="0"/>
              </a:rPr>
              <a:t>The owner of a bed shop records the </a:t>
            </a:r>
            <a:r>
              <a:rPr lang="en-US" sz="2200" dirty="0" smtClean="0">
                <a:latin typeface="Arial" panose="020B0604020202020204" pitchFamily="34" charset="0"/>
                <a:cs typeface="Arial" panose="020B0604020202020204" pitchFamily="34" charset="0"/>
              </a:rPr>
              <a:t>number </a:t>
            </a:r>
            <a:r>
              <a:rPr lang="en-US" sz="2200" dirty="0">
                <a:latin typeface="Arial" panose="020B0604020202020204" pitchFamily="34" charset="0"/>
                <a:cs typeface="Arial" panose="020B0604020202020204" pitchFamily="34" charset="0"/>
              </a:rPr>
              <a:t>of customers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and </a:t>
            </a:r>
            <a:r>
              <a:rPr lang="en-US" sz="2200" dirty="0">
                <a:latin typeface="Arial" panose="020B0604020202020204" pitchFamily="34" charset="0"/>
                <a:cs typeface="Arial" panose="020B0604020202020204" pitchFamily="34" charset="0"/>
              </a:rPr>
              <a:t>the numbers </a:t>
            </a:r>
            <a:r>
              <a:rPr lang="en-US" sz="2200" dirty="0" smtClean="0">
                <a:latin typeface="Arial" panose="020B0604020202020204" pitchFamily="34" charset="0"/>
                <a:cs typeface="Arial" panose="020B0604020202020204" pitchFamily="34" charset="0"/>
              </a:rPr>
              <a:t>of mattresses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and beds sold </a:t>
            </a:r>
            <a:r>
              <a:rPr lang="en-US" sz="2200" dirty="0">
                <a:latin typeface="Arial" panose="020B0604020202020204" pitchFamily="34" charset="0"/>
                <a:cs typeface="Arial" panose="020B0604020202020204" pitchFamily="34" charset="0"/>
              </a:rPr>
              <a:t>in </a:t>
            </a:r>
            <a:r>
              <a:rPr lang="en-US" sz="2200" dirty="0" smtClean="0">
                <a:latin typeface="Arial" panose="020B0604020202020204" pitchFamily="34" charset="0"/>
                <a:cs typeface="Arial" panose="020B0604020202020204" pitchFamily="34" charset="0"/>
              </a:rPr>
              <a:t>one week.</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Venn diagram shows the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results</a:t>
            </a:r>
            <a:r>
              <a:rPr lang="en-US" sz="22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beds were sold?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How </a:t>
            </a:r>
            <a:r>
              <a:rPr lang="en-US" sz="2200" dirty="0">
                <a:latin typeface="Arial" panose="020B0604020202020204" pitchFamily="34" charset="0"/>
                <a:cs typeface="Arial" panose="020B0604020202020204" pitchFamily="34" charset="0"/>
              </a:rPr>
              <a:t>many </a:t>
            </a:r>
            <a:r>
              <a:rPr lang="en-US" sz="2200" dirty="0" smtClean="0">
                <a:latin typeface="Arial" panose="020B0604020202020204" pitchFamily="34" charset="0"/>
                <a:cs typeface="Arial" panose="020B0604020202020204" pitchFamily="34" charset="0"/>
              </a:rPr>
              <a:t>customers </a:t>
            </a:r>
            <a:r>
              <a:rPr lang="en-US" sz="2200" dirty="0">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ought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bed, a </a:t>
            </a:r>
            <a:r>
              <a:rPr lang="en-US" sz="2200" dirty="0" smtClean="0">
                <a:latin typeface="Arial" panose="020B0604020202020204" pitchFamily="34" charset="0"/>
                <a:cs typeface="Arial" panose="020B0604020202020204" pitchFamily="34" charset="0"/>
              </a:rPr>
              <a:t>mattress </a:t>
            </a:r>
            <a:r>
              <a:rPr lang="en-US" sz="2200" dirty="0">
                <a:latin typeface="Arial" panose="020B0604020202020204" pitchFamily="34" charset="0"/>
                <a:cs typeface="Arial" panose="020B0604020202020204" pitchFamily="34" charset="0"/>
              </a:rPr>
              <a:t>or </a:t>
            </a:r>
            <a:r>
              <a:rPr lang="en-US" sz="2200" dirty="0" smtClean="0">
                <a:latin typeface="Arial" panose="020B0604020202020204" pitchFamily="34" charset="0"/>
                <a:cs typeface="Arial" panose="020B0604020202020204" pitchFamily="34" charset="0"/>
              </a:rPr>
              <a:t>both</a:t>
            </a:r>
            <a:r>
              <a:rPr lang="en-US" sz="22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probability that a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customer </a:t>
            </a:r>
            <a:r>
              <a:rPr lang="en-US" sz="2200" dirty="0">
                <a:latin typeface="Arial" panose="020B0604020202020204" pitchFamily="34" charset="0"/>
                <a:cs typeface="Arial" panose="020B0604020202020204" pitchFamily="34" charset="0"/>
              </a:rPr>
              <a:t>picked at random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bought </a:t>
            </a:r>
            <a:r>
              <a:rPr lang="en-US" sz="2200" dirty="0">
                <a:latin typeface="Arial" panose="020B0604020202020204" pitchFamily="34" charset="0"/>
                <a:cs typeface="Arial" panose="020B0604020202020204" pitchFamily="34" charset="0"/>
              </a:rPr>
              <a:t>a bed and a mattress?</a:t>
            </a: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probability that a customer picked at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random </a:t>
            </a:r>
            <a:r>
              <a:rPr lang="en-US" sz="2200" dirty="0">
                <a:latin typeface="Arial" panose="020B0604020202020204" pitchFamily="34" charset="0"/>
                <a:cs typeface="Arial" panose="020B0604020202020204" pitchFamily="34" charset="0"/>
              </a:rPr>
              <a:t>bought only a mattress? </a:t>
            </a:r>
            <a:endParaRPr lang="en-US" sz="22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shop assistant says, 'The Venn diagram </a:t>
            </a:r>
            <a:r>
              <a:rPr lang="en-US" sz="2200" dirty="0" smtClean="0">
                <a:latin typeface="Arial" panose="020B0604020202020204" pitchFamily="34" charset="0"/>
                <a:cs typeface="Arial" panose="020B0604020202020204" pitchFamily="34" charset="0"/>
              </a:rPr>
              <a:t>shows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that </a:t>
            </a:r>
            <a:r>
              <a:rPr lang="en-US" sz="2200" dirty="0">
                <a:latin typeface="Arial" panose="020B0604020202020204" pitchFamily="34" charset="0"/>
                <a:cs typeface="Arial" panose="020B0604020202020204" pitchFamily="34" charset="0"/>
              </a:rPr>
              <a:t>five mattresses were sold.'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Explain </a:t>
            </a:r>
            <a:r>
              <a:rPr lang="en-US" sz="2200" dirty="0">
                <a:latin typeface="Arial" panose="020B0604020202020204" pitchFamily="34" charset="0"/>
                <a:cs typeface="Arial" panose="020B0604020202020204" pitchFamily="34" charset="0"/>
              </a:rPr>
              <a:t>why he is wrong.</a:t>
            </a:r>
            <a:endParaRPr lang="en-US" sz="2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524328" y="5085183"/>
            <a:ext cx="1285863" cy="1497231"/>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5148064" y="1795136"/>
            <a:ext cx="3744416" cy="2569968"/>
          </a:xfrm>
          <a:prstGeom prst="rect">
            <a:avLst/>
          </a:prstGeom>
        </p:spPr>
      </p:pic>
    </p:spTree>
    <p:extLst>
      <p:ext uri="{BB962C8B-B14F-4D97-AF65-F5344CB8AC3E}">
        <p14:creationId xmlns:p14="http://schemas.microsoft.com/office/powerpoint/2010/main" val="2530664373"/>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57200" indent="-457200">
              <a:buClr>
                <a:srgbClr val="C00000"/>
              </a:buClr>
              <a:buFont typeface="+mj-lt"/>
              <a:buAutoNum type="arabicPeriod" startAt="7"/>
              <a:tabLst>
                <a:tab pos="804863" algn="l"/>
              </a:tabLst>
            </a:pPr>
            <a:r>
              <a:rPr lang="en-US" sz="2300" dirty="0">
                <a:latin typeface="Arial" panose="020B0604020202020204" pitchFamily="34" charset="0"/>
                <a:cs typeface="Arial" panose="020B0604020202020204" pitchFamily="34" charset="0"/>
              </a:rPr>
              <a:t>The manager of a coffee shop records customers' purchases before 11 </a:t>
            </a:r>
            <a:r>
              <a:rPr lang="en-US" sz="2300" dirty="0" smtClean="0">
                <a:latin typeface="Arial" panose="020B0604020202020204" pitchFamily="34" charset="0"/>
                <a:cs typeface="Arial" panose="020B0604020202020204" pitchFamily="34" charset="0"/>
              </a:rPr>
              <a:t>am.</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Of </a:t>
            </a:r>
            <a:r>
              <a:rPr lang="en-US" sz="2300" dirty="0">
                <a:latin typeface="Arial" panose="020B0604020202020204" pitchFamily="34" charset="0"/>
                <a:cs typeface="Arial" panose="020B0604020202020204" pitchFamily="34" charset="0"/>
              </a:rPr>
              <a:t>the 100 customers surveyed, 37 buy only a drink and 23 buy a drink and a </a:t>
            </a:r>
            <a:r>
              <a:rPr lang="en-US" sz="2300" dirty="0" smtClean="0">
                <a:latin typeface="Arial" panose="020B0604020202020204" pitchFamily="34" charset="0"/>
                <a:cs typeface="Arial" panose="020B0604020202020204" pitchFamily="34" charset="0"/>
              </a:rPr>
              <a:t>snack.</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All </a:t>
            </a:r>
            <a:r>
              <a:rPr lang="en-US" sz="2300" dirty="0">
                <a:latin typeface="Arial" panose="020B0604020202020204" pitchFamily="34" charset="0"/>
                <a:cs typeface="Arial" panose="020B0604020202020204" pitchFamily="34" charset="0"/>
              </a:rPr>
              <a:t>customers buy something,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Draw </a:t>
            </a:r>
            <a:r>
              <a:rPr lang="en-US" sz="2300" dirty="0">
                <a:latin typeface="Arial" panose="020B0604020202020204" pitchFamily="34" charset="0"/>
                <a:cs typeface="Arial" panose="020B0604020202020204" pitchFamily="34" charset="0"/>
              </a:rPr>
              <a:t>a Venn diagram to show the manager's </a:t>
            </a:r>
            <a:r>
              <a:rPr lang="en-US" sz="2300" dirty="0" smtClean="0">
                <a:latin typeface="Arial" panose="020B0604020202020204" pitchFamily="34" charset="0"/>
                <a:cs typeface="Arial" panose="020B0604020202020204" pitchFamily="34" charset="0"/>
              </a:rPr>
              <a:t>findings.</a:t>
            </a: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probability that a customer picked at random buys only a drink? </a:t>
            </a:r>
            <a:endParaRPr lang="en-US" sz="23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probability that a customer picked at random buys a snack?</a:t>
            </a:r>
            <a:endParaRPr lang="en-US" sz="23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314267"/>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13.4 – Venn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108</a:t>
            </a:r>
            <a:endParaRPr lang="en-GB" sz="1400" b="1" dirty="0">
              <a:latin typeface="Calibri" panose="020F0502020204030204" pitchFamily="34" charset="0"/>
            </a:endParaRPr>
          </a:p>
        </p:txBody>
      </p:sp>
      <p:grpSp>
        <p:nvGrpSpPr>
          <p:cNvPr id="5" name="Group 4"/>
          <p:cNvGrpSpPr/>
          <p:nvPr/>
        </p:nvGrpSpPr>
        <p:grpSpPr>
          <a:xfrm>
            <a:off x="305905" y="1268759"/>
            <a:ext cx="5130191" cy="5224646"/>
            <a:chOff x="3483872" y="1089030"/>
            <a:chExt cx="5264592" cy="5224646"/>
          </a:xfrm>
        </p:grpSpPr>
        <p:sp>
          <p:nvSpPr>
            <p:cNvPr id="6" name="Round Diagonal Corner Rectangle 5"/>
            <p:cNvSpPr/>
            <p:nvPr/>
          </p:nvSpPr>
          <p:spPr>
            <a:xfrm>
              <a:off x="3491880" y="1089030"/>
              <a:ext cx="5256584" cy="5224645"/>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666250"/>
              <a:ext cx="5095139" cy="4647426"/>
            </a:xfrm>
            <a:prstGeom prst="rect">
              <a:avLst/>
            </a:prstGeom>
          </p:spPr>
          <p:txBody>
            <a:bodyPr wrap="square">
              <a:spAutoFit/>
            </a:bodyPr>
            <a:lstStyle/>
            <a:p>
              <a:pPr>
                <a:spcAft>
                  <a:spcPts val="0"/>
                </a:spcAft>
                <a:tabLst>
                  <a:tab pos="4972050" algn="r"/>
                </a:tabLst>
              </a:pPr>
              <a:r>
                <a:rPr lang="en-US" sz="2200" dirty="0"/>
                <a:t>B is the set of students studying biology.</a:t>
              </a:r>
            </a:p>
            <a:p>
              <a:pPr>
                <a:spcAft>
                  <a:spcPts val="0"/>
                </a:spcAft>
                <a:tabLst>
                  <a:tab pos="4972050" algn="r"/>
                </a:tabLst>
              </a:pPr>
              <a:r>
                <a:rPr lang="en-US" sz="2200" dirty="0"/>
                <a:t>C is the set of students studying chemistry. The Venn diagram shows the number of students in each set</a:t>
              </a:r>
              <a:r>
                <a:rPr lang="en-US" sz="2200" dirty="0" smtClean="0"/>
                <a:t>.</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3200" dirty="0" smtClean="0"/>
                <a:t/>
              </a:r>
              <a:br>
                <a:rPr lang="en-US" sz="3200" dirty="0" smtClean="0"/>
              </a:br>
              <a:endParaRPr lang="en-US" sz="2200" dirty="0"/>
            </a:p>
            <a:p>
              <a:pPr marL="457200" indent="-457200">
                <a:spcAft>
                  <a:spcPts val="0"/>
                </a:spcAft>
                <a:buClr>
                  <a:srgbClr val="C00000"/>
                </a:buClr>
                <a:buFont typeface="+mj-lt"/>
                <a:buAutoNum type="alphaLcPeriod"/>
                <a:tabLst>
                  <a:tab pos="4972050" algn="r"/>
                </a:tabLst>
              </a:pPr>
              <a:r>
                <a:rPr lang="en-US" sz="2200" dirty="0" smtClean="0"/>
                <a:t>Work </a:t>
              </a:r>
              <a:r>
                <a:rPr lang="en-US" sz="2200" dirty="0"/>
                <a:t>out P(B </a:t>
              </a:r>
              <a:r>
                <a:rPr lang="en-US" sz="2200" dirty="0" smtClean="0"/>
                <a:t>∩ </a:t>
              </a:r>
              <a:r>
                <a:rPr lang="en-US" sz="2200" dirty="0"/>
                <a:t>C). </a:t>
              </a:r>
              <a:r>
                <a:rPr lang="en-US" sz="2200" dirty="0" smtClean="0"/>
                <a:t>	</a:t>
              </a:r>
              <a:r>
                <a:rPr lang="en-US" sz="2200" b="1" dirty="0" smtClean="0"/>
                <a:t>(</a:t>
              </a:r>
              <a:r>
                <a:rPr lang="en-US" sz="2200" b="1" dirty="0"/>
                <a:t>2 marks)</a:t>
              </a:r>
            </a:p>
            <a:p>
              <a:pPr marL="457200" indent="-457200">
                <a:spcAft>
                  <a:spcPts val="0"/>
                </a:spcAft>
                <a:buClr>
                  <a:srgbClr val="C00000"/>
                </a:buClr>
                <a:buFont typeface="+mj-lt"/>
                <a:buAutoNum type="alphaLcPeriod"/>
                <a:tabLst>
                  <a:tab pos="4972050" algn="r"/>
                </a:tabLst>
              </a:pPr>
              <a:r>
                <a:rPr lang="en-US" sz="2200" dirty="0" smtClean="0"/>
                <a:t>Work </a:t>
              </a:r>
              <a:r>
                <a:rPr lang="en-US" sz="2200" dirty="0"/>
                <a:t>out P(B' U C'). </a:t>
              </a:r>
              <a:r>
                <a:rPr lang="en-US" sz="2200" dirty="0" smtClean="0"/>
                <a:t>	</a:t>
              </a:r>
              <a:r>
                <a:rPr lang="en-US" sz="2200" b="1" dirty="0" smtClean="0"/>
                <a:t>(</a:t>
              </a:r>
              <a:r>
                <a:rPr lang="en-US" sz="2200" b="1" dirty="0"/>
                <a:t>2 marks)</a:t>
              </a:r>
            </a:p>
          </p:txBody>
        </p:sp>
      </p:gr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432208" y="3678678"/>
            <a:ext cx="3067784" cy="2002296"/>
          </a:xfrm>
          <a:prstGeom prst="rect">
            <a:avLst/>
          </a:prstGeom>
        </p:spPr>
      </p:pic>
    </p:spTree>
    <p:extLst>
      <p:ext uri="{BB962C8B-B14F-4D97-AF65-F5344CB8AC3E}">
        <p14:creationId xmlns:p14="http://schemas.microsoft.com/office/powerpoint/2010/main" val="3626909782"/>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51520" y="1196752"/>
            <a:ext cx="5256584" cy="5401479"/>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300" dirty="0">
                <a:latin typeface="Arial" panose="020B0604020202020204" pitchFamily="34" charset="0"/>
                <a:cs typeface="Arial" panose="020B0604020202020204" pitchFamily="34" charset="0"/>
              </a:rPr>
              <a:t>In a pack of yogurts, 2 are strawberry and 4 are raspberry.</a:t>
            </a:r>
          </a:p>
          <a:p>
            <a:pPr marL="914400" lvl="1" indent="-457200">
              <a:buClr>
                <a:srgbClr val="C00000"/>
              </a:buClr>
              <a:buFont typeface="+mj-lt"/>
              <a:buAutoNum type="alphaLcPeriod"/>
              <a:tabLst>
                <a:tab pos="80486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probability of picking a raspberry yogurt?</a:t>
            </a:r>
          </a:p>
          <a:p>
            <a:pPr lvl="1">
              <a:buClr>
                <a:srgbClr val="C00000"/>
              </a:buClr>
              <a:tabLst>
                <a:tab pos="804863" algn="l"/>
              </a:tabLst>
            </a:pPr>
            <a:r>
              <a:rPr lang="en-US" sz="2300" dirty="0">
                <a:latin typeface="Arial" panose="020B0604020202020204" pitchFamily="34" charset="0"/>
                <a:cs typeface="Arial" panose="020B0604020202020204" pitchFamily="34" charset="0"/>
              </a:rPr>
              <a:t>Angelica picks a yogurt at random.</a:t>
            </a:r>
          </a:p>
          <a:p>
            <a:pPr lvl="1">
              <a:buClr>
                <a:srgbClr val="C00000"/>
              </a:buClr>
              <a:tabLst>
                <a:tab pos="804863" algn="l"/>
              </a:tabLst>
            </a:pPr>
            <a:r>
              <a:rPr lang="en-US" sz="2300" dirty="0">
                <a:latin typeface="Arial" panose="020B0604020202020204" pitchFamily="34" charset="0"/>
                <a:cs typeface="Arial" panose="020B0604020202020204" pitchFamily="34" charset="0"/>
              </a:rPr>
              <a:t>It is raspberry and she eats it.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many yogurts are left in the pack?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4863" algn="l"/>
              </a:tabLst>
            </a:pPr>
            <a:r>
              <a:rPr lang="en-US" sz="2300" dirty="0" smtClean="0">
                <a:latin typeface="Arial" panose="020B0604020202020204" pitchFamily="34" charset="0"/>
                <a:cs typeface="Arial" panose="020B0604020202020204" pitchFamily="34" charset="0"/>
              </a:rPr>
              <a:t>How </a:t>
            </a:r>
            <a:r>
              <a:rPr lang="en-US" sz="2300" dirty="0">
                <a:latin typeface="Arial" panose="020B0604020202020204" pitchFamily="34" charset="0"/>
                <a:cs typeface="Arial" panose="020B0604020202020204" pitchFamily="34" charset="0"/>
              </a:rPr>
              <a:t>many raspberry yogurts are left in the pack?</a:t>
            </a:r>
          </a:p>
          <a:p>
            <a:pPr lvl="1">
              <a:buClr>
                <a:srgbClr val="C00000"/>
              </a:buClr>
              <a:tabLst>
                <a:tab pos="804863" algn="l"/>
              </a:tabLst>
            </a:pPr>
            <a:r>
              <a:rPr lang="en-US" sz="2300" dirty="0">
                <a:latin typeface="Arial" panose="020B0604020202020204" pitchFamily="34" charset="0"/>
                <a:cs typeface="Arial" panose="020B0604020202020204" pitchFamily="34" charset="0"/>
              </a:rPr>
              <a:t>She picks another yogurt at random, </a:t>
            </a:r>
            <a:endParaRPr lang="en-US" sz="23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4"/>
              <a:tabLst>
                <a:tab pos="804863" algn="l"/>
              </a:tabLst>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probability of picking a raspberry yogurt this time?</a:t>
            </a:r>
            <a:endParaRPr lang="en-US" sz="23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532319920"/>
      </p:ext>
    </p:extLst>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51520" y="1196752"/>
            <a:ext cx="5256584" cy="5349157"/>
          </a:xfrm>
          <a:prstGeom prst="rect">
            <a:avLst/>
          </a:prstGeom>
        </p:spPr>
        <p:txBody>
          <a:bodyPr wrap="square">
            <a:spAutoFit/>
          </a:bodyPr>
          <a:lstStyle/>
          <a:p>
            <a:pPr marL="457200" indent="-457200">
              <a:buClr>
                <a:srgbClr val="C00000"/>
              </a:buClr>
              <a:buFont typeface="+mj-lt"/>
              <a:buAutoNum type="arabicPeriod" startAt="2"/>
              <a:tabLst>
                <a:tab pos="804863" algn="l"/>
              </a:tabLst>
            </a:pPr>
            <a:r>
              <a:rPr lang="en-US" sz="2440" dirty="0">
                <a:latin typeface="Arial" panose="020B0604020202020204" pitchFamily="34" charset="0"/>
                <a:cs typeface="Arial" panose="020B0604020202020204" pitchFamily="34" charset="0"/>
              </a:rPr>
              <a:t>Which of these pairs of events are independent?</a:t>
            </a:r>
          </a:p>
          <a:p>
            <a:pPr marL="857250" lvl="1" indent="-400050">
              <a:buClr>
                <a:srgbClr val="C00000"/>
              </a:buClr>
              <a:buFont typeface="+mj-lt"/>
              <a:buAutoNum type="alphaLcPeriod"/>
            </a:pPr>
            <a:r>
              <a:rPr lang="en-US" sz="2440" dirty="0">
                <a:latin typeface="Arial" panose="020B0604020202020204" pitchFamily="34" charset="0"/>
                <a:cs typeface="Arial" panose="020B0604020202020204" pitchFamily="34" charset="0"/>
              </a:rPr>
              <a:t>Taking a chocolate from a box, eating it, and then taking another chocolate from the box.</a:t>
            </a: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Getting </a:t>
            </a:r>
            <a:r>
              <a:rPr lang="en-US" sz="2440" dirty="0">
                <a:latin typeface="Arial" panose="020B0604020202020204" pitchFamily="34" charset="0"/>
                <a:cs typeface="Arial" panose="020B0604020202020204" pitchFamily="34" charset="0"/>
              </a:rPr>
              <a:t>a head on the first flip of a coin and then getting a tail on the second flip.</a:t>
            </a: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Rolling </a:t>
            </a:r>
            <a:r>
              <a:rPr lang="en-US" sz="2440" dirty="0">
                <a:latin typeface="Arial" panose="020B0604020202020204" pitchFamily="34" charset="0"/>
                <a:cs typeface="Arial" panose="020B0604020202020204" pitchFamily="34" charset="0"/>
              </a:rPr>
              <a:t>a prime number on a dice and then rolling an odd number.</a:t>
            </a:r>
          </a:p>
          <a:p>
            <a:pPr marL="857250" lvl="1" indent="-400050">
              <a:buClr>
                <a:srgbClr val="C00000"/>
              </a:buClr>
              <a:buFont typeface="+mj-lt"/>
              <a:buAutoNum type="alphaLcPeriod"/>
            </a:pPr>
            <a:r>
              <a:rPr lang="en-US" sz="2440" dirty="0" smtClean="0">
                <a:latin typeface="Arial" panose="020B0604020202020204" pitchFamily="34" charset="0"/>
                <a:cs typeface="Arial" panose="020B0604020202020204" pitchFamily="34" charset="0"/>
              </a:rPr>
              <a:t>Rolling </a:t>
            </a:r>
            <a:r>
              <a:rPr lang="en-US" sz="2440" dirty="0">
                <a:latin typeface="Arial" panose="020B0604020202020204" pitchFamily="34" charset="0"/>
                <a:cs typeface="Arial" panose="020B0604020202020204" pitchFamily="34" charset="0"/>
              </a:rPr>
              <a:t>a 6 on a dice and then rolling another 6.</a:t>
            </a:r>
            <a:endParaRPr lang="en-US" sz="244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spTree>
    <p:extLst>
      <p:ext uri="{BB962C8B-B14F-4D97-AF65-F5344CB8AC3E}">
        <p14:creationId xmlns:p14="http://schemas.microsoft.com/office/powerpoint/2010/main" val="303669659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71669" y="1816327"/>
            <a:ext cx="5845297" cy="4447509"/>
          </a:xfrm>
          <a:prstGeom prst="rect">
            <a:avLst/>
          </a:prstGeom>
        </p:spPr>
      </p:pic>
      <p:sp>
        <p:nvSpPr>
          <p:cNvPr id="3074" name="Title 1"/>
          <p:cNvSpPr>
            <a:spLocks noGrp="1"/>
          </p:cNvSpPr>
          <p:nvPr>
            <p:ph type="title"/>
          </p:nvPr>
        </p:nvSpPr>
        <p:spPr>
          <a:xfrm>
            <a:off x="107504" y="0"/>
            <a:ext cx="7382054" cy="739756"/>
          </a:xfrm>
        </p:spPr>
        <p:txBody>
          <a:bodyPr>
            <a:noAutofit/>
          </a:bodyPr>
          <a:lstStyle/>
          <a:p>
            <a:r>
              <a:rPr lang="en-GB" dirty="0" smtClean="0"/>
              <a:t>Contents</a:t>
            </a:r>
            <a:endParaRPr lang="en-GB" b="1" dirty="0" smtClean="0"/>
          </a:p>
        </p:txBody>
      </p:sp>
      <p:cxnSp>
        <p:nvCxnSpPr>
          <p:cNvPr id="11" name="Straight Arrow Connector 10"/>
          <p:cNvCxnSpPr/>
          <p:nvPr/>
        </p:nvCxnSpPr>
        <p:spPr>
          <a:xfrm flipH="1">
            <a:off x="4788024" y="1431339"/>
            <a:ext cx="576064" cy="8455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267744" y="2060848"/>
            <a:ext cx="564386" cy="2160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5364088" y="1124744"/>
            <a:ext cx="3600400" cy="1656184"/>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A QR code is given in the </a:t>
            </a:r>
            <a:r>
              <a:rPr lang="en-US" sz="1600" dirty="0" smtClean="0">
                <a:solidFill>
                  <a:schemeClr val="tx1"/>
                </a:solidFill>
                <a:latin typeface="Arial" panose="020B0604020202020204" pitchFamily="34" charset="0"/>
                <a:cs typeface="Arial" panose="020B0604020202020204" pitchFamily="34" charset="0"/>
              </a:rPr>
              <a:t>problem solving </a:t>
            </a:r>
            <a:r>
              <a:rPr lang="en-US" sz="1600" dirty="0">
                <a:solidFill>
                  <a:schemeClr val="tx1"/>
                </a:solidFill>
                <a:latin typeface="Arial" panose="020B0604020202020204" pitchFamily="34" charset="0"/>
                <a:cs typeface="Arial" panose="020B0604020202020204" pitchFamily="34" charset="0"/>
              </a:rPr>
              <a:t>section where you learn a new strategy in that unit in the Student Book. Scan it to see the worked example and remind yourself of the strategy.</a:t>
            </a:r>
          </a:p>
        </p:txBody>
      </p:sp>
      <p:sp>
        <p:nvSpPr>
          <p:cNvPr id="5" name="Rounded Rectangle 4"/>
          <p:cNvSpPr/>
          <p:nvPr/>
        </p:nvSpPr>
        <p:spPr>
          <a:xfrm>
            <a:off x="179512" y="1124744"/>
            <a:ext cx="2088232" cy="317253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These are strategies that you have learned so far in the Student Book. They build up as you work through the book. Consider whether they could help you to answer some of the following questions.</a:t>
            </a:r>
          </a:p>
        </p:txBody>
      </p:sp>
      <p:sp>
        <p:nvSpPr>
          <p:cNvPr id="9" name="Rounded Rectangle 8"/>
          <p:cNvSpPr/>
          <p:nvPr/>
        </p:nvSpPr>
        <p:spPr>
          <a:xfrm>
            <a:off x="5148064" y="5301208"/>
            <a:ext cx="3744416" cy="1368152"/>
          </a:xfrm>
          <a:prstGeom prst="roundRect">
            <a:avLst/>
          </a:prstGeom>
          <a:solidFill>
            <a:schemeClr val="tx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r>
              <a:rPr lang="en-US" sz="1600" dirty="0">
                <a:solidFill>
                  <a:schemeClr val="tx1"/>
                </a:solidFill>
                <a:latin typeface="Arial" panose="020B0604020202020204" pitchFamily="34" charset="0"/>
                <a:cs typeface="Arial" panose="020B0604020202020204" pitchFamily="34" charset="0"/>
              </a:rPr>
              <a:t>The R symbol indicates questions where you are required to reason mathematically. Questions in this section do not have the P symbol as they are all problem-solving.</a:t>
            </a:r>
          </a:p>
        </p:txBody>
      </p:sp>
      <p:cxnSp>
        <p:nvCxnSpPr>
          <p:cNvPr id="18" name="Straight Arrow Connector 17"/>
          <p:cNvCxnSpPr>
            <a:stCxn id="9" idx="0"/>
          </p:cNvCxnSpPr>
          <p:nvPr/>
        </p:nvCxnSpPr>
        <p:spPr>
          <a:xfrm flipH="1" flipV="1">
            <a:off x="5364088" y="3645024"/>
            <a:ext cx="1656184" cy="1656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 Same Side Corner Rectangle 20">
            <a:hlinkClick r:id="rId4" action="ppaction://hlinkpres?slideindex=1&amp;slidetitle="/>
          </p:cNvPr>
          <p:cNvSpPr/>
          <p:nvPr/>
        </p:nvSpPr>
        <p:spPr>
          <a:xfrm>
            <a:off x="6838528" y="695546"/>
            <a:ext cx="757808"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vi</a:t>
            </a:r>
            <a:endParaRPr lang="en-GB" sz="1400" b="1" dirty="0">
              <a:latin typeface="Calibri" panose="020F0502020204030204" pitchFamily="34" charset="0"/>
            </a:endParaRPr>
          </a:p>
        </p:txBody>
      </p:sp>
    </p:spTree>
    <p:extLst>
      <p:ext uri="{BB962C8B-B14F-4D97-AF65-F5344CB8AC3E}">
        <p14:creationId xmlns:p14="http://schemas.microsoft.com/office/powerpoint/2010/main" val="4175066597"/>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45639" y="1196752"/>
            <a:ext cx="8574833" cy="5690789"/>
          </a:xfrm>
          <a:prstGeom prst="rect">
            <a:avLst/>
          </a:prstGeom>
        </p:spPr>
        <p:txBody>
          <a:bodyPr wrap="square">
            <a:spAutoFit/>
          </a:bodyPr>
          <a:lstStyle/>
          <a:p>
            <a:pPr marL="400050" indent="-400050">
              <a:buClr>
                <a:srgbClr val="C00000"/>
              </a:buClr>
              <a:buFont typeface="+mj-lt"/>
              <a:buAutoNum type="arabicPeriod" startAt="3"/>
              <a:tabLst>
                <a:tab pos="804863" algn="l"/>
              </a:tabLst>
            </a:pPr>
            <a:r>
              <a:rPr lang="en-US" sz="2100" dirty="0">
                <a:latin typeface="Arial" panose="020B0604020202020204" pitchFamily="34" charset="0"/>
                <a:cs typeface="Arial" panose="020B0604020202020204" pitchFamily="34" charset="0"/>
              </a:rPr>
              <a:t>Livia has a bag containing 3 red marbles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and </a:t>
            </a:r>
            <a:r>
              <a:rPr lang="en-US" sz="2100" dirty="0">
                <a:latin typeface="Arial" panose="020B0604020202020204" pitchFamily="34" charset="0"/>
                <a:cs typeface="Arial" panose="020B0604020202020204" pitchFamily="34" charset="0"/>
              </a:rPr>
              <a:t>4 blue </a:t>
            </a:r>
            <a:r>
              <a:rPr lang="en-US" sz="2100" dirty="0" smtClean="0">
                <a:latin typeface="Arial" panose="020B0604020202020204" pitchFamily="34" charset="0"/>
                <a:cs typeface="Arial" panose="020B0604020202020204" pitchFamily="34" charset="0"/>
              </a:rPr>
              <a:t>marbles.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She </a:t>
            </a:r>
            <a:r>
              <a:rPr lang="en-US" sz="2100" dirty="0">
                <a:latin typeface="Arial" panose="020B0604020202020204" pitchFamily="34" charset="0"/>
                <a:cs typeface="Arial" panose="020B0604020202020204" pitchFamily="34" charset="0"/>
              </a:rPr>
              <a:t>picks a marble at random, records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colour</a:t>
            </a:r>
            <a:r>
              <a:rPr lang="en-US" sz="2100" dirty="0">
                <a:latin typeface="Arial" panose="020B0604020202020204" pitchFamily="34" charset="0"/>
                <a:cs typeface="Arial" panose="020B0604020202020204" pitchFamily="34" charset="0"/>
              </a:rPr>
              <a:t>, puts the marble back in the </a:t>
            </a:r>
            <a:r>
              <a:rPr lang="en-US" sz="2100" dirty="0" smtClean="0">
                <a:latin typeface="Arial" panose="020B0604020202020204" pitchFamily="34" charset="0"/>
                <a:cs typeface="Arial" panose="020B0604020202020204" pitchFamily="34" charset="0"/>
              </a:rPr>
              <a:t>bag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and then </a:t>
            </a:r>
            <a:r>
              <a:rPr lang="en-US" sz="2100" dirty="0">
                <a:latin typeface="Arial" panose="020B0604020202020204" pitchFamily="34" charset="0"/>
                <a:cs typeface="Arial" panose="020B0604020202020204" pitchFamily="34" charset="0"/>
              </a:rPr>
              <a:t>picks another marble at </a:t>
            </a:r>
            <a:r>
              <a:rPr lang="en-US" sz="2100" dirty="0" smtClean="0">
                <a:latin typeface="Arial" panose="020B0604020202020204" pitchFamily="34" charset="0"/>
                <a:cs typeface="Arial" panose="020B0604020202020204" pitchFamily="34" charset="0"/>
              </a:rPr>
              <a:t>random.</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frequency tree shows the possible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outcomes</a:t>
            </a:r>
            <a:r>
              <a:rPr lang="en-US" sz="2100" dirty="0">
                <a:latin typeface="Arial" panose="020B0604020202020204" pitchFamily="34" charset="0"/>
                <a:cs typeface="Arial" panose="020B0604020202020204" pitchFamily="34" charset="0"/>
              </a:rPr>
              <a:t>.</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the frequency </a:t>
            </a:r>
            <a:r>
              <a:rPr lang="en-US" sz="2100" dirty="0" smtClean="0">
                <a:latin typeface="Arial" panose="020B0604020202020204" pitchFamily="34" charset="0"/>
                <a:cs typeface="Arial" panose="020B0604020202020204" pitchFamily="34" charset="0"/>
              </a:rPr>
              <a:t>tree</a:t>
            </a:r>
            <a:r>
              <a:rPr lang="en-US" sz="2100" dirty="0">
                <a:latin typeface="Arial" panose="020B0604020202020204" pitchFamily="34" charset="0"/>
                <a:cs typeface="Arial" panose="020B0604020202020204" pitchFamily="34" charset="0"/>
              </a:rPr>
              <a:t>.</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3 </a:t>
            </a:r>
            <a:r>
              <a:rPr lang="en-US" sz="2100" dirty="0">
                <a:latin typeface="Arial" panose="020B0604020202020204" pitchFamily="34" charset="0"/>
                <a:cs typeface="Arial" panose="020B0604020202020204" pitchFamily="34" charset="0"/>
              </a:rPr>
              <a:t>is on the first branch as there are 3 red </a:t>
            </a:r>
            <a:r>
              <a:rPr lang="en-US" sz="2100" dirty="0" smtClean="0">
                <a:latin typeface="Arial" panose="020B0604020202020204" pitchFamily="34" charset="0"/>
                <a:cs typeface="Arial" panose="020B0604020202020204" pitchFamily="34" charset="0"/>
              </a:rPr>
              <a:t>marbles.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blue marbles are </a:t>
            </a:r>
            <a:r>
              <a:rPr lang="en-US" sz="2100" dirty="0" smtClean="0">
                <a:latin typeface="Arial" panose="020B0604020202020204" pitchFamily="34" charset="0"/>
                <a:cs typeface="Arial" panose="020B0604020202020204" pitchFamily="34" charset="0"/>
              </a:rPr>
              <a:t>there?</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Use </a:t>
            </a:r>
            <a:r>
              <a:rPr lang="en-US" sz="2100" dirty="0">
                <a:latin typeface="Arial" panose="020B0604020202020204" pitchFamily="34" charset="0"/>
                <a:cs typeface="Arial" panose="020B0604020202020204" pitchFamily="34" charset="0"/>
              </a:rPr>
              <a:t>your answer to complete the branches for the 1st pick on the frequency tree, </a:t>
            </a:r>
            <a:endParaRPr lang="en-US" sz="21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Livia </a:t>
            </a:r>
            <a:r>
              <a:rPr lang="en-US" sz="2100" dirty="0">
                <a:latin typeface="Arial" panose="020B0604020202020204" pitchFamily="34" charset="0"/>
                <a:cs typeface="Arial" panose="020B0604020202020204" pitchFamily="34" charset="0"/>
              </a:rPr>
              <a:t>puts the marble back in the </a:t>
            </a:r>
            <a:r>
              <a:rPr lang="en-US" sz="2100" dirty="0" smtClean="0">
                <a:latin typeface="Arial" panose="020B0604020202020204" pitchFamily="34" charset="0"/>
                <a:cs typeface="Arial" panose="020B0604020202020204" pitchFamily="34" charset="0"/>
              </a:rPr>
              <a:t>bag.</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red and blue marbles are in the bag when she picks another </a:t>
            </a:r>
            <a:r>
              <a:rPr lang="en-US" sz="2100" dirty="0" smtClean="0">
                <a:latin typeface="Arial" panose="020B0604020202020204" pitchFamily="34" charset="0"/>
                <a:cs typeface="Arial" panose="020B0604020202020204" pitchFamily="34" charset="0"/>
              </a:rPr>
              <a:t>one?</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Complete </a:t>
            </a:r>
            <a:r>
              <a:rPr lang="en-US" sz="2100" dirty="0">
                <a:latin typeface="Arial" panose="020B0604020202020204" pitchFamily="34" charset="0"/>
                <a:cs typeface="Arial" panose="020B0604020202020204" pitchFamily="34" charset="0"/>
              </a:rPr>
              <a:t>the branches for the 2nd pick by filling in the </a:t>
            </a:r>
            <a:r>
              <a:rPr lang="en-US" sz="2100" dirty="0" smtClean="0">
                <a:latin typeface="Arial" panose="020B0604020202020204" pitchFamily="34" charset="0"/>
                <a:cs typeface="Arial" panose="020B0604020202020204" pitchFamily="34" charset="0"/>
              </a:rPr>
              <a:t>rest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of </a:t>
            </a:r>
            <a:r>
              <a:rPr lang="en-US" sz="2100" dirty="0">
                <a:latin typeface="Arial" panose="020B0604020202020204" pitchFamily="34" charset="0"/>
                <a:cs typeface="Arial" panose="020B0604020202020204" pitchFamily="34" charset="0"/>
              </a:rPr>
              <a:t>the numbers.</a:t>
            </a:r>
            <a:endParaRPr lang="en-US" sz="21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6051304"/>
            <a:ext cx="551298" cy="546048"/>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5911361" y="1201627"/>
            <a:ext cx="2922342" cy="2104086"/>
          </a:xfrm>
          <a:prstGeom prst="rect">
            <a:avLst/>
          </a:prstGeom>
        </p:spPr>
      </p:pic>
    </p:spTree>
    <p:extLst>
      <p:ext uri="{BB962C8B-B14F-4D97-AF65-F5344CB8AC3E}">
        <p14:creationId xmlns:p14="http://schemas.microsoft.com/office/powerpoint/2010/main" val="1870158774"/>
      </p:ext>
    </p:extLst>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45639" y="1196752"/>
            <a:ext cx="5262465" cy="4293483"/>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100" dirty="0">
                <a:latin typeface="Arial" panose="020B0604020202020204" pitchFamily="34" charset="0"/>
                <a:cs typeface="Arial" panose="020B0604020202020204" pitchFamily="34" charset="0"/>
              </a:rPr>
              <a:t>A bag contains 10 </a:t>
            </a:r>
            <a:r>
              <a:rPr lang="en-US" sz="2100" dirty="0" smtClean="0">
                <a:latin typeface="Arial" panose="020B0604020202020204" pitchFamily="34" charset="0"/>
                <a:cs typeface="Arial" panose="020B0604020202020204" pitchFamily="34" charset="0"/>
              </a:rPr>
              <a:t>apples.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4 </a:t>
            </a:r>
            <a:r>
              <a:rPr lang="en-US" sz="2100" dirty="0">
                <a:latin typeface="Arial" panose="020B0604020202020204" pitchFamily="34" charset="0"/>
                <a:cs typeface="Arial" panose="020B0604020202020204" pitchFamily="34" charset="0"/>
              </a:rPr>
              <a:t>are rotten and 6 are </a:t>
            </a:r>
            <a:r>
              <a:rPr lang="en-US" sz="2100" dirty="0" smtClean="0">
                <a:latin typeface="Arial" panose="020B0604020202020204" pitchFamily="34" charset="0"/>
                <a:cs typeface="Arial" panose="020B0604020202020204" pitchFamily="34" charset="0"/>
              </a:rPr>
              <a:t>fresh.</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Henry </a:t>
            </a:r>
            <a:r>
              <a:rPr lang="en-US" sz="2100" dirty="0">
                <a:latin typeface="Arial" panose="020B0604020202020204" pitchFamily="34" charset="0"/>
                <a:cs typeface="Arial" panose="020B0604020202020204" pitchFamily="34" charset="0"/>
              </a:rPr>
              <a:t>picks an apple from the bag, replaces it and then takes a second apple, </a:t>
            </a: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and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complete </a:t>
            </a:r>
            <a:r>
              <a:rPr lang="en-US" sz="2100" dirty="0">
                <a:latin typeface="Arial" panose="020B0604020202020204" pitchFamily="34" charset="0"/>
                <a:cs typeface="Arial" panose="020B0604020202020204" pitchFamily="34" charset="0"/>
              </a:rPr>
              <a:t>this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frequency </a:t>
            </a:r>
            <a:r>
              <a:rPr lang="en-US" sz="2100" dirty="0">
                <a:latin typeface="Arial" panose="020B0604020202020204" pitchFamily="34" charset="0"/>
                <a:cs typeface="Arial" panose="020B0604020202020204" pitchFamily="34" charset="0"/>
              </a:rPr>
              <a:t>tree</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100" dirty="0" smtClean="0">
                <a:latin typeface="Arial" panose="020B0604020202020204" pitchFamily="34" charset="0"/>
                <a:cs typeface="Arial" panose="020B0604020202020204" pitchFamily="34" charset="0"/>
              </a:rPr>
              <a:t>How </a:t>
            </a:r>
            <a:r>
              <a:rPr lang="en-US" sz="2100" dirty="0">
                <a:latin typeface="Arial" panose="020B0604020202020204" pitchFamily="34" charset="0"/>
                <a:cs typeface="Arial" panose="020B0604020202020204" pitchFamily="34" charset="0"/>
              </a:rPr>
              <a:t>many ways are there of picking two fresh apples?</a:t>
            </a:r>
            <a:endParaRPr lang="en-US" sz="21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088415" y="2636912"/>
            <a:ext cx="2400267" cy="2088232"/>
          </a:xfrm>
          <a:prstGeom prst="rect">
            <a:avLst/>
          </a:prstGeom>
        </p:spPr>
      </p:pic>
      <p:sp>
        <p:nvSpPr>
          <p:cNvPr id="10" name="Rectangle 9"/>
          <p:cNvSpPr/>
          <p:nvPr/>
        </p:nvSpPr>
        <p:spPr>
          <a:xfrm flipH="1">
            <a:off x="277539" y="5561364"/>
            <a:ext cx="5204539" cy="1015663"/>
          </a:xfrm>
          <a:prstGeom prst="rect">
            <a:avLst/>
          </a:prstGeom>
          <a:solidFill>
            <a:srgbClr val="FFF6F1"/>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endParaRPr lang="en-US" sz="2000" b="1" dirty="0" smtClean="0">
              <a:solidFill>
                <a:srgbClr val="C00000"/>
              </a:solidFill>
              <a:latin typeface="Arial" panose="020B0604020202020204" pitchFamily="34" charset="0"/>
              <a:cs typeface="Arial" panose="020B0604020202020204" pitchFamily="34" charset="0"/>
            </a:endParaRPr>
          </a:p>
          <a:p>
            <a:r>
              <a:rPr lang="en-US" sz="2000" b="1" dirty="0" smtClean="0">
                <a:solidFill>
                  <a:srgbClr val="C00000"/>
                </a:solidFill>
                <a:latin typeface="Arial" panose="020B0604020202020204" pitchFamily="34" charset="0"/>
                <a:cs typeface="Arial" panose="020B0604020202020204" pitchFamily="34" charset="0"/>
              </a:rPr>
              <a:t>Q4 hint</a:t>
            </a:r>
            <a:r>
              <a:rPr lang="en-US" sz="2000" dirty="0" smtClean="0">
                <a:solidFill>
                  <a:schemeClr val="tx1"/>
                </a:solidFill>
                <a:latin typeface="Arial" panose="020B0604020202020204" pitchFamily="34" charset="0"/>
                <a:cs typeface="Arial" panose="020B0604020202020204" pitchFamily="34" charset="0"/>
              </a:rPr>
              <a:t> –</a:t>
            </a:r>
          </a:p>
          <a:p>
            <a:endParaRPr lang="en-US" sz="20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737109" y="5628076"/>
            <a:ext cx="3626979" cy="882239"/>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97581809"/>
      </p:ext>
    </p:extLst>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45639" y="1196752"/>
            <a:ext cx="5262465" cy="5078313"/>
          </a:xfrm>
          <a:prstGeom prst="rect">
            <a:avLst/>
          </a:prstGeom>
        </p:spPr>
        <p:txBody>
          <a:bodyPr wrap="square">
            <a:spAutoFit/>
          </a:bodyPr>
          <a:lstStyle/>
          <a:p>
            <a:pPr marL="571500" indent="-571500">
              <a:buClr>
                <a:srgbClr val="C00000"/>
              </a:buClr>
              <a:buFont typeface="+mj-lt"/>
              <a:buAutoNum type="arabicPeriod" startAt="5"/>
              <a:tabLst>
                <a:tab pos="804863" algn="l"/>
              </a:tabLst>
            </a:pPr>
            <a:r>
              <a:rPr lang="en-US" sz="3600" dirty="0">
                <a:latin typeface="Arial" panose="020B0604020202020204" pitchFamily="34" charset="0"/>
                <a:cs typeface="Arial" panose="020B0604020202020204" pitchFamily="34" charset="0"/>
              </a:rPr>
              <a:t>A box of sweets contains 10 toffees and 5 </a:t>
            </a:r>
            <a:r>
              <a:rPr lang="en-US" sz="3600" dirty="0" smtClean="0">
                <a:latin typeface="Arial" panose="020B0604020202020204" pitchFamily="34" charset="0"/>
                <a:cs typeface="Arial" panose="020B0604020202020204" pitchFamily="34" charset="0"/>
              </a:rPr>
              <a:t>chocolates.</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Yvonne </a:t>
            </a:r>
            <a:r>
              <a:rPr lang="en-US" sz="3600" dirty="0">
                <a:latin typeface="Arial" panose="020B0604020202020204" pitchFamily="34" charset="0"/>
                <a:cs typeface="Arial" panose="020B0604020202020204" pitchFamily="34" charset="0"/>
              </a:rPr>
              <a:t>picks a sweet at random, puts it back and picks another </a:t>
            </a:r>
            <a:r>
              <a:rPr lang="en-US" sz="3600" dirty="0" smtClean="0">
                <a:latin typeface="Arial" panose="020B0604020202020204" pitchFamily="34" charset="0"/>
                <a:cs typeface="Arial" panose="020B0604020202020204" pitchFamily="34" charset="0"/>
              </a:rPr>
              <a:t>sweet.</a:t>
            </a:r>
            <a:br>
              <a:rPr lang="en-US" sz="3600" dirty="0" smtClean="0">
                <a:latin typeface="Arial" panose="020B0604020202020204" pitchFamily="34" charset="0"/>
                <a:cs typeface="Arial" panose="020B0604020202020204" pitchFamily="34" charset="0"/>
              </a:rPr>
            </a:br>
            <a:r>
              <a:rPr lang="en-US" sz="3600" dirty="0" smtClean="0">
                <a:latin typeface="Arial" panose="020B0604020202020204" pitchFamily="34" charset="0"/>
                <a:cs typeface="Arial" panose="020B0604020202020204" pitchFamily="34" charset="0"/>
              </a:rPr>
              <a:t>Draw </a:t>
            </a:r>
            <a:r>
              <a:rPr lang="en-US" sz="3600" dirty="0">
                <a:latin typeface="Arial" panose="020B0604020202020204" pitchFamily="34" charset="0"/>
                <a:cs typeface="Arial" panose="020B0604020202020204" pitchFamily="34" charset="0"/>
              </a:rPr>
              <a:t>a frequency tree to show this.</a:t>
            </a:r>
            <a:endParaRPr lang="en-US" sz="36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3462997728"/>
      </p:ext>
    </p:extLst>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109</a:t>
            </a:r>
            <a:endParaRPr lang="en-GB" sz="1400" b="1" dirty="0">
              <a:latin typeface="Calibri" panose="020F0502020204030204" pitchFamily="34" charset="0"/>
            </a:endParaRPr>
          </a:p>
        </p:txBody>
      </p:sp>
      <p:sp>
        <p:nvSpPr>
          <p:cNvPr id="3" name="Rectangle 2"/>
          <p:cNvSpPr/>
          <p:nvPr/>
        </p:nvSpPr>
        <p:spPr>
          <a:xfrm>
            <a:off x="245639" y="1196752"/>
            <a:ext cx="5262465" cy="5632311"/>
          </a:xfrm>
          <a:prstGeom prst="rect">
            <a:avLst/>
          </a:prstGeom>
        </p:spPr>
        <p:txBody>
          <a:bodyPr wrap="square">
            <a:spAutoFit/>
          </a:bodyPr>
          <a:lstStyle/>
          <a:p>
            <a:pPr marL="457200" indent="-457200">
              <a:buClr>
                <a:srgbClr val="C00000"/>
              </a:buClr>
              <a:buFont typeface="+mj-lt"/>
              <a:buAutoNum type="arabicPeriod" startAt="6"/>
              <a:tabLst>
                <a:tab pos="804863" algn="l"/>
              </a:tabLst>
            </a:pPr>
            <a:r>
              <a:rPr lang="en-US" sz="2000" dirty="0">
                <a:latin typeface="Arial" panose="020B0604020202020204" pitchFamily="34" charset="0"/>
                <a:cs typeface="Arial" panose="020B0604020202020204" pitchFamily="34" charset="0"/>
              </a:rPr>
              <a:t>The tree diagram shows the probabilities that </a:t>
            </a:r>
            <a:r>
              <a:rPr lang="en-US" sz="2000" dirty="0" err="1">
                <a:latin typeface="Arial" panose="020B0604020202020204" pitchFamily="34" charset="0"/>
                <a:cs typeface="Arial" panose="020B0604020202020204" pitchFamily="34" charset="0"/>
              </a:rPr>
              <a:t>Aman</a:t>
            </a:r>
            <a:r>
              <a:rPr lang="en-US" sz="2000" dirty="0">
                <a:latin typeface="Arial" panose="020B0604020202020204" pitchFamily="34" charset="0"/>
                <a:cs typeface="Arial" panose="020B0604020202020204" pitchFamily="34" charset="0"/>
              </a:rPr>
              <a:t> will </a:t>
            </a:r>
            <a:r>
              <a:rPr lang="en-US" sz="2000" dirty="0" smtClean="0">
                <a:latin typeface="Arial" panose="020B0604020202020204" pitchFamily="34" charset="0"/>
                <a:cs typeface="Arial" panose="020B0604020202020204" pitchFamily="34" charset="0"/>
              </a:rPr>
              <a:t>roll </a:t>
            </a:r>
            <a:r>
              <a:rPr lang="en-US" sz="2000" dirty="0">
                <a:latin typeface="Arial" panose="020B0604020202020204" pitchFamily="34" charset="0"/>
                <a:cs typeface="Arial" panose="020B0604020202020204" pitchFamily="34" charset="0"/>
              </a:rPr>
              <a:t>a 6 during two rolls of a </a:t>
            </a:r>
            <a:r>
              <a:rPr lang="en-US" sz="2000" dirty="0" smtClean="0">
                <a:latin typeface="Arial" panose="020B0604020202020204" pitchFamily="34" charset="0"/>
                <a:cs typeface="Arial" panose="020B0604020202020204" pitchFamily="34" charset="0"/>
              </a:rPr>
              <a:t>dice.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endParaRPr lang="en-US" sz="1050" dirty="0" smtClean="0">
              <a:latin typeface="Arial" panose="020B0604020202020204" pitchFamily="34" charset="0"/>
              <a:cs typeface="Arial" panose="020B0604020202020204" pitchFamily="34" charset="0"/>
            </a:endParaRPr>
          </a:p>
          <a:p>
            <a:pPr marL="3429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probability he rolls </a:t>
            </a:r>
            <a:r>
              <a:rPr lang="en-US" sz="2000" dirty="0" smtClean="0">
                <a:latin typeface="Arial" panose="020B0604020202020204" pitchFamily="34" charset="0"/>
                <a:cs typeface="Arial" panose="020B0604020202020204" pitchFamily="34" charset="0"/>
              </a:rPr>
              <a:t>a 6 on the </a:t>
            </a:r>
            <a:r>
              <a:rPr lang="en-US" sz="2000" dirty="0">
                <a:latin typeface="Arial" panose="020B0604020202020204" pitchFamily="34" charset="0"/>
                <a:cs typeface="Arial" panose="020B0604020202020204" pitchFamily="34" charset="0"/>
              </a:rPr>
              <a:t>first roll?</a:t>
            </a:r>
          </a:p>
          <a:p>
            <a:pPr marL="3429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probability that he </a:t>
            </a:r>
            <a:r>
              <a:rPr lang="en-US" sz="2000" dirty="0" smtClean="0">
                <a:latin typeface="Arial" panose="020B0604020202020204" pitchFamily="34" charset="0"/>
                <a:cs typeface="Arial" panose="020B0604020202020204" pitchFamily="34" charset="0"/>
              </a:rPr>
              <a:t>rolls two </a:t>
            </a:r>
            <a:r>
              <a:rPr lang="en-US" sz="2000" dirty="0">
                <a:latin typeface="Arial" panose="020B0604020202020204" pitchFamily="34" charset="0"/>
                <a:cs typeface="Arial" panose="020B0604020202020204" pitchFamily="34" charset="0"/>
              </a:rPr>
              <a:t>6s?</a:t>
            </a:r>
          </a:p>
          <a:p>
            <a:pPr marL="3429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probability that he </a:t>
            </a:r>
            <a:r>
              <a:rPr lang="en-US" sz="2000" dirty="0" smtClean="0">
                <a:latin typeface="Arial" panose="020B0604020202020204" pitchFamily="34" charset="0"/>
                <a:cs typeface="Arial" panose="020B0604020202020204" pitchFamily="34" charset="0"/>
              </a:rPr>
              <a:t>doesn’t roll a </a:t>
            </a:r>
            <a:r>
              <a:rPr lang="en-US" sz="2000" dirty="0">
                <a:latin typeface="Arial" panose="020B0604020202020204" pitchFamily="34" charset="0"/>
                <a:cs typeface="Arial" panose="020B0604020202020204" pitchFamily="34" charset="0"/>
              </a:rPr>
              <a:t>6 in either roll?</a:t>
            </a:r>
          </a:p>
          <a:p>
            <a:pPr marL="342900" lvl="1" indent="-342900">
              <a:buClr>
                <a:srgbClr val="C00000"/>
              </a:buClr>
              <a:buFont typeface="+mj-lt"/>
              <a:buAutoNum type="alphaLcPeriod"/>
            </a:pPr>
            <a:r>
              <a:rPr lang="en-US" sz="2000" dirty="0" smtClean="0">
                <a:latin typeface="Arial" panose="020B0604020202020204" pitchFamily="34" charset="0"/>
                <a:cs typeface="Arial" panose="020B0604020202020204" pitchFamily="34" charset="0"/>
              </a:rPr>
              <a:t>What </a:t>
            </a:r>
            <a:r>
              <a:rPr lang="en-US" sz="2000" dirty="0">
                <a:latin typeface="Arial" panose="020B0604020202020204" pitchFamily="34" charset="0"/>
                <a:cs typeface="Arial" panose="020B0604020202020204" pitchFamily="34" charset="0"/>
              </a:rPr>
              <a:t>is the probability that he </a:t>
            </a:r>
            <a:r>
              <a:rPr lang="en-US" sz="2000" dirty="0" smtClean="0">
                <a:latin typeface="Arial" panose="020B0604020202020204" pitchFamily="34" charset="0"/>
                <a:cs typeface="Arial" panose="020B0604020202020204" pitchFamily="34" charset="0"/>
              </a:rPr>
              <a:t>rolls only one </a:t>
            </a:r>
            <a:r>
              <a:rPr lang="en-US" sz="2000" dirty="0">
                <a:latin typeface="Arial" panose="020B0604020202020204" pitchFamily="34" charset="0"/>
                <a:cs typeface="Arial" panose="020B0604020202020204" pitchFamily="34" charset="0"/>
              </a:rPr>
              <a:t>6? Explain your answer.</a:t>
            </a:r>
            <a:endParaRPr lang="en-US" sz="2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7675439" y="5229200"/>
            <a:ext cx="1073025" cy="1296144"/>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454104" y="1916832"/>
            <a:ext cx="3010892" cy="216166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50005511"/>
      </p:ext>
    </p:extLst>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sp>
        <p:nvSpPr>
          <p:cNvPr id="3" name="Rectangle 2"/>
          <p:cNvSpPr/>
          <p:nvPr/>
        </p:nvSpPr>
        <p:spPr>
          <a:xfrm>
            <a:off x="245639" y="1196752"/>
            <a:ext cx="5262465" cy="5586145"/>
          </a:xfrm>
          <a:prstGeom prst="rect">
            <a:avLst/>
          </a:prstGeom>
        </p:spPr>
        <p:txBody>
          <a:bodyPr wrap="square">
            <a:spAutoFit/>
          </a:bodyPr>
          <a:lstStyle/>
          <a:p>
            <a:pPr marL="400050" indent="-400050">
              <a:buClr>
                <a:srgbClr val="C00000"/>
              </a:buClr>
              <a:buFont typeface="+mj-lt"/>
              <a:buAutoNum type="arabicPeriod" startAt="7"/>
              <a:tabLst>
                <a:tab pos="804863" algn="l"/>
              </a:tabLst>
            </a:pPr>
            <a:r>
              <a:rPr lang="en-US" sz="2100" dirty="0">
                <a:latin typeface="Arial" panose="020B0604020202020204" pitchFamily="34" charset="0"/>
                <a:cs typeface="Arial" panose="020B0604020202020204" pitchFamily="34" charset="0"/>
              </a:rPr>
              <a:t>Abbot's phone signal is unreliable. The probability he has a signal on any day is f.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
            </a:r>
            <a:br>
              <a:rPr lang="en-US" sz="1400" dirty="0" smtClean="0">
                <a:latin typeface="Arial" panose="020B0604020202020204" pitchFamily="34" charset="0"/>
                <a:cs typeface="Arial" panose="020B0604020202020204" pitchFamily="34" charset="0"/>
              </a:rPr>
            </a:br>
            <a:endParaRPr lang="en-US" sz="2100" dirty="0" smtClean="0">
              <a:latin typeface="Arial" panose="020B0604020202020204" pitchFamily="34" charset="0"/>
              <a:cs typeface="Arial" panose="020B0604020202020204" pitchFamily="34" charset="0"/>
            </a:endParaRPr>
          </a:p>
          <a:p>
            <a:pPr marL="514350"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Write </a:t>
            </a:r>
            <a:r>
              <a:rPr lang="en-US" sz="2100" dirty="0">
                <a:latin typeface="Arial" panose="020B0604020202020204" pitchFamily="34" charset="0"/>
                <a:cs typeface="Arial" panose="020B0604020202020204" pitchFamily="34" charset="0"/>
              </a:rPr>
              <a:t>the probability that he doesn't have a signal.</a:t>
            </a:r>
          </a:p>
          <a:p>
            <a:pPr marL="514350"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and compete the tree diagram</a:t>
            </a:r>
            <a:r>
              <a:rPr lang="en-US" sz="2100" dirty="0" smtClean="0">
                <a:latin typeface="Arial" panose="020B0604020202020204" pitchFamily="34" charset="0"/>
                <a:cs typeface="Arial" panose="020B0604020202020204" pitchFamily="34" charset="0"/>
              </a:rPr>
              <a:t>.</a:t>
            </a:r>
          </a:p>
          <a:p>
            <a:pPr marL="514350" lvl="1" indent="-457200">
              <a:buClr>
                <a:srgbClr val="C00000"/>
              </a:buClr>
              <a:buFont typeface="+mj-lt"/>
              <a:buAutoNum type="alphaLcPeriod"/>
            </a:pPr>
            <a:r>
              <a:rPr lang="en-US" sz="2100" dirty="0">
                <a:latin typeface="Arial" panose="020B0604020202020204" pitchFamily="34" charset="0"/>
                <a:cs typeface="Arial" panose="020B0604020202020204" pitchFamily="34" charset="0"/>
              </a:rPr>
              <a:t>Work out the probability that he has a signal for two days in a row. </a:t>
            </a:r>
            <a:endParaRPr lang="en-US" sz="2100" dirty="0" smtClean="0">
              <a:latin typeface="Arial" panose="020B0604020202020204" pitchFamily="34" charset="0"/>
              <a:cs typeface="Arial" panose="020B0604020202020204" pitchFamily="34" charset="0"/>
            </a:endParaRPr>
          </a:p>
          <a:p>
            <a:pPr marL="514350" lvl="1" indent="-457200">
              <a:buClr>
                <a:srgbClr val="C00000"/>
              </a:buClr>
              <a:buFont typeface="+mj-lt"/>
              <a:buAutoNum type="alphaLcPeriod"/>
            </a:pP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probability that he has no signal on the first day but a signal on the second day.</a:t>
            </a:r>
            <a:endParaRPr lang="en-US" sz="21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2236010" y="1919203"/>
            <a:ext cx="3200086" cy="2011483"/>
          </a:xfrm>
          <a:prstGeom prst="rect">
            <a:avLst/>
          </a:prstGeom>
        </p:spPr>
      </p:pic>
    </p:spTree>
    <p:extLst>
      <p:ext uri="{BB962C8B-B14F-4D97-AF65-F5344CB8AC3E}">
        <p14:creationId xmlns:p14="http://schemas.microsoft.com/office/powerpoint/2010/main" val="3829527497"/>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sp>
        <p:nvSpPr>
          <p:cNvPr id="3" name="Rectangle 2"/>
          <p:cNvSpPr/>
          <p:nvPr/>
        </p:nvSpPr>
        <p:spPr>
          <a:xfrm>
            <a:off x="245639" y="1196752"/>
            <a:ext cx="5262465" cy="4293483"/>
          </a:xfrm>
          <a:prstGeom prst="rect">
            <a:avLst/>
          </a:prstGeom>
        </p:spPr>
        <p:txBody>
          <a:bodyPr wrap="square">
            <a:spAutoFit/>
          </a:bodyPr>
          <a:lstStyle/>
          <a:p>
            <a:pPr marL="457200" indent="-457200">
              <a:buClr>
                <a:srgbClr val="C00000"/>
              </a:buClr>
              <a:buFont typeface="+mj-lt"/>
              <a:buAutoNum type="arabicPeriod" startAt="8"/>
              <a:tabLst>
                <a:tab pos="804863" algn="l"/>
              </a:tabLst>
            </a:pPr>
            <a:r>
              <a:rPr lang="en-US" sz="2100" dirty="0">
                <a:latin typeface="Arial" panose="020B0604020202020204" pitchFamily="34" charset="0"/>
                <a:cs typeface="Arial" panose="020B0604020202020204" pitchFamily="34" charset="0"/>
              </a:rPr>
              <a:t>A box of chocolates contains 3 dark chocolates and 12 milk </a:t>
            </a:r>
            <a:r>
              <a:rPr lang="en-US" sz="2100" dirty="0" smtClean="0">
                <a:latin typeface="Arial" panose="020B0604020202020204" pitchFamily="34" charset="0"/>
                <a:cs typeface="Arial" panose="020B0604020202020204" pitchFamily="34" charset="0"/>
              </a:rPr>
              <a:t>chocolates.</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Mr. </a:t>
            </a:r>
            <a:r>
              <a:rPr lang="en-US" sz="2100" dirty="0">
                <a:latin typeface="Arial" panose="020B0604020202020204" pitchFamily="34" charset="0"/>
                <a:cs typeface="Arial" panose="020B0604020202020204" pitchFamily="34" charset="0"/>
              </a:rPr>
              <a:t>Murphy picks a chocolate at random, notes the type and puts it back the box. He then picks another </a:t>
            </a:r>
            <a:r>
              <a:rPr lang="en-US" sz="2100" dirty="0" smtClean="0">
                <a:latin typeface="Arial" panose="020B0604020202020204" pitchFamily="34" charset="0"/>
                <a:cs typeface="Arial" panose="020B0604020202020204" pitchFamily="34" charset="0"/>
              </a:rPr>
              <a:t>chocolate.</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and </a:t>
            </a:r>
            <a:r>
              <a:rPr lang="en-US" sz="2100" dirty="0" smtClean="0">
                <a:latin typeface="Arial" panose="020B0604020202020204" pitchFamily="34" charset="0"/>
                <a:cs typeface="Arial" panose="020B0604020202020204" pitchFamily="34" charset="0"/>
              </a:rPr>
              <a:t>complete </a:t>
            </a:r>
            <a:r>
              <a:rPr lang="en-US" sz="2100" dirty="0">
                <a:latin typeface="Arial" panose="020B0604020202020204" pitchFamily="34" charset="0"/>
                <a:cs typeface="Arial" panose="020B0604020202020204" pitchFamily="34" charset="0"/>
              </a:rPr>
              <a:t>the </a:t>
            </a:r>
            <a:r>
              <a:rPr lang="en-US" sz="2100" dirty="0" smtClean="0">
                <a:latin typeface="Arial" panose="020B0604020202020204" pitchFamily="34" charset="0"/>
                <a:cs typeface="Arial" panose="020B0604020202020204" pitchFamily="34" charset="0"/>
              </a:rPr>
              <a:t>tree </a:t>
            </a:r>
            <a:r>
              <a:rPr lang="en-US" sz="2100" dirty="0">
                <a:latin typeface="Arial" panose="020B0604020202020204" pitchFamily="34" charset="0"/>
                <a:cs typeface="Arial" panose="020B0604020202020204" pitchFamily="34" charset="0"/>
              </a:rPr>
              <a:t>diagram.</a:t>
            </a:r>
          </a:p>
          <a:p>
            <a:pPr marL="800100" lvl="1" indent="-342900">
              <a:buClr>
                <a:srgbClr val="C00000"/>
              </a:buClr>
              <a:buFont typeface="+mj-lt"/>
              <a:buAutoNum type="alphaLcPeriod"/>
            </a:pPr>
            <a:r>
              <a:rPr lang="en-US" sz="2100" dirty="0" smtClean="0">
                <a:latin typeface="Arial" panose="020B0604020202020204" pitchFamily="34" charset="0"/>
                <a:cs typeface="Arial" panose="020B0604020202020204" pitchFamily="34" charset="0"/>
              </a:rPr>
              <a:t>What </a:t>
            </a:r>
            <a:r>
              <a:rPr lang="en-US" sz="2100" dirty="0">
                <a:latin typeface="Arial" panose="020B0604020202020204" pitchFamily="34" charset="0"/>
                <a:cs typeface="Arial" panose="020B0604020202020204" pitchFamily="34" charset="0"/>
              </a:rPr>
              <a:t>is the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probability </a:t>
            </a:r>
            <a:r>
              <a:rPr lang="en-US" sz="2100" dirty="0">
                <a:latin typeface="Arial" panose="020B0604020202020204" pitchFamily="34" charset="0"/>
                <a:cs typeface="Arial" panose="020B0604020202020204" pitchFamily="34" charset="0"/>
              </a:rPr>
              <a:t>that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Mr. </a:t>
            </a:r>
            <a:r>
              <a:rPr lang="en-US" sz="2100" dirty="0">
                <a:latin typeface="Arial" panose="020B0604020202020204" pitchFamily="34" charset="0"/>
                <a:cs typeface="Arial" panose="020B0604020202020204" pitchFamily="34" charset="0"/>
              </a:rPr>
              <a:t>Murphy picks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one </a:t>
            </a:r>
            <a:r>
              <a:rPr lang="en-US" sz="2100" dirty="0">
                <a:latin typeface="Arial" panose="020B0604020202020204" pitchFamily="34" charset="0"/>
                <a:cs typeface="Arial" panose="020B0604020202020204" pitchFamily="34" charset="0"/>
              </a:rPr>
              <a:t>chocolate </a:t>
            </a: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of </a:t>
            </a:r>
            <a:r>
              <a:rPr lang="en-US" sz="2100" dirty="0">
                <a:latin typeface="Arial" panose="020B0604020202020204" pitchFamily="34" charset="0"/>
                <a:cs typeface="Arial" panose="020B0604020202020204" pitchFamily="34" charset="0"/>
              </a:rPr>
              <a:t>each type?</a:t>
            </a:r>
            <a:endParaRPr lang="en-US" sz="210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203849" y="3557426"/>
            <a:ext cx="2278732" cy="2967918"/>
          </a:xfrm>
          <a:prstGeom prst="rect">
            <a:avLst/>
          </a:prstGeom>
        </p:spPr>
      </p:pic>
    </p:spTree>
    <p:extLst>
      <p:ext uri="{BB962C8B-B14F-4D97-AF65-F5344CB8AC3E}">
        <p14:creationId xmlns:p14="http://schemas.microsoft.com/office/powerpoint/2010/main" val="3348345550"/>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13.5 –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grpSp>
        <p:nvGrpSpPr>
          <p:cNvPr id="7" name="Group 6"/>
          <p:cNvGrpSpPr/>
          <p:nvPr/>
        </p:nvGrpSpPr>
        <p:grpSpPr>
          <a:xfrm>
            <a:off x="305905" y="1268760"/>
            <a:ext cx="5130191" cy="5286200"/>
            <a:chOff x="3483872" y="1089031"/>
            <a:chExt cx="5264592" cy="5286200"/>
          </a:xfrm>
        </p:grpSpPr>
        <p:sp>
          <p:nvSpPr>
            <p:cNvPr id="9" name="Round Diagonal Corner Rectangle 8"/>
            <p:cNvSpPr/>
            <p:nvPr/>
          </p:nvSpPr>
          <p:spPr>
            <a:xfrm>
              <a:off x="3491880" y="1089031"/>
              <a:ext cx="5256584" cy="524650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9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4708981"/>
            </a:xfrm>
            <a:prstGeom prst="rect">
              <a:avLst/>
            </a:prstGeom>
          </p:spPr>
          <p:txBody>
            <a:bodyPr wrap="square">
              <a:spAutoFit/>
            </a:bodyPr>
            <a:lstStyle/>
            <a:p>
              <a:pPr>
                <a:spcAft>
                  <a:spcPts val="0"/>
                </a:spcAft>
                <a:tabLst>
                  <a:tab pos="4972050" algn="r"/>
                </a:tabLst>
              </a:pPr>
              <a:r>
                <a:rPr lang="en-US" sz="2000" dirty="0"/>
                <a:t>Sophie is making Christmas </a:t>
              </a:r>
              <a:r>
                <a:rPr lang="en-US" sz="2000" dirty="0" smtClean="0"/>
                <a:t>cards. She </a:t>
              </a:r>
              <a:r>
                <a:rPr lang="en-US" sz="2000" dirty="0"/>
                <a:t>needs a card and an envelope </a:t>
              </a:r>
              <a:r>
                <a:rPr lang="en-US" sz="2000" dirty="0" smtClean="0"/>
                <a:t>for each </a:t>
              </a:r>
              <a:r>
                <a:rPr lang="en-US" sz="2000" dirty="0"/>
                <a:t>card</a:t>
              </a:r>
              <a:r>
                <a:rPr lang="en-US" sz="2000" dirty="0" smtClean="0"/>
                <a:t>.</a:t>
              </a:r>
              <a:br>
                <a:rPr lang="en-US" sz="2000" dirty="0" smtClean="0"/>
              </a:br>
              <a:r>
                <a:rPr lang="en-US" sz="2000" dirty="0" smtClean="0"/>
                <a:t/>
              </a:r>
              <a:br>
                <a:rPr lang="en-US" sz="2000" dirty="0" smtClean="0"/>
              </a:br>
              <a:r>
                <a:rPr lang="en-US" sz="2000" dirty="0" smtClean="0"/>
                <a:t/>
              </a:r>
              <a:br>
                <a:rPr lang="en-US" sz="2000" dirty="0" smtClean="0"/>
              </a:br>
              <a:r>
                <a:rPr lang="en-US" sz="2000" dirty="0" smtClean="0"/>
                <a:t/>
              </a:r>
              <a:br>
                <a:rPr lang="en-US" sz="2000" dirty="0" smtClean="0"/>
              </a:br>
              <a:endParaRPr lang="en-US" sz="2000" dirty="0"/>
            </a:p>
            <a:p>
              <a:pPr marL="342900" indent="-342900">
                <a:spcAft>
                  <a:spcPts val="0"/>
                </a:spcAft>
                <a:buClr>
                  <a:srgbClr val="C00000"/>
                </a:buClr>
                <a:buFont typeface="+mj-lt"/>
                <a:buAutoNum type="alphaLcPeriod"/>
                <a:tabLst>
                  <a:tab pos="4972050" algn="r"/>
                </a:tabLst>
              </a:pPr>
              <a:r>
                <a:rPr lang="en-US" sz="2000" dirty="0"/>
                <a:t>Copy and complete the probability tree diagram to show the </a:t>
              </a:r>
              <a:r>
                <a:rPr lang="en-US" sz="2000" dirty="0" smtClean="0"/>
                <a:t>outcomes.</a:t>
              </a:r>
              <a:br>
                <a:rPr lang="en-US" sz="2000" dirty="0" smtClean="0"/>
              </a:br>
              <a:r>
                <a:rPr lang="en-US" sz="2000" dirty="0" smtClean="0"/>
                <a:t>Label </a:t>
              </a:r>
              <a:r>
                <a:rPr lang="en-US" sz="2000" dirty="0"/>
                <a:t>clearly the branches of the probability tree diagram. </a:t>
              </a:r>
              <a:r>
                <a:rPr lang="en-US" sz="2000" dirty="0" smtClean="0"/>
                <a:t>	</a:t>
              </a:r>
              <a:r>
                <a:rPr lang="en-US" sz="2000" b="1" dirty="0" smtClean="0"/>
                <a:t>(</a:t>
              </a:r>
              <a:r>
                <a:rPr lang="en-US" sz="2000" b="1" dirty="0"/>
                <a:t>2 marks) </a:t>
              </a:r>
              <a:endParaRPr lang="en-US" sz="2000" b="1" dirty="0" smtClean="0"/>
            </a:p>
            <a:p>
              <a:pPr marL="342900" indent="-342900">
                <a:spcAft>
                  <a:spcPts val="0"/>
                </a:spcAft>
                <a:buClr>
                  <a:srgbClr val="C00000"/>
                </a:buClr>
                <a:buFont typeface="+mj-lt"/>
                <a:buAutoNum type="alphaLcPeriod"/>
                <a:tabLst>
                  <a:tab pos="4972050" algn="r"/>
                </a:tabLst>
              </a:pPr>
              <a:r>
                <a:rPr lang="en-US" sz="2000" dirty="0" smtClean="0"/>
                <a:t>Calculate </a:t>
              </a:r>
              <a:r>
                <a:rPr lang="en-US" sz="2000" dirty="0"/>
                <a:t>the probability that </a:t>
              </a:r>
              <a:r>
                <a:rPr lang="en-US" sz="2000" dirty="0" err="1"/>
                <a:t>Ganit</a:t>
              </a:r>
              <a:r>
                <a:rPr lang="en-US" sz="2000" dirty="0"/>
                <a:t> gets a head on both coins. </a:t>
              </a:r>
              <a:r>
                <a:rPr lang="en-US" sz="2000" dirty="0" smtClean="0"/>
                <a:t>	</a:t>
              </a:r>
              <a:r>
                <a:rPr lang="en-US" sz="2000" b="1" dirty="0" smtClean="0"/>
                <a:t>(</a:t>
              </a:r>
              <a:r>
                <a:rPr lang="en-US" sz="2000" b="1" dirty="0"/>
                <a:t>1 mark</a:t>
              </a:r>
              <a:r>
                <a:rPr lang="en-US" sz="2000" b="1" dirty="0" smtClean="0"/>
                <a:t>)</a:t>
              </a:r>
            </a:p>
            <a:p>
              <a:pPr marL="342900" indent="-342900">
                <a:spcAft>
                  <a:spcPts val="0"/>
                </a:spcAft>
                <a:buClr>
                  <a:srgbClr val="C00000"/>
                </a:buClr>
                <a:buFont typeface="+mj-lt"/>
                <a:buAutoNum type="alphaLcPeriod"/>
                <a:tabLst>
                  <a:tab pos="4972050" algn="r"/>
                </a:tabLst>
              </a:pPr>
              <a:r>
                <a:rPr lang="en-US" sz="2000" dirty="0" smtClean="0"/>
                <a:t>Calculate </a:t>
              </a:r>
              <a:r>
                <a:rPr lang="en-US" sz="2000" dirty="0"/>
                <a:t>the probability that </a:t>
              </a:r>
              <a:r>
                <a:rPr lang="en-US" sz="2000" dirty="0" err="1"/>
                <a:t>Ganit</a:t>
              </a:r>
              <a:r>
                <a:rPr lang="en-US" sz="2000" dirty="0"/>
                <a:t> gets at least one head. </a:t>
              </a:r>
              <a:r>
                <a:rPr lang="en-US" sz="2000" dirty="0" smtClean="0"/>
                <a:t>	</a:t>
              </a:r>
              <a:r>
                <a:rPr lang="en-US" sz="2000" b="1" dirty="0" smtClean="0"/>
                <a:t>(</a:t>
              </a:r>
              <a:r>
                <a:rPr lang="en-US" sz="2000" b="1" dirty="0"/>
                <a:t>2 marks)</a:t>
              </a:r>
            </a:p>
          </p:txBody>
        </p:sp>
      </p:grpSp>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835696" y="2492896"/>
            <a:ext cx="2952328" cy="1512168"/>
          </a:xfrm>
          <a:prstGeom prst="rect">
            <a:avLst/>
          </a:prstGeom>
        </p:spPr>
      </p:pic>
    </p:spTree>
    <p:extLst>
      <p:ext uri="{BB962C8B-B14F-4D97-AF65-F5344CB8AC3E}">
        <p14:creationId xmlns:p14="http://schemas.microsoft.com/office/powerpoint/2010/main" val="1719515913"/>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sp>
        <p:nvSpPr>
          <p:cNvPr id="3" name="Rectangle 2"/>
          <p:cNvSpPr/>
          <p:nvPr/>
        </p:nvSpPr>
        <p:spPr>
          <a:xfrm>
            <a:off x="245639" y="1196752"/>
            <a:ext cx="5262465" cy="5262979"/>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400" dirty="0">
                <a:latin typeface="Arial" panose="020B0604020202020204" pitchFamily="34" charset="0"/>
                <a:cs typeface="Arial" panose="020B0604020202020204" pitchFamily="34" charset="0"/>
              </a:rPr>
              <a:t>Are these pairs of events dependent or independent?</a:t>
            </a: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Rolling </a:t>
            </a:r>
            <a:r>
              <a:rPr lang="en-US" sz="2400" dirty="0">
                <a:latin typeface="Arial" panose="020B0604020202020204" pitchFamily="34" charset="0"/>
                <a:cs typeface="Arial" panose="020B0604020202020204" pitchFamily="34" charset="0"/>
              </a:rPr>
              <a:t>a 3 on a dice and getting a tail when flipping a coin</a:t>
            </a: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Picking </a:t>
            </a:r>
            <a:r>
              <a:rPr lang="en-US" sz="2400" dirty="0">
                <a:latin typeface="Arial" panose="020B0604020202020204" pitchFamily="34" charset="0"/>
                <a:cs typeface="Arial" panose="020B0604020202020204" pitchFamily="34" charset="0"/>
              </a:rPr>
              <a:t>a dark chocolate at random from a bag of sweets, eating it, then picking another dark chocolate </a:t>
            </a:r>
            <a:endParaRPr lang="en-US" sz="240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Flipping </a:t>
            </a:r>
            <a:r>
              <a:rPr lang="en-US" sz="2400" dirty="0">
                <a:latin typeface="Arial" panose="020B0604020202020204" pitchFamily="34" charset="0"/>
                <a:cs typeface="Arial" panose="020B0604020202020204" pitchFamily="34" charset="0"/>
              </a:rPr>
              <a:t>a coin and getting a head, then flipping the coin again and getting another head</a:t>
            </a:r>
          </a:p>
          <a:p>
            <a:pPr marL="800100" lvl="1" indent="-342900">
              <a:buClr>
                <a:srgbClr val="C00000"/>
              </a:buClr>
              <a:buFont typeface="+mj-lt"/>
              <a:buAutoNum type="alphaLcPeriod"/>
            </a:pPr>
            <a:r>
              <a:rPr lang="en-US" sz="2400" dirty="0" smtClean="0">
                <a:latin typeface="Arial" panose="020B0604020202020204" pitchFamily="34" charset="0"/>
                <a:cs typeface="Arial" panose="020B0604020202020204" pitchFamily="34" charset="0"/>
              </a:rPr>
              <a:t>Spending </a:t>
            </a:r>
            <a:r>
              <a:rPr lang="en-US" sz="2400" dirty="0">
                <a:latin typeface="Arial" panose="020B0604020202020204" pitchFamily="34" charset="0"/>
                <a:cs typeface="Arial" panose="020B0604020202020204" pitchFamily="34" charset="0"/>
              </a:rPr>
              <a:t>too much and getting into debt</a:t>
            </a:r>
            <a:endParaRPr lang="en-US"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89692"/>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sp>
        <p:nvSpPr>
          <p:cNvPr id="3" name="Rectangle 2"/>
          <p:cNvSpPr/>
          <p:nvPr/>
        </p:nvSpPr>
        <p:spPr>
          <a:xfrm>
            <a:off x="245639" y="1196752"/>
            <a:ext cx="5262465" cy="3046988"/>
          </a:xfrm>
          <a:prstGeom prst="rect">
            <a:avLst/>
          </a:prstGeom>
        </p:spPr>
        <p:txBody>
          <a:bodyPr wrap="square">
            <a:spAutoFit/>
          </a:bodyPr>
          <a:lstStyle/>
          <a:p>
            <a:pPr marL="400050" indent="-400050">
              <a:buClr>
                <a:srgbClr val="C00000"/>
              </a:buClr>
              <a:buFont typeface="+mj-lt"/>
              <a:buAutoNum type="arabicPeriod" startAt="2"/>
              <a:tabLst>
                <a:tab pos="804863" algn="l"/>
              </a:tabLst>
            </a:pPr>
            <a:r>
              <a:rPr lang="en-US" sz="2400" dirty="0">
                <a:latin typeface="Arial" panose="020B0604020202020204" pitchFamily="34" charset="0"/>
                <a:cs typeface="Arial" panose="020B0604020202020204" pitchFamily="34" charset="0"/>
              </a:rPr>
              <a:t>Charlie's sock drawer contains 8 red socks and 5 blue </a:t>
            </a:r>
            <a:r>
              <a:rPr lang="en-US" sz="2400" dirty="0" smtClean="0">
                <a:latin typeface="Arial" panose="020B0604020202020204" pitchFamily="34" charset="0"/>
                <a:cs typeface="Arial" panose="020B0604020202020204" pitchFamily="34" charset="0"/>
              </a:rPr>
              <a:t>socks.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frequency tree shows what happens when he picks a sock at random, puts it on and then picks another </a:t>
            </a:r>
            <a:r>
              <a:rPr lang="en-US" sz="2400" dirty="0" smtClean="0">
                <a:latin typeface="Arial" panose="020B0604020202020204" pitchFamily="34" charset="0"/>
                <a:cs typeface="Arial" panose="020B0604020202020204" pitchFamily="34" charset="0"/>
              </a:rPr>
              <a:t>sock.</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complete his frequency tree.</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879376" y="3855594"/>
            <a:ext cx="3366233" cy="2673181"/>
          </a:xfrm>
          <a:prstGeom prst="rect">
            <a:avLst/>
          </a:prstGeom>
        </p:spPr>
      </p:pic>
    </p:spTree>
    <p:extLst>
      <p:ext uri="{BB962C8B-B14F-4D97-AF65-F5344CB8AC3E}">
        <p14:creationId xmlns:p14="http://schemas.microsoft.com/office/powerpoint/2010/main" val="67349277"/>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110</a:t>
            </a:r>
            <a:endParaRPr lang="en-GB" sz="1400" b="1" dirty="0">
              <a:latin typeface="Calibri" panose="020F0502020204030204" pitchFamily="34" charset="0"/>
            </a:endParaRPr>
          </a:p>
        </p:txBody>
      </p:sp>
      <p:sp>
        <p:nvSpPr>
          <p:cNvPr id="3" name="Rectangle 2"/>
          <p:cNvSpPr/>
          <p:nvPr/>
        </p:nvSpPr>
        <p:spPr>
          <a:xfrm>
            <a:off x="245639" y="1196752"/>
            <a:ext cx="5262465" cy="5509200"/>
          </a:xfrm>
          <a:prstGeom prst="rect">
            <a:avLst/>
          </a:prstGeom>
        </p:spPr>
        <p:txBody>
          <a:bodyPr wrap="square">
            <a:spAutoFit/>
          </a:bodyPr>
          <a:lstStyle/>
          <a:p>
            <a:pPr marL="400050" indent="-400050">
              <a:buClr>
                <a:srgbClr val="C00000"/>
              </a:buClr>
              <a:buFont typeface="+mj-lt"/>
              <a:buAutoNum type="arabicPeriod" startAt="3"/>
              <a:tabLst>
                <a:tab pos="804863" algn="l"/>
              </a:tabLst>
            </a:pPr>
            <a:r>
              <a:rPr lang="en-US" sz="2200" dirty="0">
                <a:latin typeface="Arial" panose="020B0604020202020204" pitchFamily="34" charset="0"/>
                <a:cs typeface="Arial" panose="020B0604020202020204" pitchFamily="34" charset="0"/>
              </a:rPr>
              <a:t>A bag of sweets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contains </a:t>
            </a:r>
            <a:r>
              <a:rPr lang="en-US" sz="2200" dirty="0">
                <a:latin typeface="Arial" panose="020B0604020202020204" pitchFamily="34" charset="0"/>
                <a:cs typeface="Arial" panose="020B0604020202020204" pitchFamily="34" charset="0"/>
              </a:rPr>
              <a:t>12 </a:t>
            </a:r>
            <a:r>
              <a:rPr lang="en-US" sz="2200" dirty="0" smtClean="0">
                <a:latin typeface="Arial" panose="020B0604020202020204" pitchFamily="34" charset="0"/>
                <a:cs typeface="Arial" panose="020B0604020202020204" pitchFamily="34" charset="0"/>
              </a:rPr>
              <a:t>strawberry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sherbets and </a:t>
            </a:r>
            <a:r>
              <a:rPr lang="en-US" sz="2200" dirty="0">
                <a:latin typeface="Arial" panose="020B0604020202020204" pitchFamily="34" charset="0"/>
                <a:cs typeface="Arial" panose="020B0604020202020204" pitchFamily="34" charset="0"/>
              </a:rPr>
              <a:t>8 lemon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sherbets.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Julie </a:t>
            </a:r>
            <a:r>
              <a:rPr lang="en-US" sz="2200" dirty="0">
                <a:latin typeface="Arial" panose="020B0604020202020204" pitchFamily="34" charset="0"/>
                <a:cs typeface="Arial" panose="020B0604020202020204" pitchFamily="34" charset="0"/>
              </a:rPr>
              <a:t>picks a sweet,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eats </a:t>
            </a:r>
            <a:r>
              <a:rPr lang="en-US" sz="2200" dirty="0">
                <a:latin typeface="Arial" panose="020B0604020202020204" pitchFamily="34" charset="0"/>
                <a:cs typeface="Arial" panose="020B0604020202020204" pitchFamily="34" charset="0"/>
              </a:rPr>
              <a:t>it, and then picks another one</a:t>
            </a:r>
            <a:r>
              <a:rPr lang="en-US" sz="220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4863" algn="l"/>
              </a:tabLst>
            </a:pPr>
            <a:r>
              <a:rPr lang="en-US" sz="2200" dirty="0">
                <a:latin typeface="Arial" panose="020B0604020202020204" pitchFamily="34" charset="0"/>
                <a:cs typeface="Arial" panose="020B0604020202020204" pitchFamily="34" charset="0"/>
              </a:rPr>
              <a:t>Copy and complete the frequency tree to show this</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a:latin typeface="Arial" panose="020B0604020202020204" pitchFamily="34" charset="0"/>
                <a:cs typeface="Arial" panose="020B0604020202020204" pitchFamily="34" charset="0"/>
              </a:rPr>
              <a:t>How many ways are there of picking two lemon sherbets?</a:t>
            </a:r>
            <a:endParaRPr lang="en-US" sz="22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779912" y="1173511"/>
            <a:ext cx="1707232" cy="1758190"/>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1757083" y="3966324"/>
            <a:ext cx="2598893" cy="1910948"/>
          </a:xfrm>
          <a:prstGeom prst="rect">
            <a:avLst/>
          </a:prstGeom>
        </p:spPr>
      </p:pic>
    </p:spTree>
    <p:extLst>
      <p:ext uri="{BB962C8B-B14F-4D97-AF65-F5344CB8AC3E}">
        <p14:creationId xmlns:p14="http://schemas.microsoft.com/office/powerpoint/2010/main" val="2506742727"/>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p:sp>
        <p:nvSpPr>
          <p:cNvPr id="3" name="Rectangle 2"/>
          <p:cNvSpPr/>
          <p:nvPr/>
        </p:nvSpPr>
        <p:spPr>
          <a:xfrm>
            <a:off x="251520" y="1196752"/>
            <a:ext cx="5256584" cy="5324535"/>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000" b="1" dirty="0" smtClean="0">
                <a:solidFill>
                  <a:srgbClr val="FF0000"/>
                </a:solidFill>
                <a:latin typeface="Arial" panose="020B0604020202020204" pitchFamily="34" charset="0"/>
                <a:cs typeface="Arial" panose="020B0604020202020204" pitchFamily="34" charset="0"/>
              </a:rPr>
              <a:t>R</a:t>
            </a:r>
            <a:r>
              <a:rPr lang="en-US" sz="2000" dirty="0" smtClean="0">
                <a:latin typeface="Arial" panose="020B0604020202020204" pitchFamily="34" charset="0"/>
                <a:cs typeface="Arial" panose="020B0604020202020204" pitchFamily="34" charset="0"/>
              </a:rPr>
              <a:t> 	A </a:t>
            </a:r>
            <a:r>
              <a:rPr lang="en-US" sz="2000" dirty="0">
                <a:latin typeface="Arial" panose="020B0604020202020204" pitchFamily="34" charset="0"/>
                <a:cs typeface="Arial" panose="020B0604020202020204" pitchFamily="34" charset="0"/>
              </a:rPr>
              <a:t>fair 6-sided dice is rolled, </a:t>
            </a:r>
            <a:endParaRPr lang="en-US" sz="2000" dirty="0" smtClean="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Are </a:t>
            </a:r>
            <a:r>
              <a:rPr lang="en-US" sz="2000" dirty="0">
                <a:latin typeface="Arial" panose="020B0604020202020204" pitchFamily="34" charset="0"/>
                <a:cs typeface="Arial" panose="020B0604020202020204" pitchFamily="34" charset="0"/>
              </a:rPr>
              <a:t>the events 'an even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number</a:t>
            </a:r>
            <a:r>
              <a:rPr lang="en-US" sz="2000" dirty="0">
                <a:latin typeface="Arial" panose="020B0604020202020204" pitchFamily="34" charset="0"/>
                <a:cs typeface="Arial" panose="020B0604020202020204" pitchFamily="34" charset="0"/>
              </a:rPr>
              <a:t>' and 'an odd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number</a:t>
            </a:r>
            <a:r>
              <a:rPr lang="en-US" sz="2000" dirty="0">
                <a:latin typeface="Arial" panose="020B0604020202020204" pitchFamily="34" charset="0"/>
                <a:cs typeface="Arial" panose="020B0604020202020204" pitchFamily="34" charset="0"/>
              </a:rPr>
              <a:t>' equally likely? </a:t>
            </a:r>
            <a:endParaRPr lang="en-US" sz="2000" dirty="0" smtClean="0">
              <a:latin typeface="Arial" panose="020B0604020202020204" pitchFamily="34" charset="0"/>
              <a:cs typeface="Arial" panose="020B0604020202020204" pitchFamily="34" charset="0"/>
            </a:endParaRPr>
          </a:p>
          <a:p>
            <a:pPr marL="804863" lvl="1" indent="-347663">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is more likely, a number greater than 3 or a number less than 2? Explain your answers</a:t>
            </a:r>
            <a:r>
              <a:rPr lang="en-US" sz="2000" dirty="0" smtClean="0">
                <a:latin typeface="Arial" panose="020B0604020202020204" pitchFamily="34" charset="0"/>
                <a:cs typeface="Arial" panose="020B0604020202020204" pitchFamily="34" charset="0"/>
              </a:rPr>
              <a:t>.</a:t>
            </a:r>
          </a:p>
          <a:p>
            <a:pPr marL="347663" indent="-347663">
              <a:buClr>
                <a:srgbClr val="C00000"/>
              </a:buClr>
              <a:buFont typeface="+mj-lt"/>
              <a:buAutoNum type="arabicPeriod"/>
              <a:tabLst>
                <a:tab pos="622300" algn="l"/>
              </a:tabLst>
            </a:pPr>
            <a:r>
              <a:rPr lang="en-US" sz="2000" dirty="0" smtClean="0">
                <a:latin typeface="Arial" panose="020B0604020202020204" pitchFamily="34" charset="0"/>
                <a:cs typeface="Arial" panose="020B0604020202020204" pitchFamily="34" charset="0"/>
              </a:rPr>
              <a:t>Look </a:t>
            </a:r>
            <a:r>
              <a:rPr lang="en-US" sz="2000" dirty="0">
                <a:latin typeface="Arial" panose="020B0604020202020204" pitchFamily="34" charset="0"/>
                <a:cs typeface="Arial" panose="020B0604020202020204" pitchFamily="34" charset="0"/>
              </a:rPr>
              <a:t>at this fair 5-sided spinner.</a:t>
            </a:r>
          </a:p>
          <a:p>
            <a:pPr marL="914400" lvl="1" indent="-457200">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of the spinner landing on blue.</a:t>
            </a:r>
          </a:p>
          <a:p>
            <a:pPr marL="914400" lvl="1" indent="-457200">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of the spinner landing on either blue or red.</a:t>
            </a:r>
          </a:p>
          <a:p>
            <a:pPr marL="914400" lvl="1" indent="-457200">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Write </a:t>
            </a:r>
            <a:r>
              <a:rPr lang="en-US" sz="2000" dirty="0">
                <a:latin typeface="Arial" panose="020B0604020202020204" pitchFamily="34" charset="0"/>
                <a:cs typeface="Arial" panose="020B0604020202020204" pitchFamily="34" charset="0"/>
              </a:rPr>
              <a:t>the probability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of </a:t>
            </a:r>
            <a:r>
              <a:rPr lang="en-US" sz="2000" dirty="0">
                <a:latin typeface="Arial" panose="020B0604020202020204" pitchFamily="34" charset="0"/>
                <a:cs typeface="Arial" panose="020B0604020202020204" pitchFamily="34" charset="0"/>
              </a:rPr>
              <a:t>the spinner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landing </a:t>
            </a:r>
            <a:r>
              <a:rPr lang="en-US" sz="2000" dirty="0">
                <a:latin typeface="Arial" panose="020B0604020202020204" pitchFamily="34" charset="0"/>
                <a:cs typeface="Arial" panose="020B0604020202020204" pitchFamily="34" charset="0"/>
              </a:rPr>
              <a:t>on yellow.</a:t>
            </a:r>
          </a:p>
          <a:p>
            <a:pPr marL="914400" lvl="1" indent="-457200">
              <a:buClr>
                <a:srgbClr val="C00000"/>
              </a:buClr>
              <a:buFont typeface="+mj-lt"/>
              <a:buAutoNum type="alphaLcPeriod"/>
              <a:tabLst>
                <a:tab pos="622300" algn="l"/>
              </a:tabLst>
            </a:pPr>
            <a:r>
              <a:rPr lang="en-US" sz="2000" dirty="0" smtClean="0">
                <a:latin typeface="Arial" panose="020B0604020202020204" pitchFamily="34" charset="0"/>
                <a:cs typeface="Arial" panose="020B0604020202020204" pitchFamily="34" charset="0"/>
              </a:rPr>
              <a:t>Which </a:t>
            </a:r>
            <a:r>
              <a:rPr lang="en-US" sz="2000" dirty="0">
                <a:latin typeface="Arial" panose="020B0604020202020204" pitchFamily="34" charset="0"/>
                <a:cs typeface="Arial" panose="020B0604020202020204" pitchFamily="34" charset="0"/>
              </a:rPr>
              <a:t>colour is half </a:t>
            </a:r>
            <a:r>
              <a:rPr lang="en-US" sz="2000" dirty="0" smtClean="0">
                <a:latin typeface="Arial" panose="020B0604020202020204" pitchFamily="34" charset="0"/>
                <a:cs typeface="Arial" panose="020B0604020202020204" pitchFamily="34" charset="0"/>
              </a:rP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as </a:t>
            </a:r>
            <a:r>
              <a:rPr lang="en-US" sz="2000" dirty="0">
                <a:latin typeface="Arial" panose="020B0604020202020204" pitchFamily="34" charset="0"/>
                <a:cs typeface="Arial" panose="020B0604020202020204" pitchFamily="34" charset="0"/>
              </a:rPr>
              <a:t>likely as blue?</a:t>
            </a:r>
            <a:endParaRPr lang="en-US" sz="20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4211960" y="1234420"/>
            <a:ext cx="1309856" cy="1186468"/>
          </a:xfrm>
          <a:prstGeom prst="rect">
            <a:avLst/>
          </a:prstGeom>
        </p:spPr>
      </p:pic>
      <p:pic>
        <p:nvPicPr>
          <p:cNvPr id="4" name="Picture 3"/>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3635896" y="4952289"/>
            <a:ext cx="1829651" cy="1645063"/>
          </a:xfrm>
          <a:prstGeom prst="rect">
            <a:avLst/>
          </a:prstGeom>
        </p:spPr>
      </p:pic>
    </p:spTree>
    <p:extLst>
      <p:ext uri="{BB962C8B-B14F-4D97-AF65-F5344CB8AC3E}">
        <p14:creationId xmlns:p14="http://schemas.microsoft.com/office/powerpoint/2010/main" val="1612920888"/>
      </p:ext>
    </p:extLst>
  </p:cSld>
  <p:clrMapOvr>
    <a:masterClrMapping/>
  </p:clrMapOvr>
  <p:transition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111</a:t>
            </a:r>
            <a:endParaRPr lang="en-GB" sz="1400" b="1" dirty="0">
              <a:latin typeface="Calibri" panose="020F0502020204030204" pitchFamily="34" charset="0"/>
            </a:endParaRPr>
          </a:p>
        </p:txBody>
      </p:sp>
      <p:sp>
        <p:nvSpPr>
          <p:cNvPr id="3" name="Rectangle 2"/>
          <p:cNvSpPr/>
          <p:nvPr/>
        </p:nvSpPr>
        <p:spPr>
          <a:xfrm>
            <a:off x="245639" y="1196752"/>
            <a:ext cx="5262465" cy="5509200"/>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200" dirty="0">
                <a:latin typeface="Arial" panose="020B0604020202020204" pitchFamily="34" charset="0"/>
                <a:cs typeface="Arial" panose="020B0604020202020204" pitchFamily="34" charset="0"/>
              </a:rPr>
              <a:t>Amy has a bag of coins containing seven £1 coins and three 20p </a:t>
            </a:r>
            <a:r>
              <a:rPr lang="en-US" sz="2200" dirty="0" smtClean="0">
                <a:latin typeface="Arial" panose="020B0604020202020204" pitchFamily="34" charset="0"/>
                <a:cs typeface="Arial" panose="020B0604020202020204" pitchFamily="34" charset="0"/>
              </a:rPr>
              <a:t>coins.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She </a:t>
            </a:r>
            <a:r>
              <a:rPr lang="en-US" sz="2200" dirty="0">
                <a:latin typeface="Arial" panose="020B0604020202020204" pitchFamily="34" charset="0"/>
                <a:cs typeface="Arial" panose="020B0604020202020204" pitchFamily="34" charset="0"/>
              </a:rPr>
              <a:t>picks a coin at random, puts it in her pocket and then picks another coin.</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Use the tree diagram to find </a:t>
            </a: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probability that she picks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two </a:t>
            </a:r>
            <a:r>
              <a:rPr lang="en-US" sz="2200" dirty="0">
                <a:latin typeface="Arial" panose="020B0604020202020204" pitchFamily="34" charset="0"/>
                <a:cs typeface="Arial" panose="020B0604020202020204" pitchFamily="34" charset="0"/>
              </a:rPr>
              <a:t>£1 coins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one </a:t>
            </a:r>
            <a:r>
              <a:rPr lang="en-US" sz="2200" dirty="0">
                <a:latin typeface="Arial" panose="020B0604020202020204" pitchFamily="34" charset="0"/>
                <a:cs typeface="Arial" panose="020B0604020202020204" pitchFamily="34" charset="0"/>
              </a:rPr>
              <a:t>of each type of coin.</a:t>
            </a:r>
            <a:endParaRPr lang="en-US" sz="22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1673023" y="2696699"/>
            <a:ext cx="3768767" cy="2468638"/>
          </a:xfrm>
          <a:prstGeom prst="rect">
            <a:avLst/>
          </a:prstGeom>
        </p:spPr>
      </p:pic>
      <p:pic>
        <p:nvPicPr>
          <p:cNvPr id="6" name="Picture 5"/>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427983" y="5271764"/>
            <a:ext cx="1023757" cy="125358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1366305765"/>
      </p:ext>
    </p:extLst>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111</a:t>
            </a:r>
            <a:endParaRPr lang="en-GB" sz="1400" b="1" dirty="0">
              <a:latin typeface="Calibri" panose="020F0502020204030204" pitchFamily="34" charset="0"/>
            </a:endParaRPr>
          </a:p>
        </p:txBody>
      </p:sp>
      <p:sp>
        <p:nvSpPr>
          <p:cNvPr id="3" name="Rectangle 2"/>
          <p:cNvSpPr/>
          <p:nvPr/>
        </p:nvSpPr>
        <p:spPr>
          <a:xfrm>
            <a:off x="245639" y="1196752"/>
            <a:ext cx="4748778" cy="5583067"/>
          </a:xfrm>
          <a:prstGeom prst="rect">
            <a:avLst/>
          </a:prstGeom>
        </p:spPr>
        <p:txBody>
          <a:bodyPr wrap="square">
            <a:spAutoFit/>
          </a:bodyPr>
          <a:lstStyle/>
          <a:p>
            <a:pPr marL="457200" indent="-457200">
              <a:buClr>
                <a:srgbClr val="C00000"/>
              </a:buClr>
              <a:buFont typeface="+mj-lt"/>
              <a:buAutoNum type="arabicPeriod" startAt="5"/>
              <a:tabLst>
                <a:tab pos="804863" algn="l"/>
              </a:tabLst>
            </a:pPr>
            <a:r>
              <a:rPr lang="en-US" sz="2230" dirty="0" smtClean="0">
                <a:latin typeface="Arial" panose="020B0604020202020204" pitchFamily="34" charset="0"/>
                <a:cs typeface="Arial" panose="020B0604020202020204" pitchFamily="34" charset="0"/>
              </a:rPr>
              <a:t>Qamar has these letter cards.</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
            </a:r>
            <a:br>
              <a:rPr lang="en-US" sz="223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He picks two cards at random without replacing them.</a:t>
            </a:r>
            <a:br>
              <a:rPr lang="en-US" sz="2230" dirty="0" smtClean="0">
                <a:latin typeface="Arial" panose="020B0604020202020204" pitchFamily="34" charset="0"/>
                <a:cs typeface="Arial" panose="020B0604020202020204" pitchFamily="34" charset="0"/>
              </a:rPr>
            </a:br>
            <a:r>
              <a:rPr lang="en-US" sz="2230" dirty="0" smtClean="0">
                <a:latin typeface="Arial" panose="020B0604020202020204" pitchFamily="34" charset="0"/>
                <a:cs typeface="Arial" panose="020B0604020202020204" pitchFamily="34" charset="0"/>
              </a:rPr>
              <a:t>He records whether the letter on the card is a vowel or a consonant, </a:t>
            </a:r>
          </a:p>
          <a:p>
            <a:pPr marL="857250" lvl="1" indent="-400050">
              <a:buClr>
                <a:srgbClr val="C00000"/>
              </a:buClr>
              <a:buFont typeface="+mj-lt"/>
              <a:buAutoNum type="alphaLcPeriod"/>
            </a:pPr>
            <a:r>
              <a:rPr lang="en-US" sz="2230" dirty="0" smtClean="0">
                <a:latin typeface="Arial" panose="020B0604020202020204" pitchFamily="34" charset="0"/>
                <a:cs typeface="Arial" panose="020B0604020202020204" pitchFamily="34" charset="0"/>
              </a:rPr>
              <a:t>Copy </a:t>
            </a:r>
            <a:r>
              <a:rPr lang="en-US" sz="2230" dirty="0">
                <a:latin typeface="Arial" panose="020B0604020202020204" pitchFamily="34" charset="0"/>
                <a:cs typeface="Arial" panose="020B0604020202020204" pitchFamily="34" charset="0"/>
              </a:rPr>
              <a:t>and complete the tree diagram</a:t>
            </a:r>
            <a:r>
              <a:rPr lang="en-US" sz="223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a:pPr>
            <a:r>
              <a:rPr lang="en-US" sz="2230" dirty="0">
                <a:latin typeface="Arial" panose="020B0604020202020204" pitchFamily="34" charset="0"/>
                <a:cs typeface="Arial" panose="020B0604020202020204" pitchFamily="34" charset="0"/>
              </a:rPr>
              <a:t>Find the probability that he picks</a:t>
            </a:r>
          </a:p>
          <a:p>
            <a:pPr marL="1314450" lvl="2" indent="-400050">
              <a:buClr>
                <a:srgbClr val="C00000"/>
              </a:buClr>
              <a:buFont typeface="+mj-lt"/>
              <a:buAutoNum type="romanLcPeriod"/>
              <a:tabLst>
                <a:tab pos="804863" algn="l"/>
              </a:tabLst>
            </a:pPr>
            <a:r>
              <a:rPr lang="en-US" sz="2230" dirty="0" smtClean="0">
                <a:latin typeface="Arial" panose="020B0604020202020204" pitchFamily="34" charset="0"/>
                <a:cs typeface="Arial" panose="020B0604020202020204" pitchFamily="34" charset="0"/>
              </a:rPr>
              <a:t>2 </a:t>
            </a:r>
            <a:r>
              <a:rPr lang="en-US" sz="2230" dirty="0">
                <a:latin typeface="Arial" panose="020B0604020202020204" pitchFamily="34" charset="0"/>
                <a:cs typeface="Arial" panose="020B0604020202020204" pitchFamily="34" charset="0"/>
              </a:rPr>
              <a:t>vowel cards</a:t>
            </a:r>
          </a:p>
          <a:p>
            <a:pPr marL="1314450" lvl="2" indent="-400050">
              <a:buClr>
                <a:srgbClr val="C00000"/>
              </a:buClr>
              <a:buFont typeface="+mj-lt"/>
              <a:buAutoNum type="romanLcPeriod"/>
              <a:tabLst>
                <a:tab pos="804863" algn="l"/>
              </a:tabLst>
            </a:pPr>
            <a:r>
              <a:rPr lang="en-US" sz="2230" dirty="0" smtClean="0">
                <a:latin typeface="Arial" panose="020B0604020202020204" pitchFamily="34" charset="0"/>
                <a:cs typeface="Arial" panose="020B0604020202020204" pitchFamily="34" charset="0"/>
              </a:rPr>
              <a:t>1 </a:t>
            </a:r>
            <a:r>
              <a:rPr lang="en-US" sz="2230" dirty="0">
                <a:latin typeface="Arial" panose="020B0604020202020204" pitchFamily="34" charset="0"/>
                <a:cs typeface="Arial" panose="020B0604020202020204" pitchFamily="34" charset="0"/>
              </a:rPr>
              <a:t>consonant card and 1 vowel card.</a:t>
            </a:r>
            <a:endParaRPr lang="en-US" sz="223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971600" y="1628800"/>
            <a:ext cx="3296857" cy="721189"/>
          </a:xfrm>
          <a:prstGeom prst="rect">
            <a:avLst/>
          </a:prstGeom>
        </p:spPr>
      </p:pic>
      <p:pic>
        <p:nvPicPr>
          <p:cNvPr id="5" name="Picture 4"/>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4994417" y="1268761"/>
            <a:ext cx="3773923" cy="3895660"/>
          </a:xfrm>
          <a:prstGeom prst="rect">
            <a:avLst/>
          </a:prstGeom>
        </p:spPr>
      </p:pic>
      <p:sp>
        <p:nvSpPr>
          <p:cNvPr id="9" name="Rectangle 8"/>
          <p:cNvSpPr/>
          <p:nvPr/>
        </p:nvSpPr>
        <p:spPr>
          <a:xfrm flipH="1">
            <a:off x="5030067" y="5517232"/>
            <a:ext cx="3718397" cy="95410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2800" b="1" dirty="0" smtClean="0">
                <a:solidFill>
                  <a:srgbClr val="C00000"/>
                </a:solidFill>
                <a:latin typeface="Arial" panose="020B0604020202020204" pitchFamily="34" charset="0"/>
                <a:cs typeface="Arial" panose="020B0604020202020204" pitchFamily="34" charset="0"/>
              </a:rPr>
              <a:t>Q5 </a:t>
            </a:r>
            <a:r>
              <a:rPr lang="en-US" sz="2800" b="1" dirty="0">
                <a:solidFill>
                  <a:srgbClr val="C00000"/>
                </a:solidFill>
                <a:latin typeface="Arial" panose="020B0604020202020204" pitchFamily="34" charset="0"/>
                <a:cs typeface="Arial" panose="020B0604020202020204" pitchFamily="34" charset="0"/>
              </a:rPr>
              <a:t>hint</a:t>
            </a:r>
            <a:r>
              <a:rPr lang="en-US" sz="2800" dirty="0">
                <a:solidFill>
                  <a:schemeClr val="tx1"/>
                </a:solidFill>
                <a:latin typeface="Arial" panose="020B0604020202020204" pitchFamily="34" charset="0"/>
                <a:cs typeface="Arial" panose="020B0604020202020204" pitchFamily="34" charset="0"/>
              </a:rPr>
              <a:t> - The vowels are A, E, I, 0 and U.</a:t>
            </a: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11157" y="4909677"/>
            <a:ext cx="530297" cy="535547"/>
          </a:xfrm>
          <a:prstGeom prst="rect">
            <a:avLst/>
          </a:prstGeom>
        </p:spPr>
      </p:pic>
    </p:spTree>
    <p:extLst>
      <p:ext uri="{BB962C8B-B14F-4D97-AF65-F5344CB8AC3E}">
        <p14:creationId xmlns:p14="http://schemas.microsoft.com/office/powerpoint/2010/main" val="536028169"/>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111</a:t>
            </a:r>
            <a:endParaRPr lang="en-GB" sz="1400" b="1" dirty="0">
              <a:latin typeface="Calibri" panose="020F0502020204030204" pitchFamily="34" charset="0"/>
            </a:endParaRPr>
          </a:p>
        </p:txBody>
      </p:sp>
      <p:sp>
        <p:nvSpPr>
          <p:cNvPr id="3" name="Rectangle 2"/>
          <p:cNvSpPr/>
          <p:nvPr/>
        </p:nvSpPr>
        <p:spPr>
          <a:xfrm>
            <a:off x="245638" y="1196752"/>
            <a:ext cx="8574833" cy="5262979"/>
          </a:xfrm>
          <a:prstGeom prst="rect">
            <a:avLst/>
          </a:prstGeom>
        </p:spPr>
        <p:txBody>
          <a:bodyPr wrap="square">
            <a:spAutoFit/>
          </a:bodyPr>
          <a:lstStyle/>
          <a:p>
            <a:pPr marL="457200" indent="-457200">
              <a:buClr>
                <a:srgbClr val="C00000"/>
              </a:buClr>
              <a:buFont typeface="+mj-lt"/>
              <a:buAutoNum type="arabicPeriod" startAt="6"/>
              <a:tabLst>
                <a:tab pos="804863"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Danny takes two buses to get to school. The probability that the first bus is red is 0.4. If the first bus is red, the probability that the second bus is red is 0.5.</a:t>
            </a:r>
          </a:p>
          <a:p>
            <a:pPr marL="457200" indent="-457200">
              <a:buClr>
                <a:srgbClr val="C00000"/>
              </a:buClr>
              <a:buFont typeface="+mj-lt"/>
              <a:buAutoNum type="arabicPeriod" startAt="6"/>
              <a:tabLst>
                <a:tab pos="804863" algn="l"/>
              </a:tabLst>
            </a:pPr>
            <a:r>
              <a:rPr lang="en-US" sz="2400" dirty="0">
                <a:latin typeface="Arial" panose="020B0604020202020204" pitchFamily="34" charset="0"/>
                <a:cs typeface="Arial" panose="020B0604020202020204" pitchFamily="34" charset="0"/>
              </a:rPr>
              <a:t>If the first bus is green, the probability that the second bus is green is 0.4.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Copy </a:t>
            </a:r>
            <a:r>
              <a:rPr lang="en-US" sz="2400" dirty="0">
                <a:latin typeface="Arial" panose="020B0604020202020204" pitchFamily="34" charset="0"/>
                <a:cs typeface="Arial" panose="020B0604020202020204" pitchFamily="34" charset="0"/>
              </a:rPr>
              <a:t>and complete the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tree </a:t>
            </a:r>
            <a:r>
              <a:rPr lang="en-US" sz="2400" dirty="0">
                <a:latin typeface="Arial" panose="020B0604020202020204" pitchFamily="34" charset="0"/>
                <a:cs typeface="Arial" panose="020B0604020202020204" pitchFamily="34" charset="0"/>
              </a:rPr>
              <a:t>diagram.</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probability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that </a:t>
            </a:r>
            <a:r>
              <a:rPr lang="en-US" sz="2400" dirty="0">
                <a:latin typeface="Arial" panose="020B0604020202020204" pitchFamily="34" charset="0"/>
                <a:cs typeface="Arial" panose="020B0604020202020204" pitchFamily="34" charset="0"/>
              </a:rPr>
              <a:t>both buses are red?</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probability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that </a:t>
            </a:r>
            <a:r>
              <a:rPr lang="en-US" sz="2400" dirty="0">
                <a:latin typeface="Arial" panose="020B0604020202020204" pitchFamily="34" charset="0"/>
                <a:cs typeface="Arial" panose="020B0604020202020204" pitchFamily="34" charset="0"/>
              </a:rPr>
              <a:t>neither bus is red?</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probability that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Danny </a:t>
            </a:r>
            <a:r>
              <a:rPr lang="en-US" sz="2400" dirty="0">
                <a:latin typeface="Arial" panose="020B0604020202020204" pitchFamily="34" charset="0"/>
                <a:cs typeface="Arial" panose="020B0604020202020204" pitchFamily="34" charset="0"/>
              </a:rPr>
              <a:t>gets at least one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red </a:t>
            </a:r>
            <a:r>
              <a:rPr lang="en-US" sz="2400" dirty="0">
                <a:latin typeface="Arial" panose="020B0604020202020204" pitchFamily="34" charset="0"/>
                <a:cs typeface="Arial" panose="020B0604020202020204" pitchFamily="34" charset="0"/>
              </a:rPr>
              <a:t>bus.</a:t>
            </a:r>
            <a:endParaRPr lang="en-US"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4761459" y="3140705"/>
            <a:ext cx="4046509" cy="295285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90175" y="6061805"/>
            <a:ext cx="530297" cy="535547"/>
          </a:xfrm>
          <a:prstGeom prst="rect">
            <a:avLst/>
          </a:prstGeom>
        </p:spPr>
      </p:pic>
    </p:spTree>
    <p:extLst>
      <p:ext uri="{BB962C8B-B14F-4D97-AF65-F5344CB8AC3E}">
        <p14:creationId xmlns:p14="http://schemas.microsoft.com/office/powerpoint/2010/main" val="689002573"/>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13.6 – More Tree Diagrams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111</a:t>
            </a:r>
            <a:endParaRPr lang="en-GB" sz="1400" b="1" dirty="0">
              <a:latin typeface="Calibri" panose="020F0502020204030204" pitchFamily="34" charset="0"/>
            </a:endParaRPr>
          </a:p>
        </p:txBody>
      </p:sp>
      <p:grpSp>
        <p:nvGrpSpPr>
          <p:cNvPr id="6" name="Group 5"/>
          <p:cNvGrpSpPr/>
          <p:nvPr/>
        </p:nvGrpSpPr>
        <p:grpSpPr>
          <a:xfrm>
            <a:off x="305905" y="1268759"/>
            <a:ext cx="5130191" cy="5301590"/>
            <a:chOff x="3483872" y="1089030"/>
            <a:chExt cx="5264592" cy="5301590"/>
          </a:xfrm>
        </p:grpSpPr>
        <p:sp>
          <p:nvSpPr>
            <p:cNvPr id="7" name="Round Diagonal Corner Rectangle 6"/>
            <p:cNvSpPr/>
            <p:nvPr/>
          </p:nvSpPr>
          <p:spPr>
            <a:xfrm>
              <a:off x="3491880" y="1089030"/>
              <a:ext cx="5256584" cy="530159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7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63889" y="1666250"/>
              <a:ext cx="5095139" cy="4524315"/>
            </a:xfrm>
            <a:prstGeom prst="rect">
              <a:avLst/>
            </a:prstGeom>
          </p:spPr>
          <p:txBody>
            <a:bodyPr wrap="square">
              <a:spAutoFit/>
            </a:bodyPr>
            <a:lstStyle/>
            <a:p>
              <a:pPr>
                <a:spcAft>
                  <a:spcPts val="0"/>
                </a:spcAft>
                <a:tabLst>
                  <a:tab pos="4972050" algn="r"/>
                </a:tabLst>
              </a:pPr>
              <a:r>
                <a:rPr lang="en-US" sz="2400" dirty="0"/>
                <a:t>There are 20 biscuits in a tin.</a:t>
              </a:r>
            </a:p>
            <a:p>
              <a:pPr>
                <a:spcAft>
                  <a:spcPts val="0"/>
                </a:spcAft>
                <a:tabLst>
                  <a:tab pos="4972050" algn="r"/>
                </a:tabLst>
              </a:pPr>
              <a:r>
                <a:rPr lang="en-US" sz="2400" dirty="0"/>
                <a:t>12 of the biscuits are chocolate.</a:t>
              </a:r>
            </a:p>
            <a:p>
              <a:pPr>
                <a:spcAft>
                  <a:spcPts val="0"/>
                </a:spcAft>
                <a:tabLst>
                  <a:tab pos="4972050" algn="r"/>
                </a:tabLst>
              </a:pPr>
              <a:r>
                <a:rPr lang="en-US" sz="2400" dirty="0"/>
                <a:t>8 of the biscuits are plain.</a:t>
              </a:r>
            </a:p>
            <a:p>
              <a:pPr>
                <a:spcAft>
                  <a:spcPts val="0"/>
                </a:spcAft>
                <a:tabLst>
                  <a:tab pos="4972050" algn="r"/>
                </a:tabLst>
              </a:pPr>
              <a:r>
                <a:rPr lang="en-US" sz="2400" dirty="0"/>
                <a:t>Hameed takes at random two biscuits from the tin one after the other, </a:t>
              </a:r>
              <a:endParaRPr lang="en-US" sz="2400" dirty="0" smtClean="0"/>
            </a:p>
            <a:p>
              <a:pPr marL="457200" indent="-457200">
                <a:spcAft>
                  <a:spcPts val="0"/>
                </a:spcAft>
                <a:buClr>
                  <a:srgbClr val="C00000"/>
                </a:buClr>
                <a:buFont typeface="+mj-lt"/>
                <a:buAutoNum type="alphaLcPeriod"/>
                <a:tabLst>
                  <a:tab pos="4972050" algn="r"/>
                </a:tabLst>
              </a:pPr>
              <a:r>
                <a:rPr lang="en-US" sz="2400" dirty="0" smtClean="0"/>
                <a:t>Copy </a:t>
              </a:r>
              <a:r>
                <a:rPr lang="en-US" sz="2400" dirty="0"/>
                <a:t>and complete the probability tree diagram. </a:t>
              </a:r>
              <a:r>
                <a:rPr lang="en-US" sz="2400" dirty="0" smtClean="0"/>
                <a:t>	</a:t>
              </a:r>
              <a:br>
                <a:rPr lang="en-US" sz="2400" dirty="0" smtClean="0"/>
              </a:br>
              <a:r>
                <a:rPr lang="en-US" sz="2400" dirty="0" smtClean="0"/>
                <a:t>	</a:t>
              </a:r>
              <a:r>
                <a:rPr lang="en-US" sz="2400" b="1" dirty="0" smtClean="0"/>
                <a:t>(</a:t>
              </a:r>
              <a:r>
                <a:rPr lang="en-US" sz="2400" b="1" dirty="0"/>
                <a:t>2 marks</a:t>
              </a:r>
              <a:r>
                <a:rPr lang="en-US" sz="2400" b="1" dirty="0" smtClean="0"/>
                <a:t>)</a:t>
              </a:r>
              <a:endParaRPr lang="en-US" sz="2400" dirty="0"/>
            </a:p>
            <a:p>
              <a:pPr marL="457200" indent="-457200">
                <a:spcAft>
                  <a:spcPts val="0"/>
                </a:spcAft>
                <a:buClr>
                  <a:srgbClr val="C00000"/>
                </a:buClr>
                <a:buFont typeface="+mj-lt"/>
                <a:buAutoNum type="alphaLcPeriod"/>
                <a:tabLst>
                  <a:tab pos="4972050" algn="r"/>
                </a:tabLst>
              </a:pPr>
              <a:r>
                <a:rPr lang="en-US" sz="2400" dirty="0" smtClean="0"/>
                <a:t>Work </a:t>
              </a:r>
              <a:r>
                <a:rPr lang="en-US" sz="2400" dirty="0"/>
                <a:t>out the probability that Hameed takes two biscuits of the same type</a:t>
              </a:r>
              <a:r>
                <a:rPr lang="en-US" sz="2400" dirty="0" smtClean="0"/>
                <a:t>.	</a:t>
              </a:r>
              <a:r>
                <a:rPr lang="en-US" sz="2400" b="1" dirty="0" smtClean="0"/>
                <a:t>(</a:t>
              </a:r>
              <a:r>
                <a:rPr lang="en-US" sz="2400" b="1" dirty="0"/>
                <a:t>3 marks)</a:t>
              </a:r>
            </a:p>
          </p:txBody>
        </p:sp>
      </p:gr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5648818" y="1268760"/>
            <a:ext cx="3099646" cy="185978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11157" y="5989797"/>
            <a:ext cx="530297" cy="535547"/>
          </a:xfrm>
          <a:prstGeom prst="rect">
            <a:avLst/>
          </a:prstGeom>
        </p:spPr>
      </p:pic>
    </p:spTree>
    <p:extLst>
      <p:ext uri="{BB962C8B-B14F-4D97-AF65-F5344CB8AC3E}">
        <p14:creationId xmlns:p14="http://schemas.microsoft.com/office/powerpoint/2010/main" val="3601566971"/>
      </p:ext>
    </p:extLst>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sp>
        <p:nvSpPr>
          <p:cNvPr id="3" name="Rectangle 2"/>
          <p:cNvSpPr/>
          <p:nvPr/>
        </p:nvSpPr>
        <p:spPr>
          <a:xfrm>
            <a:off x="245639" y="1196752"/>
            <a:ext cx="5262466" cy="4524315"/>
          </a:xfrm>
          <a:prstGeom prst="rect">
            <a:avLst/>
          </a:prstGeom>
        </p:spPr>
        <p:txBody>
          <a:bodyPr wrap="square">
            <a:spAutoFit/>
          </a:bodyPr>
          <a:lstStyle/>
          <a:p>
            <a:pPr>
              <a:buClr>
                <a:srgbClr val="C00000"/>
              </a:buClr>
              <a:tabLst>
                <a:tab pos="804863" algn="l"/>
              </a:tabLst>
            </a:pPr>
            <a:r>
              <a:rPr lang="en-US" sz="2400" b="1" dirty="0">
                <a:latin typeface="Arial" panose="020B0604020202020204" pitchFamily="34" charset="0"/>
                <a:cs typeface="Arial" panose="020B0604020202020204" pitchFamily="34" charset="0"/>
              </a:rPr>
              <a:t>Solve problems using these strategies where appropriate:</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pictures</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smaller numbers</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bar models</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i="1" dirty="0">
                <a:latin typeface="Arial" panose="020B0604020202020204" pitchFamily="34" charset="0"/>
                <a:cs typeface="Arial" panose="020B0604020202020204" pitchFamily="34" charset="0"/>
              </a:rPr>
              <a:t>x</a:t>
            </a:r>
            <a:r>
              <a:rPr lang="en-US" sz="2400" b="1" dirty="0">
                <a:latin typeface="Arial" panose="020B0604020202020204" pitchFamily="34" charset="0"/>
                <a:cs typeface="Arial" panose="020B0604020202020204" pitchFamily="34" charset="0"/>
              </a:rPr>
              <a:t> for the unknown</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a flow diagram</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more bar models</a:t>
            </a:r>
          </a:p>
          <a:p>
            <a:pPr marL="457200" indent="-457200">
              <a:buClr>
                <a:srgbClr val="C00000"/>
              </a:buClr>
              <a:buFont typeface="Arial" panose="020B0604020202020204" pitchFamily="34" charset="0"/>
              <a:buChar char="•"/>
              <a:tabLst>
                <a:tab pos="804863" algn="l"/>
              </a:tabLst>
            </a:pPr>
            <a:r>
              <a:rPr lang="en-US" sz="2400" b="1" dirty="0" smtClean="0">
                <a:latin typeface="Arial" panose="020B0604020202020204" pitchFamily="34" charset="0"/>
                <a:cs typeface="Arial" panose="020B0604020202020204" pitchFamily="34" charset="0"/>
              </a:rPr>
              <a:t>Use </a:t>
            </a:r>
            <a:r>
              <a:rPr lang="en-US" sz="2400" b="1" dirty="0">
                <a:latin typeface="Arial" panose="020B0604020202020204" pitchFamily="34" charset="0"/>
                <a:cs typeface="Arial" panose="020B0604020202020204" pitchFamily="34" charset="0"/>
              </a:rPr>
              <a:t>formulae.</a:t>
            </a:r>
          </a:p>
          <a:p>
            <a:pPr marL="457200" indent="-457200">
              <a:buClr>
                <a:srgbClr val="C00000"/>
              </a:buClr>
              <a:buFont typeface="+mj-lt"/>
              <a:buAutoNum type="arabicPeriod"/>
              <a:tabLst>
                <a:tab pos="804863"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perimeter of each of these rectangles is 30 cm. How much longer is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than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23528" y="5709293"/>
            <a:ext cx="5100340" cy="816051"/>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spTree>
    <p:extLst>
      <p:ext uri="{BB962C8B-B14F-4D97-AF65-F5344CB8AC3E}">
        <p14:creationId xmlns:p14="http://schemas.microsoft.com/office/powerpoint/2010/main" val="868537063"/>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5639" y="1196752"/>
                <a:ext cx="5262466" cy="5569730"/>
              </a:xfrm>
              <a:prstGeom prst="rect">
                <a:avLst/>
              </a:prstGeom>
            </p:spPr>
            <p:txBody>
              <a:bodyPr wrap="square">
                <a:spAutoFit/>
              </a:bodyPr>
              <a:lstStyle/>
              <a:p>
                <a:pPr marL="457200" indent="-457200">
                  <a:buClr>
                    <a:srgbClr val="C00000"/>
                  </a:buClr>
                  <a:buFont typeface="+mj-lt"/>
                  <a:buAutoNum type="arabicPeriod" startAt="2"/>
                  <a:tabLst>
                    <a:tab pos="804863" algn="l"/>
                  </a:tabLst>
                </a:pPr>
                <a:r>
                  <a:rPr lang="en-US" sz="2400" dirty="0" smtClean="0">
                    <a:latin typeface="Arial" panose="020B0604020202020204" pitchFamily="34" charset="0"/>
                    <a:cs typeface="Arial" panose="020B0604020202020204" pitchFamily="34" charset="0"/>
                  </a:rPr>
                  <a:t>Yohan has 1 hour until he needs to board his </a:t>
                </a:r>
                <a:r>
                  <a:rPr lang="en-US" sz="2400" dirty="0" err="1">
                    <a:latin typeface="Arial" panose="020B0604020202020204" pitchFamily="34" charset="0"/>
                    <a:cs typeface="Arial" panose="020B0604020202020204" pitchFamily="34" charset="0"/>
                  </a:rPr>
                  <a:t>aeroplane</a:t>
                </a:r>
                <a:r>
                  <a:rPr lang="en-US" sz="2400" dirty="0">
                    <a:latin typeface="Arial" panose="020B0604020202020204" pitchFamily="34" charset="0"/>
                    <a:cs typeface="Arial" panose="020B0604020202020204" pitchFamily="34" charset="0"/>
                  </a:rPr>
                  <a:t>. He spends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i="1" dirty="0">
                            <a:latin typeface="Cambria Math" panose="02040503050406030204" pitchFamily="18" charset="0"/>
                            <a:cs typeface="Arial" panose="020B0604020202020204" pitchFamily="34" charset="0"/>
                          </a:rPr>
                          <m:t>1</m:t>
                        </m:r>
                      </m:num>
                      <m:den>
                        <m:r>
                          <a:rPr lang="en-US" sz="2400" i="1" dirty="0">
                            <a:latin typeface="Cambria Math" panose="02040503050406030204" pitchFamily="18" charset="0"/>
                            <a:cs typeface="Arial" panose="020B0604020202020204" pitchFamily="34" charset="0"/>
                          </a:rPr>
                          <m:t>5</m:t>
                        </m:r>
                      </m:den>
                    </m:f>
                  </m:oMath>
                </a14:m>
                <a:r>
                  <a:rPr lang="en-US" sz="2400" dirty="0">
                    <a:latin typeface="Arial" panose="020B0604020202020204" pitchFamily="34" charset="0"/>
                    <a:cs typeface="Arial" panose="020B0604020202020204" pitchFamily="34" charset="0"/>
                  </a:rPr>
                  <a:t> of an hour shopping and </a:t>
                </a:r>
                <a14:m>
                  <m:oMath xmlns:m="http://schemas.openxmlformats.org/officeDocument/2006/math">
                    <m:f>
                      <m:fPr>
                        <m:ctrlPr>
                          <a:rPr lang="en-US" sz="2400" i="1" dirty="0" smtClean="0">
                            <a:latin typeface="Cambria Math" panose="02040503050406030204" pitchFamily="18" charset="0"/>
                            <a:cs typeface="Arial" panose="020B0604020202020204" pitchFamily="34" charset="0"/>
                          </a:rPr>
                        </m:ctrlPr>
                      </m:fPr>
                      <m:num>
                        <m:r>
                          <a:rPr lang="en-US" sz="2400" b="0" i="1" dirty="0" smtClean="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2</m:t>
                        </m:r>
                      </m:den>
                    </m:f>
                  </m:oMath>
                </a14:m>
                <a:r>
                  <a:rPr lang="en-US" sz="2400" dirty="0">
                    <a:latin typeface="Arial" panose="020B0604020202020204" pitchFamily="34" charset="0"/>
                    <a:cs typeface="Arial" panose="020B0604020202020204" pitchFamily="34" charset="0"/>
                  </a:rPr>
                  <a:t> hour eating </a:t>
                </a:r>
                <a:r>
                  <a:rPr lang="en-US" sz="2400" dirty="0" smtClean="0">
                    <a:latin typeface="Arial" panose="020B0604020202020204" pitchFamily="34" charset="0"/>
                    <a:cs typeface="Arial" panose="020B0604020202020204" pitchFamily="34" charset="0"/>
                  </a:rPr>
                  <a:t>lunch.</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long does Yohan now have left until he needs to board his </a:t>
                </a:r>
                <a:r>
                  <a:rPr lang="en-US" sz="2400" dirty="0" err="1">
                    <a:latin typeface="Arial" panose="020B0604020202020204" pitchFamily="34" charset="0"/>
                    <a:cs typeface="Arial" panose="020B0604020202020204" pitchFamily="34" charset="0"/>
                  </a:rPr>
                  <a:t>aeroplane</a:t>
                </a:r>
                <a:r>
                  <a:rPr lang="en-US" sz="24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2"/>
                  <a:tabLst>
                    <a:tab pos="804863" algn="l"/>
                  </a:tabLst>
                </a:pPr>
                <a:r>
                  <a:rPr lang="en-US" sz="2400" dirty="0" smtClean="0">
                    <a:latin typeface="Arial" panose="020B0604020202020204" pitchFamily="34" charset="0"/>
                    <a:cs typeface="Arial" panose="020B0604020202020204" pitchFamily="34" charset="0"/>
                  </a:rPr>
                  <a:t>Omar </a:t>
                </a:r>
                <a:r>
                  <a:rPr lang="en-US" sz="2400" dirty="0">
                    <a:latin typeface="Arial" panose="020B0604020202020204" pitchFamily="34" charset="0"/>
                    <a:cs typeface="Arial" panose="020B0604020202020204" pitchFamily="34" charset="0"/>
                  </a:rPr>
                  <a:t>says that when he rolls a fair 6-sided dice, the events of rolling a multiple of 3 and rolling an even number are mutually </a:t>
                </a:r>
                <a:r>
                  <a:rPr lang="en-US" sz="2400" dirty="0" smtClean="0">
                    <a:latin typeface="Arial" panose="020B0604020202020204" pitchFamily="34" charset="0"/>
                    <a:cs typeface="Arial" panose="020B0604020202020204" pitchFamily="34" charset="0"/>
                  </a:rPr>
                  <a:t>exclusive.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Is </a:t>
                </a:r>
                <a:r>
                  <a:rPr lang="en-US" sz="2400" dirty="0">
                    <a:latin typeface="Arial" panose="020B0604020202020204" pitchFamily="34" charset="0"/>
                    <a:cs typeface="Arial" panose="020B0604020202020204" pitchFamily="34" charset="0"/>
                  </a:rPr>
                  <a:t>Omar correct? Use a Venn diagram to explain your answer.</a:t>
                </a:r>
                <a:endParaRPr lang="en-US" sz="24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5639" y="1196752"/>
                <a:ext cx="5262466" cy="5569730"/>
              </a:xfrm>
              <a:prstGeom prst="rect">
                <a:avLst/>
              </a:prstGeom>
              <a:blipFill rotWithShape="0">
                <a:blip r:embed="rId4"/>
                <a:stretch>
                  <a:fillRect l="-1505" t="-766" r="-2431" b="-1532"/>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200657" y="1268760"/>
            <a:ext cx="540797" cy="55129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84905" y="4184347"/>
            <a:ext cx="551298" cy="540797"/>
          </a:xfrm>
          <a:prstGeom prst="rect">
            <a:avLst/>
          </a:prstGeom>
        </p:spPr>
      </p:pic>
    </p:spTree>
    <p:extLst>
      <p:ext uri="{BB962C8B-B14F-4D97-AF65-F5344CB8AC3E}">
        <p14:creationId xmlns:p14="http://schemas.microsoft.com/office/powerpoint/2010/main" val="2692939674"/>
      </p:ext>
    </p:extLst>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sp>
        <p:nvSpPr>
          <p:cNvPr id="3" name="Rectangle 2"/>
          <p:cNvSpPr/>
          <p:nvPr/>
        </p:nvSpPr>
        <p:spPr>
          <a:xfrm>
            <a:off x="245639" y="1196752"/>
            <a:ext cx="8490564" cy="5401479"/>
          </a:xfrm>
          <a:prstGeom prst="rect">
            <a:avLst/>
          </a:prstGeom>
        </p:spPr>
        <p:txBody>
          <a:bodyPr wrap="square">
            <a:spAutoFit/>
          </a:bodyPr>
          <a:lstStyle/>
          <a:p>
            <a:pPr marL="342900" indent="-342900">
              <a:buClr>
                <a:srgbClr val="C00000"/>
              </a:buClr>
              <a:buFont typeface="+mj-lt"/>
              <a:buAutoNum type="arabicPeriod" startAt="4"/>
              <a:tabLst>
                <a:tab pos="804863" algn="l"/>
              </a:tabLst>
            </a:pPr>
            <a:r>
              <a:rPr lang="en-US" sz="2300" dirty="0" err="1">
                <a:latin typeface="Arial" panose="020B0604020202020204" pitchFamily="34" charset="0"/>
                <a:cs typeface="Arial" panose="020B0604020202020204" pitchFamily="34" charset="0"/>
              </a:rPr>
              <a:t>Priya</a:t>
            </a:r>
            <a:r>
              <a:rPr lang="en-US" sz="2300" dirty="0">
                <a:latin typeface="Arial" panose="020B0604020202020204" pitchFamily="34" charset="0"/>
                <a:cs typeface="Arial" panose="020B0604020202020204" pitchFamily="34" charset="0"/>
              </a:rPr>
              <a:t> is playing a game. She drops a toy animal and wins points depending on which way it </a:t>
            </a:r>
            <a:r>
              <a:rPr lang="en-US" sz="2300" dirty="0" smtClean="0">
                <a:latin typeface="Arial" panose="020B0604020202020204" pitchFamily="34" charset="0"/>
                <a:cs typeface="Arial" panose="020B0604020202020204" pitchFamily="34" charset="0"/>
              </a:rPr>
              <a:t>lands.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She </a:t>
            </a:r>
            <a:r>
              <a:rPr lang="en-US" sz="2300" dirty="0">
                <a:latin typeface="Arial" panose="020B0604020202020204" pitchFamily="34" charset="0"/>
                <a:cs typeface="Arial" panose="020B0604020202020204" pitchFamily="34" charset="0"/>
              </a:rPr>
              <a:t>gets most points if it lands on its nose and 0 points if it lands on its </a:t>
            </a:r>
            <a:r>
              <a:rPr lang="en-US" sz="2300" dirty="0" smtClean="0">
                <a:latin typeface="Arial" panose="020B0604020202020204" pitchFamily="34" charset="0"/>
                <a:cs typeface="Arial" panose="020B0604020202020204" pitchFamily="34" charset="0"/>
              </a:rPr>
              <a:t>side.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She </a:t>
            </a:r>
            <a:r>
              <a:rPr lang="en-US" sz="2300" dirty="0">
                <a:latin typeface="Arial" panose="020B0604020202020204" pitchFamily="34" charset="0"/>
                <a:cs typeface="Arial" panose="020B0604020202020204" pitchFamily="34" charset="0"/>
              </a:rPr>
              <a:t>carries out an experiment to see if the probability of the event is related to the number of points </a:t>
            </a:r>
            <a:r>
              <a:rPr lang="en-US" sz="2300" dirty="0" smtClean="0">
                <a:latin typeface="Arial" panose="020B0604020202020204" pitchFamily="34" charset="0"/>
                <a:cs typeface="Arial" panose="020B0604020202020204" pitchFamily="34" charset="0"/>
              </a:rPr>
              <a:t>given.</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table shows her results</a:t>
            </a:r>
            <a:r>
              <a:rPr lang="en-US" sz="2300" dirty="0" smtClean="0">
                <a:latin typeface="Arial" panose="020B0604020202020204" pitchFamily="34" charset="0"/>
                <a:cs typeface="Arial" panose="020B0604020202020204" pitchFamily="34" charset="0"/>
              </a:rPr>
              <a:t>.</a:t>
            </a:r>
          </a:p>
          <a:p>
            <a:pPr marL="742950" lvl="1" indent="-400050">
              <a:buClr>
                <a:srgbClr val="C00000"/>
              </a:buClr>
              <a:buFont typeface="+mj-lt"/>
              <a:buAutoNum type="alphaLcPeriod"/>
            </a:pPr>
            <a:r>
              <a:rPr lang="en-US" sz="2300" dirty="0">
                <a:latin typeface="Arial" panose="020B0604020202020204" pitchFamily="34" charset="0"/>
                <a:cs typeface="Arial" panose="020B0604020202020204" pitchFamily="34" charset="0"/>
              </a:rPr>
              <a:t>How many times did </a:t>
            </a:r>
            <a:r>
              <a:rPr lang="en-US" sz="2300" dirty="0" err="1" smtClean="0">
                <a:latin typeface="Arial" panose="020B0604020202020204" pitchFamily="34" charset="0"/>
                <a:cs typeface="Arial" panose="020B0604020202020204" pitchFamily="34" charset="0"/>
              </a:rPr>
              <a:t>Priya</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drop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toy </a:t>
            </a:r>
            <a:r>
              <a:rPr lang="en-US" sz="2300" dirty="0" smtClean="0">
                <a:latin typeface="Arial" panose="020B0604020202020204" pitchFamily="34" charset="0"/>
                <a:cs typeface="Arial" panose="020B0604020202020204" pitchFamily="34" charset="0"/>
              </a:rPr>
              <a:t>animal</a:t>
            </a:r>
            <a:r>
              <a:rPr lang="en-US" sz="2300" dirty="0">
                <a:latin typeface="Arial" panose="020B0604020202020204" pitchFamily="34" charset="0"/>
                <a:cs typeface="Arial" panose="020B0604020202020204" pitchFamily="34" charset="0"/>
              </a:rPr>
              <a:t>?</a:t>
            </a:r>
          </a:p>
          <a:p>
            <a:pPr marL="7429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is the </a:t>
            </a:r>
            <a:r>
              <a:rPr lang="en-US" sz="2300" dirty="0" smtClean="0">
                <a:latin typeface="Arial" panose="020B0604020202020204" pitchFamily="34" charset="0"/>
                <a:cs typeface="Arial" panose="020B0604020202020204" pitchFamily="34" charset="0"/>
              </a:rPr>
              <a:t>experimental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probability </a:t>
            </a:r>
            <a:r>
              <a:rPr lang="en-US" sz="2300" dirty="0">
                <a:latin typeface="Arial" panose="020B0604020202020204" pitchFamily="34" charset="0"/>
                <a:cs typeface="Arial" panose="020B0604020202020204" pitchFamily="34" charset="0"/>
              </a:rPr>
              <a:t>for each of the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outcomes</a:t>
            </a:r>
            <a:r>
              <a:rPr lang="en-US" sz="2300" dirty="0">
                <a:latin typeface="Arial" panose="020B0604020202020204" pitchFamily="34" charset="0"/>
                <a:cs typeface="Arial" panose="020B0604020202020204" pitchFamily="34" charset="0"/>
              </a:rPr>
              <a:t>? </a:t>
            </a:r>
            <a:endParaRPr lang="en-US" sz="2300" dirty="0" smtClean="0">
              <a:latin typeface="Arial" panose="020B0604020202020204" pitchFamily="34" charset="0"/>
              <a:cs typeface="Arial" panose="020B0604020202020204" pitchFamily="34" charset="0"/>
            </a:endParaRPr>
          </a:p>
          <a:p>
            <a:pPr marL="742950" lvl="1" indent="-400050">
              <a:buClr>
                <a:srgbClr val="C00000"/>
              </a:buClr>
              <a:buFont typeface="+mj-lt"/>
              <a:buAutoNum type="alphaLcPeriod"/>
            </a:pPr>
            <a:r>
              <a:rPr lang="en-US" sz="2300" dirty="0" smtClean="0">
                <a:latin typeface="Arial" panose="020B0604020202020204" pitchFamily="34" charset="0"/>
                <a:cs typeface="Arial" panose="020B0604020202020204" pitchFamily="34" charset="0"/>
              </a:rPr>
              <a:t>Do </a:t>
            </a:r>
            <a:r>
              <a:rPr lang="en-US" sz="2300" dirty="0">
                <a:latin typeface="Arial" panose="020B0604020202020204" pitchFamily="34" charset="0"/>
                <a:cs typeface="Arial" panose="020B0604020202020204" pitchFamily="34" charset="0"/>
              </a:rPr>
              <a:t>you think the number of points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relates </a:t>
            </a:r>
            <a:r>
              <a:rPr lang="en-US" sz="2300" dirty="0">
                <a:latin typeface="Arial" panose="020B0604020202020204" pitchFamily="34" charset="0"/>
                <a:cs typeface="Arial" panose="020B0604020202020204" pitchFamily="34" charset="0"/>
              </a:rPr>
              <a:t>to the probability of the </a:t>
            </a:r>
            <a:r>
              <a:rPr lang="en-US" sz="2300" dirty="0" smtClean="0">
                <a:latin typeface="Arial" panose="020B0604020202020204" pitchFamily="34" charset="0"/>
                <a:cs typeface="Arial" panose="020B0604020202020204" pitchFamily="34" charset="0"/>
              </a:rPr>
              <a:t>event?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Explain </a:t>
            </a:r>
            <a:r>
              <a:rPr lang="en-US" sz="2300" dirty="0">
                <a:latin typeface="Arial" panose="020B0604020202020204" pitchFamily="34" charset="0"/>
                <a:cs typeface="Arial" panose="020B0604020202020204" pitchFamily="34" charset="0"/>
              </a:rPr>
              <a:t>your answer.</a:t>
            </a:r>
            <a:endParaRPr lang="en-US" sz="23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905" y="1268760"/>
            <a:ext cx="551298" cy="540797"/>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800819411"/>
              </p:ext>
            </p:extLst>
          </p:nvPr>
        </p:nvGraphicFramePr>
        <p:xfrm>
          <a:off x="5724128" y="3429000"/>
          <a:ext cx="3096344" cy="2133600"/>
        </p:xfrm>
        <a:graphic>
          <a:graphicData uri="http://schemas.openxmlformats.org/drawingml/2006/table">
            <a:tbl>
              <a:tblPr firstRow="1" bandRow="1">
                <a:tableStyleId>{5C22544A-7EE6-4342-B048-85BDC9FD1C3A}</a:tableStyleId>
              </a:tblPr>
              <a:tblGrid>
                <a:gridCol w="1440160"/>
                <a:gridCol w="1656184"/>
              </a:tblGrid>
              <a:tr h="377597">
                <a:tc>
                  <a:txBody>
                    <a:bodyPr/>
                    <a:lstStyle/>
                    <a:p>
                      <a:pPr algn="ctr"/>
                      <a:r>
                        <a:rPr lang="en-US" sz="2200" dirty="0" smtClean="0">
                          <a:latin typeface="Arial" panose="020B0604020202020204" pitchFamily="34" charset="0"/>
                          <a:cs typeface="Arial" panose="020B0604020202020204" pitchFamily="34" charset="0"/>
                        </a:rPr>
                        <a:t>Outcome</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Frequency</a:t>
                      </a:r>
                      <a:endParaRPr lang="en-US" sz="2200" dirty="0">
                        <a:latin typeface="Arial" panose="020B0604020202020204" pitchFamily="34" charset="0"/>
                        <a:cs typeface="Arial" panose="020B0604020202020204" pitchFamily="34" charset="0"/>
                      </a:endParaRPr>
                    </a:p>
                  </a:txBody>
                  <a:tcPr/>
                </a:tc>
              </a:tr>
              <a:tr h="377597">
                <a:tc>
                  <a:txBody>
                    <a:bodyPr/>
                    <a:lstStyle/>
                    <a:p>
                      <a:pPr algn="ctr"/>
                      <a:r>
                        <a:rPr lang="en-US" sz="2200" dirty="0" smtClean="0">
                          <a:latin typeface="Arial" panose="020B0604020202020204" pitchFamily="34" charset="0"/>
                          <a:cs typeface="Arial" panose="020B0604020202020204" pitchFamily="34" charset="0"/>
                        </a:rPr>
                        <a:t>Side</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48</a:t>
                      </a:r>
                      <a:endParaRPr lang="en-US" sz="2200" dirty="0">
                        <a:latin typeface="Arial" panose="020B0604020202020204" pitchFamily="34" charset="0"/>
                        <a:cs typeface="Arial" panose="020B0604020202020204" pitchFamily="34" charset="0"/>
                      </a:endParaRPr>
                    </a:p>
                  </a:txBody>
                  <a:tcPr/>
                </a:tc>
              </a:tr>
              <a:tr h="377597">
                <a:tc>
                  <a:txBody>
                    <a:bodyPr/>
                    <a:lstStyle/>
                    <a:p>
                      <a:pPr algn="ctr"/>
                      <a:r>
                        <a:rPr lang="en-US" sz="2200" dirty="0" smtClean="0">
                          <a:latin typeface="Arial" panose="020B0604020202020204" pitchFamily="34" charset="0"/>
                          <a:cs typeface="Arial" panose="020B0604020202020204" pitchFamily="34" charset="0"/>
                        </a:rPr>
                        <a:t>Back</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29</a:t>
                      </a:r>
                      <a:endParaRPr lang="en-US" sz="2200" dirty="0">
                        <a:latin typeface="Arial" panose="020B0604020202020204" pitchFamily="34" charset="0"/>
                        <a:cs typeface="Arial" panose="020B0604020202020204" pitchFamily="34" charset="0"/>
                      </a:endParaRPr>
                    </a:p>
                  </a:txBody>
                  <a:tcPr/>
                </a:tc>
              </a:tr>
              <a:tr h="377597">
                <a:tc>
                  <a:txBody>
                    <a:bodyPr/>
                    <a:lstStyle/>
                    <a:p>
                      <a:pPr algn="ctr"/>
                      <a:r>
                        <a:rPr lang="en-US" sz="2200" dirty="0" smtClean="0">
                          <a:latin typeface="Arial" panose="020B0604020202020204" pitchFamily="34" charset="0"/>
                          <a:cs typeface="Arial" panose="020B0604020202020204" pitchFamily="34" charset="0"/>
                        </a:rPr>
                        <a:t>Feet</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24</a:t>
                      </a:r>
                      <a:endParaRPr lang="en-US" sz="2200" dirty="0">
                        <a:latin typeface="Arial" panose="020B0604020202020204" pitchFamily="34" charset="0"/>
                        <a:cs typeface="Arial" panose="020B0604020202020204" pitchFamily="34" charset="0"/>
                      </a:endParaRPr>
                    </a:p>
                  </a:txBody>
                  <a:tcPr/>
                </a:tc>
              </a:tr>
              <a:tr h="377597">
                <a:tc>
                  <a:txBody>
                    <a:bodyPr/>
                    <a:lstStyle/>
                    <a:p>
                      <a:pPr algn="ctr"/>
                      <a:r>
                        <a:rPr lang="en-US" sz="2200" dirty="0" smtClean="0">
                          <a:latin typeface="Arial" panose="020B0604020202020204" pitchFamily="34" charset="0"/>
                          <a:cs typeface="Arial" panose="020B0604020202020204" pitchFamily="34" charset="0"/>
                        </a:rPr>
                        <a:t>Nose</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9</a:t>
                      </a:r>
                      <a:endParaRPr lang="en-US" sz="2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17012438"/>
      </p:ext>
    </p:extLst>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grpSp>
        <p:nvGrpSpPr>
          <p:cNvPr id="10" name="Group 9"/>
          <p:cNvGrpSpPr/>
          <p:nvPr/>
        </p:nvGrpSpPr>
        <p:grpSpPr>
          <a:xfrm>
            <a:off x="305905" y="1268760"/>
            <a:ext cx="8435549" cy="5256584"/>
            <a:chOff x="3483872" y="1089031"/>
            <a:chExt cx="5264592" cy="5256584"/>
          </a:xfrm>
        </p:grpSpPr>
        <p:sp>
          <p:nvSpPr>
            <p:cNvPr id="11" name="Round Diagonal Corner Rectangle 10"/>
            <p:cNvSpPr/>
            <p:nvPr/>
          </p:nvSpPr>
          <p:spPr>
            <a:xfrm>
              <a:off x="3491880" y="1089031"/>
              <a:ext cx="5256584" cy="5256584"/>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5 – Exam-Style Questions</a:t>
              </a:r>
              <a:endParaRPr lang="en-US" sz="22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 name="Rectangle 12"/>
                <p:cNvSpPr/>
                <p:nvPr/>
              </p:nvSpPr>
              <p:spPr>
                <a:xfrm>
                  <a:off x="3563889" y="1666250"/>
                  <a:ext cx="5114798" cy="4679038"/>
                </a:xfrm>
                <a:prstGeom prst="rect">
                  <a:avLst/>
                </a:prstGeom>
              </p:spPr>
              <p:txBody>
                <a:bodyPr wrap="square">
                  <a:spAutoFit/>
                </a:bodyPr>
                <a:lstStyle/>
                <a:p>
                  <a:pPr>
                    <a:spcAft>
                      <a:spcPts val="0"/>
                    </a:spcAft>
                    <a:tabLst>
                      <a:tab pos="8001000" algn="r"/>
                    </a:tabLst>
                  </a:pPr>
                  <a:r>
                    <a:rPr lang="en-US" sz="2400" dirty="0" smtClean="0"/>
                    <a:t>A spinner is divided equally into 8 sections. Four sections are </a:t>
                  </a:r>
                  <a:r>
                    <a:rPr lang="en-US" sz="2400" dirty="0" err="1"/>
                    <a:t>coloured</a:t>
                  </a:r>
                  <a:r>
                    <a:rPr lang="en-US" sz="2400" dirty="0"/>
                    <a:t> blue, three are </a:t>
                  </a:r>
                  <a:r>
                    <a:rPr lang="en-US" sz="2400" dirty="0" err="1"/>
                    <a:t>coloured</a:t>
                  </a:r>
                  <a:r>
                    <a:rPr lang="en-US" sz="2400" dirty="0"/>
                    <a:t> red and one is </a:t>
                  </a:r>
                  <a:r>
                    <a:rPr lang="en-US" sz="2400" dirty="0" err="1"/>
                    <a:t>coloured</a:t>
                  </a:r>
                  <a:r>
                    <a:rPr lang="en-US" sz="2400" dirty="0"/>
                    <a:t> yellow, </a:t>
                  </a:r>
                  <a:endParaRPr lang="en-US" sz="2400" dirty="0" smtClean="0"/>
                </a:p>
                <a:p>
                  <a:pPr marL="400050" indent="-400050">
                    <a:spcAft>
                      <a:spcPts val="0"/>
                    </a:spcAft>
                    <a:buClr>
                      <a:srgbClr val="C00000"/>
                    </a:buClr>
                    <a:buFont typeface="+mj-lt"/>
                    <a:buAutoNum type="alphaLcPeriod"/>
                    <a:tabLst>
                      <a:tab pos="8001000" algn="r"/>
                    </a:tabLst>
                  </a:pPr>
                  <a:r>
                    <a:rPr lang="en-US" sz="2400" dirty="0" smtClean="0"/>
                    <a:t>Write </a:t>
                  </a:r>
                  <a:r>
                    <a:rPr lang="en-US" sz="2400" dirty="0"/>
                    <a:t>a colour to make each statement correct.</a:t>
                  </a:r>
                </a:p>
                <a:p>
                  <a:pPr marL="800100" lvl="1" indent="-342900">
                    <a:spcAft>
                      <a:spcPts val="0"/>
                    </a:spcAft>
                    <a:buClr>
                      <a:srgbClr val="C00000"/>
                    </a:buClr>
                    <a:buFont typeface="+mj-lt"/>
                    <a:buAutoNum type="romanLcPeriod"/>
                    <a:tabLst>
                      <a:tab pos="8001000" algn="r"/>
                    </a:tabLst>
                  </a:pPr>
                  <a:r>
                    <a:rPr lang="en-US" sz="2400" dirty="0" smtClean="0"/>
                    <a:t>It </a:t>
                  </a:r>
                  <a:r>
                    <a:rPr lang="en-US" sz="2400" dirty="0"/>
                    <a:t>is </a:t>
                  </a:r>
                  <a:r>
                    <a:rPr lang="en-US" sz="2400" b="1" dirty="0"/>
                    <a:t>equally</a:t>
                  </a:r>
                  <a:r>
                    <a:rPr lang="en-US" sz="2400" dirty="0"/>
                    <a:t> likely that the </a:t>
                  </a:r>
                  <a:r>
                    <a:rPr lang="en-US" sz="2400" dirty="0" smtClean="0"/>
                    <a:t>spinner will </a:t>
                  </a:r>
                  <a:r>
                    <a:rPr lang="en-US" sz="2400" dirty="0"/>
                    <a:t>land </a:t>
                  </a:r>
                  <a:r>
                    <a:rPr lang="en-US" sz="2400" dirty="0" smtClean="0"/>
                    <a:t>on __________, </a:t>
                  </a:r>
                  <a:r>
                    <a:rPr lang="en-US" sz="2400" dirty="0"/>
                    <a:t>or </a:t>
                  </a:r>
                  <a:r>
                    <a:rPr lang="en-US" sz="2400" dirty="0" smtClean="0"/>
                    <a:t>not on</a:t>
                  </a:r>
                  <a:r>
                    <a:rPr lang="en-US" sz="2400" dirty="0"/>
                    <a:t>. </a:t>
                  </a:r>
                  <a:r>
                    <a:rPr lang="en-US" sz="2400" dirty="0" smtClean="0"/>
                    <a:t>	</a:t>
                  </a:r>
                  <a:r>
                    <a:rPr lang="en-US" sz="2400" b="1" dirty="0" smtClean="0"/>
                    <a:t>(</a:t>
                  </a:r>
                  <a:r>
                    <a:rPr lang="en-US" sz="2400" b="1" dirty="0"/>
                    <a:t>1 mark)</a:t>
                  </a:r>
                </a:p>
                <a:p>
                  <a:pPr marL="800100" lvl="1" indent="-342900">
                    <a:spcAft>
                      <a:spcPts val="0"/>
                    </a:spcAft>
                    <a:buClr>
                      <a:srgbClr val="C00000"/>
                    </a:buClr>
                    <a:buFont typeface="+mj-lt"/>
                    <a:buAutoNum type="romanLcPeriod"/>
                    <a:tabLst>
                      <a:tab pos="8001000" algn="r"/>
                    </a:tabLst>
                  </a:pPr>
                  <a:r>
                    <a:rPr lang="en-US" sz="2400" dirty="0" smtClean="0"/>
                    <a:t>There </a:t>
                  </a:r>
                  <a:r>
                    <a:rPr lang="en-US" sz="2400" dirty="0"/>
                    <a:t>is a probability of </a:t>
                  </a:r>
                  <a14:m>
                    <m:oMath xmlns:m="http://schemas.openxmlformats.org/officeDocument/2006/math">
                      <m:f>
                        <m:fPr>
                          <m:ctrlPr>
                            <a:rPr lang="en-US" sz="2400" i="1" dirty="0">
                              <a:latin typeface="Cambria Math" panose="02040503050406030204" pitchFamily="18" charset="0"/>
                              <a:cs typeface="Arial" panose="020B0604020202020204" pitchFamily="34" charset="0"/>
                            </a:rPr>
                          </m:ctrlPr>
                        </m:fPr>
                        <m:num>
                          <m:r>
                            <a:rPr lang="en-US" sz="2400" i="1" dirty="0">
                              <a:latin typeface="Cambria Math" panose="02040503050406030204" pitchFamily="18" charset="0"/>
                              <a:cs typeface="Arial" panose="020B0604020202020204" pitchFamily="34" charset="0"/>
                            </a:rPr>
                            <m:t>1</m:t>
                          </m:r>
                        </m:num>
                        <m:den>
                          <m:r>
                            <a:rPr lang="en-US" sz="2400" b="0" i="1" dirty="0" smtClean="0">
                              <a:latin typeface="Cambria Math" panose="02040503050406030204" pitchFamily="18" charset="0"/>
                              <a:cs typeface="Arial" panose="020B0604020202020204" pitchFamily="34" charset="0"/>
                            </a:rPr>
                            <m:t>8</m:t>
                          </m:r>
                        </m:den>
                      </m:f>
                    </m:oMath>
                  </a14:m>
                  <a:r>
                    <a:rPr lang="en-US" sz="2400" dirty="0"/>
                    <a:t> that </a:t>
                  </a:r>
                  <a:r>
                    <a:rPr lang="en-US" sz="2400" dirty="0" smtClean="0"/>
                    <a:t>the spinner </a:t>
                  </a:r>
                  <a:r>
                    <a:rPr lang="en-US" sz="2400" dirty="0"/>
                    <a:t>will land </a:t>
                  </a:r>
                  <a:r>
                    <a:rPr lang="en-US" sz="2400" dirty="0" smtClean="0"/>
                    <a:t>on ____________. 	</a:t>
                  </a:r>
                  <a:r>
                    <a:rPr lang="en-US" sz="2400" b="1" dirty="0" smtClean="0"/>
                    <a:t>(</a:t>
                  </a:r>
                  <a:r>
                    <a:rPr lang="en-US" sz="2400" b="1" dirty="0"/>
                    <a:t>1 mark)</a:t>
                  </a:r>
                </a:p>
                <a:p>
                  <a:pPr marL="800100" lvl="1" indent="-342900">
                    <a:spcAft>
                      <a:spcPts val="0"/>
                    </a:spcAft>
                    <a:buClr>
                      <a:srgbClr val="C00000"/>
                    </a:buClr>
                    <a:buFont typeface="+mj-lt"/>
                    <a:buAutoNum type="romanLcPeriod"/>
                    <a:tabLst>
                      <a:tab pos="8001000" algn="r"/>
                    </a:tabLst>
                  </a:pPr>
                  <a:r>
                    <a:rPr lang="en-US" sz="2400" dirty="0" smtClean="0"/>
                    <a:t>It </a:t>
                  </a:r>
                  <a:r>
                    <a:rPr lang="en-US" sz="2400" dirty="0"/>
                    <a:t>is impossible that the spinner </a:t>
                  </a:r>
                  <a:r>
                    <a:rPr lang="en-US" sz="2400" dirty="0" smtClean="0"/>
                    <a:t>will land on _________. </a:t>
                  </a:r>
                  <a:r>
                    <a:rPr lang="en-US" sz="2400" dirty="0"/>
                    <a:t>	</a:t>
                  </a:r>
                  <a:r>
                    <a:rPr lang="en-US" sz="2400" b="1" dirty="0" smtClean="0"/>
                    <a:t>(</a:t>
                  </a:r>
                  <a:r>
                    <a:rPr lang="en-US" sz="2400" b="1" dirty="0"/>
                    <a:t>1 mark)</a:t>
                  </a:r>
                </a:p>
                <a:p>
                  <a:pPr marL="400050" indent="-400050">
                    <a:spcAft>
                      <a:spcPts val="0"/>
                    </a:spcAft>
                    <a:buClr>
                      <a:srgbClr val="C00000"/>
                    </a:buClr>
                    <a:buFont typeface="+mj-lt"/>
                    <a:buAutoNum type="alphaLcPeriod"/>
                    <a:tabLst>
                      <a:tab pos="8001000" algn="r"/>
                    </a:tabLst>
                  </a:pPr>
                  <a:r>
                    <a:rPr lang="en-US" sz="2400" dirty="0" smtClean="0"/>
                    <a:t>What </a:t>
                  </a:r>
                  <a:r>
                    <a:rPr lang="en-US" sz="2400" dirty="0"/>
                    <a:t>is the probability that the spinner will not land on red? </a:t>
                  </a:r>
                  <a:r>
                    <a:rPr lang="en-US" sz="2400" dirty="0" smtClean="0"/>
                    <a:t>	</a:t>
                  </a:r>
                  <a:r>
                    <a:rPr lang="en-US" sz="2400" b="1" dirty="0" smtClean="0"/>
                    <a:t>(</a:t>
                  </a:r>
                  <a:r>
                    <a:rPr lang="en-US" sz="2400" b="1" dirty="0"/>
                    <a:t>1 mark)</a:t>
                  </a:r>
                </a:p>
              </p:txBody>
            </p:sp>
          </mc:Choice>
          <mc:Fallback xmlns="">
            <p:sp>
              <p:nvSpPr>
                <p:cNvPr id="13" name="Rectangle 12"/>
                <p:cNvSpPr>
                  <a:spLocks noRot="1" noChangeAspect="1" noMove="1" noResize="1" noEditPoints="1" noAdjustHandles="1" noChangeArrowheads="1" noChangeShapeType="1" noTextEdit="1"/>
                </p:cNvSpPr>
                <p:nvPr/>
              </p:nvSpPr>
              <p:spPr>
                <a:xfrm>
                  <a:off x="3563889" y="1666250"/>
                  <a:ext cx="5114798" cy="4679038"/>
                </a:xfrm>
                <a:prstGeom prst="rect">
                  <a:avLst/>
                </a:prstGeom>
                <a:blipFill rotWithShape="0">
                  <a:blip r:embed="rId4"/>
                  <a:stretch>
                    <a:fillRect l="-1115" t="-913" r="-1561" b="-2216"/>
                  </a:stretch>
                </a:blipFill>
              </p:spPr>
              <p:txBody>
                <a:bodyPr/>
                <a:lstStyle/>
                <a:p>
                  <a:r>
                    <a:rPr lang="en-US">
                      <a:noFill/>
                    </a:rPr>
                    <a:t> </a:t>
                  </a:r>
                </a:p>
              </p:txBody>
            </p:sp>
          </mc:Fallback>
        </mc:AlternateContent>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2400" y="1196752"/>
            <a:ext cx="648072" cy="641900"/>
          </a:xfrm>
          <a:prstGeom prst="rect">
            <a:avLst/>
          </a:prstGeom>
        </p:spPr>
      </p:pic>
    </p:spTree>
    <p:extLst>
      <p:ext uri="{BB962C8B-B14F-4D97-AF65-F5344CB8AC3E}">
        <p14:creationId xmlns:p14="http://schemas.microsoft.com/office/powerpoint/2010/main" val="3014773024"/>
      </p:ext>
    </p:extLst>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sp>
        <p:nvSpPr>
          <p:cNvPr id="3" name="Rectangle 2"/>
          <p:cNvSpPr/>
          <p:nvPr/>
        </p:nvSpPr>
        <p:spPr>
          <a:xfrm>
            <a:off x="245639" y="1196752"/>
            <a:ext cx="5262466" cy="5207579"/>
          </a:xfrm>
          <a:prstGeom prst="rect">
            <a:avLst/>
          </a:prstGeom>
        </p:spPr>
        <p:txBody>
          <a:bodyPr wrap="square">
            <a:spAutoFit/>
          </a:bodyPr>
          <a:lstStyle/>
          <a:p>
            <a:pPr marL="514350" indent="-514350">
              <a:buClr>
                <a:srgbClr val="C00000"/>
              </a:buClr>
              <a:buFont typeface="+mj-lt"/>
              <a:buAutoNum type="arabicPeriod" startAt="6"/>
              <a:tabLst>
                <a:tab pos="804863" algn="l"/>
              </a:tabLst>
            </a:pPr>
            <a:r>
              <a:rPr lang="en-US" sz="2780" b="1" dirty="0" smtClean="0">
                <a:solidFill>
                  <a:srgbClr val="FF0000"/>
                </a:solidFill>
                <a:latin typeface="Arial" panose="020B0604020202020204" pitchFamily="34" charset="0"/>
                <a:cs typeface="Arial" panose="020B0604020202020204" pitchFamily="34" charset="0"/>
              </a:rPr>
              <a:t>R</a:t>
            </a:r>
            <a:r>
              <a:rPr lang="en-US" sz="2780" dirty="0" smtClean="0">
                <a:latin typeface="Arial" panose="020B0604020202020204" pitchFamily="34" charset="0"/>
                <a:cs typeface="Arial" panose="020B0604020202020204" pitchFamily="34" charset="0"/>
              </a:rPr>
              <a:t> A </a:t>
            </a:r>
            <a:r>
              <a:rPr lang="en-US" sz="2780" dirty="0">
                <a:latin typeface="Arial" panose="020B0604020202020204" pitchFamily="34" charset="0"/>
                <a:cs typeface="Arial" panose="020B0604020202020204" pitchFamily="34" charset="0"/>
              </a:rPr>
              <a:t>fair 6-sided number cube has the following properties.</a:t>
            </a:r>
          </a:p>
          <a:p>
            <a:pPr marL="914400" indent="-457200">
              <a:buClr>
                <a:srgbClr val="C00000"/>
              </a:buClr>
              <a:buFont typeface="Arial" panose="020B0604020202020204" pitchFamily="34" charset="0"/>
              <a:buChar char="•"/>
            </a:pPr>
            <a:r>
              <a:rPr lang="en-US" sz="2780" dirty="0" smtClean="0">
                <a:latin typeface="Arial" panose="020B0604020202020204" pitchFamily="34" charset="0"/>
                <a:cs typeface="Arial" panose="020B0604020202020204" pitchFamily="34" charset="0"/>
              </a:rPr>
              <a:t>It </a:t>
            </a:r>
            <a:r>
              <a:rPr lang="en-US" sz="2780" dirty="0">
                <a:latin typeface="Arial" panose="020B0604020202020204" pitchFamily="34" charset="0"/>
                <a:cs typeface="Arial" panose="020B0604020202020204" pitchFamily="34" charset="0"/>
              </a:rPr>
              <a:t>has one number on each side.</a:t>
            </a:r>
          </a:p>
          <a:p>
            <a:pPr marL="914400" indent="-457200">
              <a:buClr>
                <a:srgbClr val="C00000"/>
              </a:buClr>
              <a:buFont typeface="Arial" panose="020B0604020202020204" pitchFamily="34" charset="0"/>
              <a:buChar char="•"/>
            </a:pPr>
            <a:r>
              <a:rPr lang="en-US" sz="2780" dirty="0" smtClean="0">
                <a:latin typeface="Arial" panose="020B0604020202020204" pitchFamily="34" charset="0"/>
                <a:cs typeface="Arial" panose="020B0604020202020204" pitchFamily="34" charset="0"/>
              </a:rPr>
              <a:t>It </a:t>
            </a:r>
            <a:r>
              <a:rPr lang="en-US" sz="2780" dirty="0">
                <a:latin typeface="Arial" panose="020B0604020202020204" pitchFamily="34" charset="0"/>
                <a:cs typeface="Arial" panose="020B0604020202020204" pitchFamily="34" charset="0"/>
              </a:rPr>
              <a:t>has four different numbers.</a:t>
            </a:r>
          </a:p>
          <a:p>
            <a:pPr marL="914400" indent="-457200">
              <a:buClr>
                <a:srgbClr val="C00000"/>
              </a:buClr>
              <a:buFont typeface="Arial" panose="020B0604020202020204" pitchFamily="34" charset="0"/>
              <a:buChar char="•"/>
            </a:pPr>
            <a:r>
              <a:rPr lang="en-US" sz="2780" dirty="0" smtClean="0">
                <a:latin typeface="Arial" panose="020B0604020202020204" pitchFamily="34" charset="0"/>
                <a:cs typeface="Arial" panose="020B0604020202020204" pitchFamily="34" charset="0"/>
              </a:rPr>
              <a:t>It </a:t>
            </a:r>
            <a:r>
              <a:rPr lang="en-US" sz="2780" dirty="0">
                <a:latin typeface="Arial" panose="020B0604020202020204" pitchFamily="34" charset="0"/>
                <a:cs typeface="Arial" panose="020B0604020202020204" pitchFamily="34" charset="0"/>
              </a:rPr>
              <a:t>has </a:t>
            </a:r>
            <a:r>
              <a:rPr lang="en-US" sz="2780" dirty="0" smtClean="0">
                <a:latin typeface="Arial" panose="020B0604020202020204" pitchFamily="34" charset="0"/>
                <a:cs typeface="Arial" panose="020B0604020202020204" pitchFamily="34" charset="0"/>
              </a:rPr>
              <a:t>more </a:t>
            </a:r>
            <a:r>
              <a:rPr lang="en-US" sz="2780" dirty="0">
                <a:latin typeface="Arial" panose="020B0604020202020204" pitchFamily="34" charset="0"/>
                <a:cs typeface="Arial" panose="020B0604020202020204" pitchFamily="34" charset="0"/>
              </a:rPr>
              <a:t>sides with an odd number on.</a:t>
            </a:r>
          </a:p>
          <a:p>
            <a:pPr marL="914400" indent="-457200">
              <a:buClr>
                <a:srgbClr val="C00000"/>
              </a:buClr>
              <a:buFont typeface="Arial" panose="020B0604020202020204" pitchFamily="34" charset="0"/>
              <a:buChar char="•"/>
            </a:pPr>
            <a:r>
              <a:rPr lang="en-US" sz="2780" dirty="0" smtClean="0">
                <a:latin typeface="Arial" panose="020B0604020202020204" pitchFamily="34" charset="0"/>
                <a:cs typeface="Arial" panose="020B0604020202020204" pitchFamily="34" charset="0"/>
              </a:rPr>
              <a:t>It </a:t>
            </a:r>
            <a:r>
              <a:rPr lang="en-US" sz="2780" dirty="0">
                <a:latin typeface="Arial" panose="020B0604020202020204" pitchFamily="34" charset="0"/>
                <a:cs typeface="Arial" panose="020B0604020202020204" pitchFamily="34" charset="0"/>
              </a:rPr>
              <a:t>has a probability of </a:t>
            </a:r>
            <a:r>
              <a:rPr lang="en-US" sz="2780" dirty="0" smtClean="0">
                <a:latin typeface="Arial" panose="020B0604020202020204" pitchFamily="34" charset="0"/>
                <a:cs typeface="Arial" panose="020B0604020202020204" pitchFamily="34" charset="0"/>
              </a:rPr>
              <a:t>⅓ </a:t>
            </a:r>
            <a:r>
              <a:rPr lang="en-US" sz="2780" dirty="0">
                <a:latin typeface="Arial" panose="020B0604020202020204" pitchFamily="34" charset="0"/>
                <a:cs typeface="Arial" panose="020B0604020202020204" pitchFamily="34" charset="0"/>
              </a:rPr>
              <a:t>of rolling a </a:t>
            </a:r>
            <a:r>
              <a:rPr lang="en-US" sz="2780" dirty="0" smtClean="0">
                <a:latin typeface="Arial" panose="020B0604020202020204" pitchFamily="34" charset="0"/>
                <a:cs typeface="Arial" panose="020B0604020202020204" pitchFamily="34" charset="0"/>
              </a:rPr>
              <a:t>3.</a:t>
            </a:r>
          </a:p>
          <a:p>
            <a:pPr marL="457200">
              <a:buClr>
                <a:srgbClr val="C00000"/>
              </a:buClr>
            </a:pPr>
            <a:r>
              <a:rPr lang="en-US" sz="2780" dirty="0" smtClean="0">
                <a:latin typeface="Arial" panose="020B0604020202020204" pitchFamily="34" charset="0"/>
                <a:cs typeface="Arial" panose="020B0604020202020204" pitchFamily="34" charset="0"/>
              </a:rPr>
              <a:t>What </a:t>
            </a:r>
            <a:r>
              <a:rPr lang="en-US" sz="2780" dirty="0">
                <a:latin typeface="Arial" panose="020B0604020202020204" pitchFamily="34" charset="0"/>
                <a:cs typeface="Arial" panose="020B0604020202020204" pitchFamily="34" charset="0"/>
              </a:rPr>
              <a:t>could be a possible set of numbers?</a:t>
            </a:r>
            <a:endParaRPr lang="en-US" sz="278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212567"/>
      </p:ext>
    </p:extLst>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sp>
        <p:nvSpPr>
          <p:cNvPr id="3" name="Rectangle 2"/>
          <p:cNvSpPr/>
          <p:nvPr/>
        </p:nvSpPr>
        <p:spPr>
          <a:xfrm>
            <a:off x="245639" y="1183679"/>
            <a:ext cx="5262466" cy="4693593"/>
          </a:xfrm>
          <a:prstGeom prst="rect">
            <a:avLst/>
          </a:prstGeom>
        </p:spPr>
        <p:txBody>
          <a:bodyPr wrap="square">
            <a:spAutoFit/>
          </a:bodyPr>
          <a:lstStyle/>
          <a:p>
            <a:pPr marL="457200" indent="-457200">
              <a:buClr>
                <a:srgbClr val="C00000"/>
              </a:buClr>
              <a:buFont typeface="+mj-lt"/>
              <a:buAutoNum type="arabicPeriod" startAt="7"/>
              <a:tabLst>
                <a:tab pos="804863" algn="l"/>
              </a:tabLst>
            </a:pPr>
            <a:r>
              <a:rPr lang="en-US" sz="2270" dirty="0">
                <a:latin typeface="Arial" panose="020B0604020202020204" pitchFamily="34" charset="0"/>
                <a:cs typeface="Arial" panose="020B0604020202020204" pitchFamily="34" charset="0"/>
              </a:rPr>
              <a:t>Susan has a drawer of </a:t>
            </a:r>
            <a:r>
              <a:rPr lang="en-US" sz="2270" dirty="0" err="1">
                <a:latin typeface="Arial" panose="020B0604020202020204" pitchFamily="34" charset="0"/>
                <a:cs typeface="Arial" panose="020B0604020202020204" pitchFamily="34" charset="0"/>
              </a:rPr>
              <a:t>coloured</a:t>
            </a:r>
            <a:r>
              <a:rPr lang="en-US" sz="2270" dirty="0">
                <a:latin typeface="Arial" panose="020B0604020202020204" pitchFamily="34" charset="0"/>
                <a:cs typeface="Arial" panose="020B0604020202020204" pitchFamily="34" charset="0"/>
              </a:rPr>
              <a:t> socks. She has two blue pairs, one green pair and three purple pairs. None of her socks have been put in pairs. She pulls out one sock at a time.</a:t>
            </a:r>
          </a:p>
          <a:p>
            <a:pPr marL="857250" lvl="1" indent="-400050">
              <a:buClr>
                <a:srgbClr val="C00000"/>
              </a:buClr>
              <a:buFont typeface="+mj-lt"/>
              <a:buAutoNum type="alphaLcPeriod"/>
            </a:pPr>
            <a:r>
              <a:rPr lang="en-US" sz="2270" dirty="0" smtClean="0">
                <a:latin typeface="Arial" panose="020B0604020202020204" pitchFamily="34" charset="0"/>
                <a:cs typeface="Arial" panose="020B0604020202020204" pitchFamily="34" charset="0"/>
              </a:rPr>
              <a:t>What </a:t>
            </a:r>
            <a:r>
              <a:rPr lang="en-US" sz="2270" dirty="0">
                <a:latin typeface="Arial" panose="020B0604020202020204" pitchFamily="34" charset="0"/>
                <a:cs typeface="Arial" panose="020B0604020202020204" pitchFamily="34" charset="0"/>
              </a:rPr>
              <a:t>is the probability of pulling out a purple sock?</a:t>
            </a:r>
          </a:p>
          <a:p>
            <a:pPr marL="857250" lvl="1" indent="-400050">
              <a:buClr>
                <a:srgbClr val="C00000"/>
              </a:buClr>
              <a:buFont typeface="+mj-lt"/>
              <a:buAutoNum type="alphaLcPeriod"/>
            </a:pPr>
            <a:r>
              <a:rPr lang="en-US" sz="2270" dirty="0" smtClean="0">
                <a:latin typeface="Arial" panose="020B0604020202020204" pitchFamily="34" charset="0"/>
                <a:cs typeface="Arial" panose="020B0604020202020204" pitchFamily="34" charset="0"/>
              </a:rPr>
              <a:t>What </a:t>
            </a:r>
            <a:r>
              <a:rPr lang="en-US" sz="2270" dirty="0">
                <a:latin typeface="Arial" panose="020B0604020202020204" pitchFamily="34" charset="0"/>
                <a:cs typeface="Arial" panose="020B0604020202020204" pitchFamily="34" charset="0"/>
              </a:rPr>
              <a:t>is the probability of not pulling out a green sock?</a:t>
            </a:r>
          </a:p>
          <a:p>
            <a:pPr marL="857250" lvl="1" indent="-400050">
              <a:buClr>
                <a:srgbClr val="C00000"/>
              </a:buClr>
              <a:buFont typeface="+mj-lt"/>
              <a:buAutoNum type="alphaLcPeriod"/>
            </a:pPr>
            <a:r>
              <a:rPr lang="en-US" sz="2270" dirty="0" smtClean="0">
                <a:latin typeface="Arial" panose="020B0604020202020204" pitchFamily="34" charset="0"/>
                <a:cs typeface="Arial" panose="020B0604020202020204" pitchFamily="34" charset="0"/>
              </a:rPr>
              <a:t>Susan </a:t>
            </a:r>
            <a:r>
              <a:rPr lang="en-US" sz="2270" dirty="0">
                <a:latin typeface="Arial" panose="020B0604020202020204" pitchFamily="34" charset="0"/>
                <a:cs typeface="Arial" panose="020B0604020202020204" pitchFamily="34" charset="0"/>
              </a:rPr>
              <a:t>picks out a blue sock.</a:t>
            </a:r>
          </a:p>
          <a:p>
            <a:pPr lvl="1">
              <a:buClr>
                <a:srgbClr val="C00000"/>
              </a:buClr>
              <a:tabLst>
                <a:tab pos="804863" algn="l"/>
              </a:tabLst>
            </a:pPr>
            <a:r>
              <a:rPr lang="en-US" sz="2270" dirty="0">
                <a:latin typeface="Arial" panose="020B0604020202020204" pitchFamily="34" charset="0"/>
                <a:cs typeface="Arial" panose="020B0604020202020204" pitchFamily="34" charset="0"/>
              </a:rPr>
              <a:t>What is the probability of pulling out a second blue sock?</a:t>
            </a:r>
            <a:endParaRPr lang="en-US" sz="2270" dirty="0" smtClean="0">
              <a:latin typeface="Arial" panose="020B0604020202020204" pitchFamily="34" charset="0"/>
              <a:cs typeface="Arial" panose="020B0604020202020204" pitchFamily="34" charset="0"/>
            </a:endParaRPr>
          </a:p>
        </p:txBody>
      </p:sp>
      <p:sp>
        <p:nvSpPr>
          <p:cNvPr id="5" name="Rectangle 4"/>
          <p:cNvSpPr/>
          <p:nvPr/>
        </p:nvSpPr>
        <p:spPr>
          <a:xfrm flipH="1">
            <a:off x="277539" y="5805264"/>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Q7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Can you draw a diagram to help solve this problem?</a:t>
            </a:r>
          </a:p>
        </p:txBody>
      </p:sp>
    </p:spTree>
    <p:extLst>
      <p:ext uri="{BB962C8B-B14F-4D97-AF65-F5344CB8AC3E}">
        <p14:creationId xmlns:p14="http://schemas.microsoft.com/office/powerpoint/2010/main" val="1979828652"/>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p:sp>
        <p:nvSpPr>
          <p:cNvPr id="3" name="Rectangle 2"/>
          <p:cNvSpPr/>
          <p:nvPr/>
        </p:nvSpPr>
        <p:spPr>
          <a:xfrm>
            <a:off x="251520" y="1196752"/>
            <a:ext cx="5256584" cy="5509200"/>
          </a:xfrm>
          <a:prstGeom prst="rect">
            <a:avLst/>
          </a:prstGeom>
        </p:spPr>
        <p:txBody>
          <a:bodyPr wrap="square">
            <a:spAutoFit/>
          </a:bodyPr>
          <a:lstStyle/>
          <a:p>
            <a:pPr marL="457200" indent="-457200">
              <a:buClr>
                <a:srgbClr val="C00000"/>
              </a:buClr>
              <a:buFont typeface="+mj-lt"/>
              <a:buAutoNum type="arabicPeriod" startAt="3"/>
              <a:tabLst>
                <a:tab pos="804863" algn="l"/>
              </a:tabLst>
            </a:pPr>
            <a:r>
              <a:rPr lang="en-US" sz="2200" dirty="0" smtClean="0">
                <a:latin typeface="Arial" panose="020B0604020202020204" pitchFamily="34" charset="0"/>
                <a:cs typeface="Arial" panose="020B0604020202020204" pitchFamily="34" charset="0"/>
              </a:rPr>
              <a:t>The </a:t>
            </a:r>
            <a:r>
              <a:rPr lang="en-US" sz="2200" dirty="0">
                <a:latin typeface="Arial" panose="020B0604020202020204" pitchFamily="34" charset="0"/>
                <a:cs typeface="Arial" panose="020B0604020202020204" pitchFamily="34" charset="0"/>
              </a:rPr>
              <a:t>letters from the word ATTENDANCE are </a:t>
            </a:r>
            <a:r>
              <a:rPr lang="en-US" sz="2200" dirty="0" smtClean="0">
                <a:latin typeface="Arial" panose="020B0604020202020204" pitchFamily="34" charset="0"/>
                <a:cs typeface="Arial" panose="020B0604020202020204" pitchFamily="34" charset="0"/>
              </a:rPr>
              <a:t>written </a:t>
            </a:r>
            <a:r>
              <a:rPr lang="en-US" sz="2200" dirty="0">
                <a:latin typeface="Arial" panose="020B0604020202020204" pitchFamily="34" charset="0"/>
                <a:cs typeface="Arial" panose="020B0604020202020204" pitchFamily="34" charset="0"/>
              </a:rPr>
              <a:t>on cards and placed in a </a:t>
            </a:r>
            <a:r>
              <a:rPr lang="en-US" sz="2200" dirty="0" smtClean="0">
                <a:latin typeface="Arial" panose="020B0604020202020204" pitchFamily="34" charset="0"/>
                <a:cs typeface="Arial" panose="020B0604020202020204" pitchFamily="34" charset="0"/>
              </a:rPr>
              <a:t>bag.</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Mai </a:t>
            </a:r>
            <a:r>
              <a:rPr lang="en-US" sz="2200" dirty="0">
                <a:latin typeface="Arial" panose="020B0604020202020204" pitchFamily="34" charset="0"/>
                <a:cs typeface="Arial" panose="020B0604020202020204" pitchFamily="34" charset="0"/>
              </a:rPr>
              <a:t>picks one card at random from the bag. </a:t>
            </a: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 pos="1828800" algn="l"/>
                <a:tab pos="3365500" algn="l"/>
              </a:tabLst>
            </a:pPr>
            <a:r>
              <a:rPr lang="en-US" sz="2200" dirty="0" smtClean="0">
                <a:latin typeface="Arial" panose="020B0604020202020204" pitchFamily="34" charset="0"/>
                <a:cs typeface="Arial" panose="020B0604020202020204" pitchFamily="34" charset="0"/>
              </a:rPr>
              <a:t>P(D</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b.</a:t>
            </a:r>
            <a:r>
              <a:rPr lang="en-US" sz="2200" dirty="0" smtClean="0">
                <a:latin typeface="Arial" panose="020B0604020202020204" pitchFamily="34" charset="0"/>
                <a:cs typeface="Arial" panose="020B0604020202020204" pitchFamily="34" charset="0"/>
              </a:rPr>
              <a:t>  P(A</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a:t>
            </a:r>
            <a:r>
              <a:rPr lang="en-US" sz="2200" dirty="0" smtClean="0">
                <a:solidFill>
                  <a:srgbClr val="C00000"/>
                </a:solidFill>
                <a:latin typeface="Arial" panose="020B0604020202020204" pitchFamily="34" charset="0"/>
                <a:cs typeface="Arial" panose="020B0604020202020204" pitchFamily="34" charset="0"/>
              </a:rPr>
              <a:t>c.</a:t>
            </a:r>
            <a:r>
              <a:rPr lang="en-US" sz="2200" dirty="0" smtClean="0">
                <a:latin typeface="Arial" panose="020B0604020202020204" pitchFamily="34" charset="0"/>
                <a:cs typeface="Arial" panose="020B0604020202020204" pitchFamily="34" charset="0"/>
              </a:rPr>
              <a:t>  P(E or N</a:t>
            </a:r>
            <a:r>
              <a:rPr lang="en-US" sz="2200" dirty="0">
                <a:latin typeface="Arial" panose="020B0604020202020204" pitchFamily="34" charset="0"/>
                <a:cs typeface="Arial" panose="020B0604020202020204" pitchFamily="34" charset="0"/>
              </a:rPr>
              <a:t>)</a:t>
            </a:r>
          </a:p>
          <a:p>
            <a:pPr marL="457200" indent="-457200">
              <a:buClr>
                <a:srgbClr val="C00000"/>
              </a:buClr>
              <a:buFont typeface="+mj-lt"/>
              <a:buAutoNum type="arabicPeriod" startAt="3"/>
              <a:tabLst>
                <a:tab pos="804863" algn="l"/>
              </a:tabLst>
            </a:pP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a class there are 7 students with blue </a:t>
            </a:r>
            <a:r>
              <a:rPr lang="en-US" sz="2200" dirty="0" smtClean="0">
                <a:latin typeface="Arial" panose="020B0604020202020204" pitchFamily="34" charset="0"/>
                <a:cs typeface="Arial" panose="020B0604020202020204" pitchFamily="34" charset="0"/>
              </a:rPr>
              <a:t>eyes,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3 </a:t>
            </a:r>
            <a:r>
              <a:rPr lang="en-US" sz="2200" dirty="0">
                <a:latin typeface="Arial" panose="020B0604020202020204" pitchFamily="34" charset="0"/>
                <a:cs typeface="Arial" panose="020B0604020202020204" pitchFamily="34" charset="0"/>
              </a:rPr>
              <a:t>students with brown eyes and 3 students </a:t>
            </a:r>
            <a:r>
              <a:rPr lang="en-US" sz="2200" dirty="0" smtClean="0">
                <a:latin typeface="Arial" panose="020B0604020202020204" pitchFamily="34" charset="0"/>
                <a:cs typeface="Arial" panose="020B0604020202020204" pitchFamily="34" charset="0"/>
              </a:rPr>
              <a:t>with </a:t>
            </a:r>
            <a:r>
              <a:rPr lang="en-US" sz="2200" dirty="0">
                <a:latin typeface="Arial" panose="020B0604020202020204" pitchFamily="34" charset="0"/>
                <a:cs typeface="Arial" panose="020B0604020202020204" pitchFamily="34" charset="0"/>
              </a:rPr>
              <a:t>green </a:t>
            </a:r>
            <a:r>
              <a:rPr lang="en-US" sz="2200" dirty="0" smtClean="0">
                <a:latin typeface="Arial" panose="020B0604020202020204" pitchFamily="34" charset="0"/>
                <a:cs typeface="Arial" panose="020B0604020202020204" pitchFamily="34" charset="0"/>
              </a:rPr>
              <a:t>eyes.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A </a:t>
            </a:r>
            <a:r>
              <a:rPr lang="en-US" sz="2200" dirty="0">
                <a:latin typeface="Arial" panose="020B0604020202020204" pitchFamily="34" charset="0"/>
                <a:cs typeface="Arial" panose="020B0604020202020204" pitchFamily="34" charset="0"/>
              </a:rPr>
              <a:t>student is picked at </a:t>
            </a:r>
            <a:r>
              <a:rPr lang="en-US" sz="2200" dirty="0" smtClean="0">
                <a:latin typeface="Arial" panose="020B0604020202020204" pitchFamily="34" charset="0"/>
                <a:cs typeface="Arial" panose="020B0604020202020204" pitchFamily="34" charset="0"/>
              </a:rPr>
              <a:t>random.</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the probability that the student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has </a:t>
            </a:r>
            <a:r>
              <a:rPr lang="en-US" sz="2200" dirty="0">
                <a:latin typeface="Arial" panose="020B0604020202020204" pitchFamily="34" charset="0"/>
                <a:cs typeface="Arial" panose="020B0604020202020204" pitchFamily="34" charset="0"/>
              </a:rPr>
              <a:t>blue eyes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has </a:t>
            </a:r>
            <a:r>
              <a:rPr lang="en-US" sz="2200" dirty="0">
                <a:latin typeface="Arial" panose="020B0604020202020204" pitchFamily="34" charset="0"/>
                <a:cs typeface="Arial" panose="020B0604020202020204" pitchFamily="34" charset="0"/>
              </a:rPr>
              <a:t>green eyes </a:t>
            </a:r>
            <a:endParaRPr lang="en-US" sz="22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4863" algn="l"/>
              </a:tabLst>
            </a:pPr>
            <a:r>
              <a:rPr lang="en-US" sz="2200" dirty="0" smtClean="0">
                <a:latin typeface="Arial" panose="020B0604020202020204" pitchFamily="34" charset="0"/>
                <a:cs typeface="Arial" panose="020B0604020202020204" pitchFamily="34" charset="0"/>
              </a:rPr>
              <a:t>does </a:t>
            </a:r>
            <a:r>
              <a:rPr lang="en-US" sz="2200" dirty="0">
                <a:latin typeface="Arial" panose="020B0604020202020204" pitchFamily="34" charset="0"/>
                <a:cs typeface="Arial" panose="020B0604020202020204" pitchFamily="34" charset="0"/>
              </a:rPr>
              <a:t>not have green eyes?</a:t>
            </a:r>
            <a:endParaRPr lang="en-US" sz="22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971197"/>
      </p:ext>
    </p:ext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112</a:t>
            </a:r>
            <a:endParaRPr lang="en-GB" sz="1400" b="1" dirty="0">
              <a:latin typeface="Calibri" panose="020F0502020204030204" pitchFamily="34" charset="0"/>
            </a:endParaRPr>
          </a:p>
        </p:txBody>
      </p:sp>
      <p:sp>
        <p:nvSpPr>
          <p:cNvPr id="3" name="Rectangle 2"/>
          <p:cNvSpPr/>
          <p:nvPr/>
        </p:nvSpPr>
        <p:spPr>
          <a:xfrm>
            <a:off x="245639" y="1183679"/>
            <a:ext cx="5262466" cy="4939814"/>
          </a:xfrm>
          <a:prstGeom prst="rect">
            <a:avLst/>
          </a:prstGeom>
        </p:spPr>
        <p:txBody>
          <a:bodyPr wrap="square">
            <a:spAutoFit/>
          </a:bodyPr>
          <a:lstStyle/>
          <a:p>
            <a:pPr marL="571500" indent="-571500">
              <a:buClr>
                <a:srgbClr val="C00000"/>
              </a:buClr>
              <a:buFont typeface="+mj-lt"/>
              <a:buAutoNum type="arabicPeriod" startAt="8"/>
              <a:tabLst>
                <a:tab pos="804863" algn="l"/>
              </a:tabLst>
            </a:pPr>
            <a:r>
              <a:rPr lang="en-US" sz="3500" b="1" dirty="0">
                <a:solidFill>
                  <a:srgbClr val="FF0000"/>
                </a:solidFill>
                <a:latin typeface="Arial" panose="020B0604020202020204" pitchFamily="34" charset="0"/>
                <a:cs typeface="Arial" panose="020B0604020202020204" pitchFamily="34" charset="0"/>
              </a:rPr>
              <a:t>R</a:t>
            </a:r>
            <a:r>
              <a:rPr lang="en-US" sz="3500" dirty="0">
                <a:latin typeface="Arial" panose="020B0604020202020204" pitchFamily="34" charset="0"/>
                <a:cs typeface="Arial" panose="020B0604020202020204" pitchFamily="34" charset="0"/>
              </a:rPr>
              <a:t> The cross-section of a cuboid is 600 cm</a:t>
            </a:r>
            <a:r>
              <a:rPr lang="en-US" sz="3500" baseline="30000" dirty="0">
                <a:latin typeface="Arial" panose="020B0604020202020204" pitchFamily="34" charset="0"/>
                <a:cs typeface="Arial" panose="020B0604020202020204" pitchFamily="34" charset="0"/>
              </a:rPr>
              <a:t>2</a:t>
            </a:r>
            <a:r>
              <a:rPr lang="en-US" sz="3500" dirty="0">
                <a:latin typeface="Arial" panose="020B0604020202020204" pitchFamily="34" charset="0"/>
                <a:cs typeface="Arial" panose="020B0604020202020204" pitchFamily="34" charset="0"/>
              </a:rPr>
              <a:t>. The volume of the cuboid is 24 000 </a:t>
            </a:r>
            <a:r>
              <a:rPr lang="en-US" sz="3500" dirty="0" smtClean="0">
                <a:latin typeface="Arial" panose="020B0604020202020204" pitchFamily="34" charset="0"/>
                <a:cs typeface="Arial" panose="020B0604020202020204" pitchFamily="34" charset="0"/>
              </a:rPr>
              <a:t>cm</a:t>
            </a:r>
            <a:r>
              <a:rPr lang="en-US" sz="3500" baseline="30000" dirty="0" smtClean="0">
                <a:latin typeface="Arial" panose="020B0604020202020204" pitchFamily="34" charset="0"/>
                <a:cs typeface="Arial" panose="020B0604020202020204" pitchFamily="34" charset="0"/>
              </a:rPr>
              <a:t>3</a:t>
            </a:r>
            <a:r>
              <a:rPr lang="en-US" sz="3500" dirty="0" smtClean="0">
                <a:latin typeface="Arial" panose="020B0604020202020204" pitchFamily="34" charset="0"/>
                <a:cs typeface="Arial" panose="020B0604020202020204" pitchFamily="34" charset="0"/>
              </a:rPr>
              <a:t>.</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The </a:t>
            </a:r>
            <a:r>
              <a:rPr lang="en-US" sz="3500" dirty="0">
                <a:latin typeface="Arial" panose="020B0604020202020204" pitchFamily="34" charset="0"/>
                <a:cs typeface="Arial" panose="020B0604020202020204" pitchFamily="34" charset="0"/>
              </a:rPr>
              <a:t>lengths of the sides of the cuboid are in the ratio </a:t>
            </a:r>
            <a:r>
              <a:rPr lang="en-US" sz="3500" dirty="0" smtClean="0">
                <a:latin typeface="Arial" panose="020B0604020202020204" pitchFamily="34" charset="0"/>
                <a:cs typeface="Arial" panose="020B0604020202020204" pitchFamily="34" charset="0"/>
              </a:rPr>
              <a:t>1 : 1.5 </a:t>
            </a:r>
            <a:r>
              <a:rPr lang="en-US" sz="3500" dirty="0">
                <a:latin typeface="Arial" panose="020B0604020202020204" pitchFamily="34" charset="0"/>
                <a:cs typeface="Arial" panose="020B0604020202020204" pitchFamily="34" charset="0"/>
              </a:rPr>
              <a:t>: </a:t>
            </a:r>
            <a:r>
              <a:rPr lang="en-US" sz="3500" dirty="0" smtClean="0">
                <a:latin typeface="Arial" panose="020B0604020202020204" pitchFamily="34" charset="0"/>
                <a:cs typeface="Arial" panose="020B0604020202020204" pitchFamily="34" charset="0"/>
              </a:rPr>
              <a:t>2.</a:t>
            </a:r>
            <a:br>
              <a:rPr lang="en-US" sz="3500" dirty="0" smtClean="0">
                <a:latin typeface="Arial" panose="020B0604020202020204" pitchFamily="34" charset="0"/>
                <a:cs typeface="Arial" panose="020B0604020202020204" pitchFamily="34" charset="0"/>
              </a:rPr>
            </a:br>
            <a:r>
              <a:rPr lang="en-US" sz="3500" dirty="0" smtClean="0">
                <a:latin typeface="Arial" panose="020B0604020202020204" pitchFamily="34" charset="0"/>
                <a:cs typeface="Arial" panose="020B0604020202020204" pitchFamily="34" charset="0"/>
              </a:rPr>
              <a:t>Work </a:t>
            </a:r>
            <a:r>
              <a:rPr lang="en-US" sz="3500" dirty="0">
                <a:latin typeface="Arial" panose="020B0604020202020204" pitchFamily="34" charset="0"/>
                <a:cs typeface="Arial" panose="020B0604020202020204" pitchFamily="34" charset="0"/>
              </a:rPr>
              <a:t>out the lengths of the sides.</a:t>
            </a:r>
            <a:endParaRPr lang="en-US" sz="35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016016"/>
      </p:ext>
    </p:extLst>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13 – Problem Solving</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43781"/>
                <a:ext cx="8587853" cy="5417060"/>
              </a:xfrm>
              <a:prstGeom prst="rect">
                <a:avLst/>
              </a:prstGeom>
            </p:spPr>
            <p:txBody>
              <a:bodyPr wrap="square">
                <a:spAutoFit/>
              </a:bodyPr>
              <a:lstStyle/>
              <a:p>
                <a:pPr marL="400050" indent="-400050">
                  <a:buClr>
                    <a:srgbClr val="C00000"/>
                  </a:buClr>
                  <a:buFont typeface="+mj-lt"/>
                  <a:buAutoNum type="arabicPeriod" startAt="9"/>
                  <a:tabLst>
                    <a:tab pos="804863" algn="l"/>
                  </a:tabLst>
                </a:pPr>
                <a:r>
                  <a:rPr lang="en-US" sz="2400" b="1" dirty="0" smtClean="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 </a:t>
                </a:r>
                <a:r>
                  <a:rPr lang="en-US" sz="2400" dirty="0">
                    <a:latin typeface="Arial" panose="020B0604020202020204" pitchFamily="34" charset="0"/>
                    <a:cs typeface="Arial" panose="020B0604020202020204" pitchFamily="34" charset="0"/>
                  </a:rPr>
                  <a:t>teacher asks students in his class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whether </a:t>
                </a:r>
                <a:r>
                  <a:rPr lang="en-US" sz="2400" dirty="0">
                    <a:latin typeface="Arial" panose="020B0604020202020204" pitchFamily="34" charset="0"/>
                    <a:cs typeface="Arial" panose="020B0604020202020204" pitchFamily="34" charset="0"/>
                  </a:rPr>
                  <a:t>they like to sing or to play an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instrument.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Venn diagram shows the </a:t>
                </a:r>
                <a:r>
                  <a:rPr lang="en-US" sz="2400" dirty="0" smtClean="0">
                    <a:latin typeface="Arial" panose="020B0604020202020204" pitchFamily="34" charset="0"/>
                    <a:cs typeface="Arial" panose="020B0604020202020204" pitchFamily="34" charset="0"/>
                  </a:rPr>
                  <a:t>results.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teacher picks one person at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random</a:t>
                </a:r>
                <a:r>
                  <a:rPr lang="en-US" sz="2400" dirty="0">
                    <a:latin typeface="Arial" panose="020B0604020202020204" pitchFamily="34" charset="0"/>
                    <a:cs typeface="Arial" panose="020B0604020202020204" pitchFamily="34" charset="0"/>
                  </a:rPr>
                  <a:t>. Work out the probability that this person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00" dirty="0" smtClean="0">
                    <a:latin typeface="Arial" panose="020B0604020202020204" pitchFamily="34" charset="0"/>
                    <a:cs typeface="Arial" panose="020B0604020202020204" pitchFamily="34" charset="0"/>
                  </a:rPr>
                  <a:t>likes </a:t>
                </a:r>
                <a:r>
                  <a:rPr lang="en-US" sz="2400" dirty="0">
                    <a:latin typeface="Arial" panose="020B0604020202020204" pitchFamily="34" charset="0"/>
                    <a:cs typeface="Arial" panose="020B0604020202020204" pitchFamily="34" charset="0"/>
                  </a:rPr>
                  <a:t>only singing</a:t>
                </a:r>
              </a:p>
              <a:p>
                <a:pPr marL="914400" lvl="1" indent="-457200">
                  <a:buClr>
                    <a:srgbClr val="C00000"/>
                  </a:buClr>
                  <a:buFont typeface="+mj-lt"/>
                  <a:buAutoNum type="alphaLcPeriod"/>
                </a:pPr>
                <a:r>
                  <a:rPr lang="en-US" sz="2400" dirty="0" smtClean="0">
                    <a:latin typeface="Arial" panose="020B0604020202020204" pitchFamily="34" charset="0"/>
                    <a:cs typeface="Arial" panose="020B0604020202020204" pitchFamily="34" charset="0"/>
                  </a:rPr>
                  <a:t>likes </a:t>
                </a:r>
                <a:r>
                  <a:rPr lang="en-US" sz="2400" dirty="0">
                    <a:latin typeface="Arial" panose="020B0604020202020204" pitchFamily="34" charset="0"/>
                    <a:cs typeface="Arial" panose="020B0604020202020204" pitchFamily="34" charset="0"/>
                  </a:rPr>
                  <a:t>to sing and to play an instrument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400" dirty="0" smtClean="0">
                    <a:latin typeface="Arial" panose="020B0604020202020204" pitchFamily="34" charset="0"/>
                    <a:cs typeface="Arial" panose="020B0604020202020204" pitchFamily="34" charset="0"/>
                  </a:rPr>
                  <a:t>likes </a:t>
                </a:r>
                <a:r>
                  <a:rPr lang="en-US" sz="2400" dirty="0">
                    <a:latin typeface="Arial" panose="020B0604020202020204" pitchFamily="34" charset="0"/>
                    <a:cs typeface="Arial" panose="020B0604020202020204" pitchFamily="34" charset="0"/>
                  </a:rPr>
                  <a:t>to sing or play an instrument but not both</a:t>
                </a:r>
              </a:p>
              <a:p>
                <a:pPr marL="914400" lvl="1" indent="-457200">
                  <a:buClr>
                    <a:srgbClr val="C00000"/>
                  </a:buClr>
                  <a:buFont typeface="+mj-lt"/>
                  <a:buAutoNum type="alphaLcPeriod"/>
                </a:pPr>
                <a:r>
                  <a:rPr lang="en-US" sz="2400" dirty="0" smtClean="0">
                    <a:latin typeface="Arial" panose="020B0604020202020204" pitchFamily="34" charset="0"/>
                    <a:cs typeface="Arial" panose="020B0604020202020204" pitchFamily="34" charset="0"/>
                  </a:rPr>
                  <a:t>likes </a:t>
                </a:r>
                <a:r>
                  <a:rPr lang="en-US" sz="2400" dirty="0">
                    <a:latin typeface="Arial" panose="020B0604020202020204" pitchFamily="34" charset="0"/>
                    <a:cs typeface="Arial" panose="020B0604020202020204" pitchFamily="34" charset="0"/>
                  </a:rPr>
                  <a:t>neither singing nor playing an instrument.</a:t>
                </a:r>
              </a:p>
              <a:p>
                <a:pPr lvl="1">
                  <a:buClr>
                    <a:srgbClr val="C00000"/>
                  </a:buClr>
                </a:pPr>
                <a:r>
                  <a:rPr lang="en-US" sz="2400" dirty="0">
                    <a:latin typeface="Arial" panose="020B0604020202020204" pitchFamily="34" charset="0"/>
                    <a:cs typeface="Arial" panose="020B0604020202020204" pitchFamily="34" charset="0"/>
                  </a:rPr>
                  <a:t>Mike joins the class and the teacher asks him the same question. The probability that a person likes only to play an instrument </a:t>
                </a:r>
                <a:r>
                  <a:rPr lang="en-US" sz="2400" dirty="0" smtClean="0">
                    <a:latin typeface="Arial" panose="020B0604020202020204" pitchFamily="34" charset="0"/>
                    <a:cs typeface="Arial" panose="020B0604020202020204" pitchFamily="34" charset="0"/>
                  </a:rPr>
                  <a:t>is now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11</m:t>
                        </m:r>
                      </m:num>
                      <m:den>
                        <m:r>
                          <a:rPr lang="en-US" sz="2400" b="0" i="1" smtClean="0">
                            <a:latin typeface="Cambria Math" panose="02040503050406030204" pitchFamily="18" charset="0"/>
                            <a:cs typeface="Arial" panose="020B0604020202020204" pitchFamily="34" charset="0"/>
                          </a:rPr>
                          <m:t>31</m:t>
                        </m:r>
                      </m:den>
                    </m:f>
                  </m:oMath>
                </a14:m>
                <a:endParaRPr lang="en-US" sz="24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5"/>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response could Mike have given?</a:t>
                </a:r>
                <a:endParaRPr lang="en-US" sz="24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43781"/>
                <a:ext cx="8587853" cy="5417060"/>
              </a:xfrm>
              <a:prstGeom prst="rect">
                <a:avLst/>
              </a:prstGeom>
              <a:blipFill rotWithShape="0">
                <a:blip r:embed="rId4"/>
                <a:stretch>
                  <a:fillRect l="-923" t="-787" r="-1845" b="-1687"/>
                </a:stretch>
              </a:blipFill>
            </p:spPr>
            <p:txBody>
              <a:bodyPr/>
              <a:lstStyle/>
              <a:p>
                <a:r>
                  <a:rPr lang="en-US">
                    <a:noFill/>
                  </a:rPr>
                  <a:t> </a:t>
                </a:r>
              </a:p>
            </p:txBody>
          </p:sp>
        </mc:Fallback>
      </mc:AlternateContent>
      <p:pic>
        <p:nvPicPr>
          <p:cNvPr id="2" name="Picture 1"/>
          <p:cNvPicPr>
            <a:picLocks noChangeAspect="1"/>
          </p:cNvPicPr>
          <p:nvPr/>
        </p:nvPicPr>
        <p:blipFill>
          <a:blip r:embed="rId5">
            <a:lum contrast="20000"/>
            <a:extLst>
              <a:ext uri="{28A0092B-C50C-407E-A947-70E740481C1C}">
                <a14:useLocalDpi xmlns:a14="http://schemas.microsoft.com/office/drawing/2010/main" val="0"/>
              </a:ext>
            </a:extLst>
          </a:blip>
          <a:stretch>
            <a:fillRect/>
          </a:stretch>
        </p:blipFill>
        <p:spPr>
          <a:xfrm>
            <a:off x="6012160" y="1247973"/>
            <a:ext cx="2805831" cy="1852311"/>
          </a:xfrm>
          <a:prstGeom prst="rect">
            <a:avLst/>
          </a:prstGeom>
        </p:spPr>
      </p:pic>
    </p:spTree>
    <p:extLst>
      <p:ext uri="{BB962C8B-B14F-4D97-AF65-F5344CB8AC3E}">
        <p14:creationId xmlns:p14="http://schemas.microsoft.com/office/powerpoint/2010/main" val="2577013462"/>
      </p:ext>
    </p:extLst>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113</a:t>
            </a:r>
            <a:endParaRPr lang="en-GB" sz="1400" b="1" dirty="0">
              <a:latin typeface="Calibri" panose="020F0502020204030204" pitchFamily="34" charset="0"/>
            </a:endParaRPr>
          </a:p>
        </p:txBody>
      </p:sp>
      <p:sp>
        <p:nvSpPr>
          <p:cNvPr id="3" name="Rectangle 2"/>
          <p:cNvSpPr/>
          <p:nvPr/>
        </p:nvSpPr>
        <p:spPr>
          <a:xfrm>
            <a:off x="251521" y="1243781"/>
            <a:ext cx="5256584" cy="5262979"/>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price of a washing machine is £450 after 20% VAT is </a:t>
            </a:r>
            <a:r>
              <a:rPr lang="en-US" sz="2400" dirty="0" smtClean="0">
                <a:latin typeface="Arial" panose="020B0604020202020204" pitchFamily="34" charset="0"/>
                <a:cs typeface="Arial" panose="020B0604020202020204" pitchFamily="34" charset="0"/>
              </a:rPr>
              <a:t>added.</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was the price before VAT was added?</a:t>
            </a:r>
          </a:p>
          <a:p>
            <a:pPr marL="400050" indent="-400050">
              <a:buClr>
                <a:srgbClr val="C00000"/>
              </a:buClr>
              <a:buFont typeface="+mj-lt"/>
              <a:buAutoNum type="arabicPeriod"/>
              <a:tabLst>
                <a:tab pos="804863" algn="l"/>
              </a:tabLst>
            </a:pPr>
            <a:r>
              <a:rPr lang="en-US" sz="2400" dirty="0">
                <a:latin typeface="Arial" panose="020B0604020202020204" pitchFamily="34" charset="0"/>
                <a:cs typeface="Arial" panose="020B0604020202020204" pitchFamily="34" charset="0"/>
              </a:rPr>
              <a:t>A shop offers a 40% discount in a </a:t>
            </a:r>
            <a:r>
              <a:rPr lang="en-US" sz="2400" dirty="0" smtClean="0">
                <a:latin typeface="Arial" panose="020B0604020202020204" pitchFamily="34" charset="0"/>
                <a:cs typeface="Arial" panose="020B0604020202020204" pitchFamily="34" charset="0"/>
              </a:rPr>
              <a:t>sale.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jacket has a sale price of £</a:t>
            </a:r>
            <a:r>
              <a:rPr lang="en-US" sz="2400" dirty="0" smtClean="0">
                <a:latin typeface="Arial" panose="020B0604020202020204" pitchFamily="34" charset="0"/>
                <a:cs typeface="Arial" panose="020B0604020202020204" pitchFamily="34" charset="0"/>
              </a:rPr>
              <a:t>27.</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was the original price?</a:t>
            </a:r>
          </a:p>
          <a:p>
            <a:pPr marL="400050" indent="-400050">
              <a:buClr>
                <a:srgbClr val="C00000"/>
              </a:buClr>
              <a:buFont typeface="+mj-lt"/>
              <a:buAutoNum type="arabicPeriod"/>
              <a:tabLst>
                <a:tab pos="804863" algn="l"/>
              </a:tabLst>
            </a:pPr>
            <a:r>
              <a:rPr lang="en-US" sz="2400" dirty="0">
                <a:latin typeface="Arial" panose="020B0604020202020204" pitchFamily="34" charset="0"/>
                <a:cs typeface="Arial" panose="020B0604020202020204" pitchFamily="34" charset="0"/>
              </a:rPr>
              <a:t>A company made 4% more profit in 2014 than in </a:t>
            </a:r>
            <a:r>
              <a:rPr lang="en-US" sz="2400" dirty="0" smtClean="0">
                <a:latin typeface="Arial" panose="020B0604020202020204" pitchFamily="34" charset="0"/>
                <a:cs typeface="Arial" panose="020B0604020202020204" pitchFamily="34" charset="0"/>
              </a:rPr>
              <a:t>2013.</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2014 it made a profit of £1331 200. Flow much profit did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company make in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2013</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l="13351" t="37043" r="2074" b="1873"/>
          <a:stretch/>
        </p:blipFill>
        <p:spPr>
          <a:xfrm>
            <a:off x="4395253" y="5373216"/>
            <a:ext cx="1112851" cy="1224136"/>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1623485136"/>
      </p:ext>
    </p:extLst>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113</a:t>
            </a:r>
            <a:endParaRPr lang="en-GB" sz="1400" b="1" dirty="0">
              <a:latin typeface="Calibri" panose="020F0502020204030204" pitchFamily="34" charset="0"/>
            </a:endParaRPr>
          </a:p>
        </p:txBody>
      </p:sp>
      <p:sp>
        <p:nvSpPr>
          <p:cNvPr id="3" name="Rectangle 2"/>
          <p:cNvSpPr/>
          <p:nvPr/>
        </p:nvSpPr>
        <p:spPr>
          <a:xfrm>
            <a:off x="251521" y="3861048"/>
            <a:ext cx="5256584" cy="2677656"/>
          </a:xfrm>
          <a:prstGeom prst="rect">
            <a:avLst/>
          </a:prstGeom>
        </p:spPr>
        <p:txBody>
          <a:bodyPr wrap="square">
            <a:spAutoFit/>
          </a:bodyPr>
          <a:lstStyle/>
          <a:p>
            <a:pPr marL="457200" indent="-457200">
              <a:buClr>
                <a:srgbClr val="C00000"/>
              </a:buClr>
              <a:buFont typeface="+mj-lt"/>
              <a:buAutoNum type="arabicPeriod" startAt="5"/>
              <a:tabLst>
                <a:tab pos="804863" algn="l"/>
              </a:tabLst>
            </a:pPr>
            <a:r>
              <a:rPr lang="en-US" sz="2400" b="1" dirty="0">
                <a:solidFill>
                  <a:srgbClr val="FF0000"/>
                </a:solidFill>
                <a:latin typeface="Arial" panose="020B0604020202020204" pitchFamily="34" charset="0"/>
                <a:cs typeface="Arial" panose="020B0604020202020204" pitchFamily="34" charset="0"/>
              </a:rPr>
              <a:t>P</a:t>
            </a:r>
            <a:r>
              <a:rPr lang="en-US" sz="2400" dirty="0">
                <a:latin typeface="Arial" panose="020B0604020202020204" pitchFamily="34" charset="0"/>
                <a:cs typeface="Arial" panose="020B0604020202020204" pitchFamily="34" charset="0"/>
              </a:rPr>
              <a:t> Mia buys a laptop that is reduced by 30%. She pays £455.</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was its original price before the reduction?</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Libby </a:t>
            </a:r>
            <a:r>
              <a:rPr lang="en-US" sz="2400" dirty="0">
                <a:latin typeface="Arial" panose="020B0604020202020204" pitchFamily="34" charset="0"/>
                <a:cs typeface="Arial" panose="020B0604020202020204" pitchFamily="34" charset="0"/>
              </a:rPr>
              <a:t>pays £525 for a laptop that is reduced by 25%. Who saves more money?</a:t>
            </a:r>
            <a:endParaRPr lang="en-US" sz="2400" dirty="0" smtClean="0">
              <a:latin typeface="Arial" panose="020B0604020202020204" pitchFamily="34" charset="0"/>
              <a:cs typeface="Arial" panose="020B0604020202020204" pitchFamily="34" charset="0"/>
            </a:endParaRPr>
          </a:p>
        </p:txBody>
      </p:sp>
      <p:grpSp>
        <p:nvGrpSpPr>
          <p:cNvPr id="8" name="Group 7"/>
          <p:cNvGrpSpPr/>
          <p:nvPr/>
        </p:nvGrpSpPr>
        <p:grpSpPr>
          <a:xfrm>
            <a:off x="305905" y="1268760"/>
            <a:ext cx="5130191" cy="2439267"/>
            <a:chOff x="3483872" y="1089031"/>
            <a:chExt cx="5264592" cy="2439267"/>
          </a:xfrm>
        </p:grpSpPr>
        <p:sp>
          <p:nvSpPr>
            <p:cNvPr id="9" name="Round Diagonal Corner Rectangle 8"/>
            <p:cNvSpPr/>
            <p:nvPr/>
          </p:nvSpPr>
          <p:spPr>
            <a:xfrm>
              <a:off x="3491880" y="1089031"/>
              <a:ext cx="5256584" cy="2439267"/>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 Diagonal Corner Rectangle 9"/>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4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563889" y="1666250"/>
              <a:ext cx="5095139" cy="1862048"/>
            </a:xfrm>
            <a:prstGeom prst="rect">
              <a:avLst/>
            </a:prstGeom>
          </p:spPr>
          <p:txBody>
            <a:bodyPr wrap="square">
              <a:spAutoFit/>
            </a:bodyPr>
            <a:lstStyle/>
            <a:p>
              <a:pPr>
                <a:spcAft>
                  <a:spcPts val="0"/>
                </a:spcAft>
                <a:tabLst>
                  <a:tab pos="4972050" algn="r"/>
                </a:tabLst>
              </a:pPr>
              <a:r>
                <a:rPr lang="en-US" sz="2300" dirty="0"/>
                <a:t>The price of a bike is reduced by 20% in a sale.</a:t>
              </a:r>
            </a:p>
            <a:p>
              <a:pPr>
                <a:spcAft>
                  <a:spcPts val="0"/>
                </a:spcAft>
                <a:tabLst>
                  <a:tab pos="4972050" algn="r"/>
                </a:tabLst>
              </a:pPr>
              <a:r>
                <a:rPr lang="en-US" sz="2300" dirty="0"/>
                <a:t>The sale price of the bike is £480.</a:t>
              </a:r>
            </a:p>
            <a:p>
              <a:pPr>
                <a:spcAft>
                  <a:spcPts val="0"/>
                </a:spcAft>
                <a:tabLst>
                  <a:tab pos="4972050" algn="r"/>
                </a:tabLst>
              </a:pPr>
              <a:r>
                <a:rPr lang="en-US" sz="2300" dirty="0"/>
                <a:t>Work out the original price of the bike.</a:t>
              </a:r>
              <a:r>
                <a:rPr lang="en-US" sz="2300" dirty="0" smtClean="0"/>
                <a:t>	</a:t>
              </a:r>
              <a:r>
                <a:rPr lang="en-US" sz="2300" b="1" dirty="0" smtClean="0"/>
                <a:t>(3 </a:t>
              </a:r>
              <a:r>
                <a:rPr lang="en-US" sz="2300" b="1" dirty="0"/>
                <a:t>marks)</a:t>
              </a:r>
            </a:p>
          </p:txBody>
        </p:sp>
      </p:gr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7" y="1268760"/>
            <a:ext cx="530297" cy="535547"/>
          </a:xfrm>
          <a:prstGeom prst="rect">
            <a:avLst/>
          </a:prstGeom>
        </p:spPr>
      </p:pic>
    </p:spTree>
    <p:extLst>
      <p:ext uri="{BB962C8B-B14F-4D97-AF65-F5344CB8AC3E}">
        <p14:creationId xmlns:p14="http://schemas.microsoft.com/office/powerpoint/2010/main" val="2353605664"/>
      </p:ext>
    </p:extLst>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p:sp>
        <p:nvSpPr>
          <p:cNvPr id="3" name="Rectangle 2"/>
          <p:cNvSpPr/>
          <p:nvPr/>
        </p:nvSpPr>
        <p:spPr>
          <a:xfrm>
            <a:off x="251521" y="1255400"/>
            <a:ext cx="5256584" cy="3785652"/>
          </a:xfrm>
          <a:prstGeom prst="rect">
            <a:avLst/>
          </a:prstGeom>
        </p:spPr>
        <p:txBody>
          <a:bodyPr wrap="square">
            <a:spAutoFit/>
          </a:bodyPr>
          <a:lstStyle/>
          <a:p>
            <a:pPr marL="457200" indent="-457200">
              <a:buClr>
                <a:srgbClr val="C00000"/>
              </a:buClr>
              <a:buFont typeface="+mj-lt"/>
              <a:buAutoNum type="arabicPeriod" startAt="6"/>
              <a:tabLst>
                <a:tab pos="804863"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George earns £52000 a </a:t>
            </a:r>
            <a:r>
              <a:rPr lang="en-US" sz="2400" dirty="0" smtClean="0">
                <a:latin typeface="Arial" panose="020B0604020202020204" pitchFamily="34" charset="0"/>
                <a:cs typeface="Arial" panose="020B0604020202020204" pitchFamily="34" charset="0"/>
              </a:rPr>
              <a:t>year.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first £10000 of his earnings is free of tax. He pays 20% income tax on the next £31865. </a:t>
            </a:r>
            <a:br>
              <a:rPr lang="en-US" sz="2400" dirty="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He </a:t>
            </a:r>
            <a:r>
              <a:rPr lang="en-US" sz="2400" dirty="0">
                <a:latin typeface="Arial" panose="020B0604020202020204" pitchFamily="34" charset="0"/>
                <a:cs typeface="Arial" panose="020B0604020202020204" pitchFamily="34" charset="0"/>
              </a:rPr>
              <a:t>then pays 40% income tax on the rest.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George's </a:t>
            </a:r>
            <a:r>
              <a:rPr lang="en-US" sz="2400" dirty="0">
                <a:latin typeface="Arial" panose="020B0604020202020204" pitchFamily="34" charset="0"/>
                <a:cs typeface="Arial" panose="020B0604020202020204" pitchFamily="34" charset="0"/>
              </a:rPr>
              <a:t>employer deducts the tax monthly.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much tax does George pay each month?</a:t>
            </a:r>
            <a:endParaRPr lang="en-US" sz="24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
        <p:nvSpPr>
          <p:cNvPr id="14" name="Rectangle 13"/>
          <p:cNvSpPr/>
          <p:nvPr/>
        </p:nvSpPr>
        <p:spPr>
          <a:xfrm flipH="1">
            <a:off x="277539" y="5013176"/>
            <a:ext cx="5204539" cy="1528624"/>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nSpc>
                <a:spcPts val="2800"/>
              </a:lnSpc>
            </a:pPr>
            <a:r>
              <a:rPr lang="en-US" sz="2000" b="1" dirty="0" smtClean="0">
                <a:solidFill>
                  <a:srgbClr val="C00000"/>
                </a:solidFill>
                <a:latin typeface="Arial" panose="020B0604020202020204" pitchFamily="34" charset="0"/>
                <a:cs typeface="Arial" panose="020B0604020202020204" pitchFamily="34" charset="0"/>
              </a:rPr>
              <a:t>Q6 </a:t>
            </a:r>
            <a:r>
              <a:rPr lang="en-US" sz="2000" b="1" dirty="0">
                <a:solidFill>
                  <a:srgbClr val="C00000"/>
                </a:solidFill>
                <a:latin typeface="Arial" panose="020B0604020202020204" pitchFamily="34" charset="0"/>
                <a:cs typeface="Arial" panose="020B0604020202020204" pitchFamily="34" charset="0"/>
              </a:rPr>
              <a:t>hint</a:t>
            </a:r>
            <a:r>
              <a:rPr lang="en-US" sz="2000" dirty="0">
                <a:solidFill>
                  <a:schemeClr val="tx1"/>
                </a:solidFill>
                <a:latin typeface="Arial" panose="020B0604020202020204" pitchFamily="34" charset="0"/>
                <a:cs typeface="Arial" panose="020B0604020202020204" pitchFamily="34" charset="0"/>
              </a:rPr>
              <a:t> - Taxed pay = £52000 - £10000 = </a:t>
            </a:r>
            <a:r>
              <a:rPr lang="en-US" sz="32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Total tax for the year is 20% of £31865 + 40% of (£52 000 - </a:t>
            </a:r>
            <a:r>
              <a:rPr lang="en-US" sz="32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 </a:t>
            </a:r>
            <a:r>
              <a:rPr lang="en-US" sz="32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To find the tax for a month, divide by </a:t>
            </a:r>
            <a:r>
              <a:rPr lang="en-US" sz="3200" dirty="0">
                <a:solidFill>
                  <a:schemeClr val="tx1"/>
                </a:solidFill>
                <a:latin typeface="Arial" panose="020B0604020202020204" pitchFamily="34" charset="0"/>
                <a:cs typeface="Arial" panose="020B0604020202020204" pitchFamily="34" charset="0"/>
              </a:rPr>
              <a:t>□</a:t>
            </a:r>
            <a:r>
              <a:rPr lang="en-US" sz="2000" dirty="0" smtClean="0">
                <a:solidFill>
                  <a:schemeClr val="tx1"/>
                </a:solidFill>
                <a:latin typeface="Arial" panose="020B0604020202020204" pitchFamily="34" charset="0"/>
                <a:cs typeface="Arial" panose="020B0604020202020204" pitchFamily="34" charset="0"/>
              </a:rPr>
              <a:t>.</a:t>
            </a:r>
            <a:endParaRPr lang="en-US" sz="2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884689"/>
      </p:ext>
    </p:extLst>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1" y="1255400"/>
                <a:ext cx="5256584" cy="5547544"/>
              </a:xfrm>
              <a:prstGeom prst="rect">
                <a:avLst/>
              </a:prstGeom>
            </p:spPr>
            <p:txBody>
              <a:bodyPr wrap="square">
                <a:spAutoFit/>
              </a:bodyPr>
              <a:lstStyle/>
              <a:p>
                <a:pPr marL="457200" indent="-457200">
                  <a:buClr>
                    <a:srgbClr val="C00000"/>
                  </a:buClr>
                  <a:buFont typeface="+mj-lt"/>
                  <a:buAutoNum type="arabicPeriod" startAt="7"/>
                  <a:tabLst>
                    <a:tab pos="804863" algn="l"/>
                  </a:tabLst>
                </a:pPr>
                <a:r>
                  <a:rPr lang="en-US" sz="2100" dirty="0" smtClean="0">
                    <a:latin typeface="Arial" panose="020B0604020202020204" pitchFamily="34" charset="0"/>
                    <a:cs typeface="Arial" panose="020B0604020202020204" pitchFamily="34" charset="0"/>
                  </a:rPr>
                  <a:t>Rani invests £1800.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When </a:t>
                </a:r>
                <a:r>
                  <a:rPr lang="en-US" sz="2100" dirty="0">
                    <a:latin typeface="Arial" panose="020B0604020202020204" pitchFamily="34" charset="0"/>
                    <a:cs typeface="Arial" panose="020B0604020202020204" pitchFamily="34" charset="0"/>
                  </a:rPr>
                  <a:t>her investment matures she receives £</a:t>
                </a:r>
                <a:r>
                  <a:rPr lang="en-US" sz="2100" dirty="0" smtClean="0">
                    <a:latin typeface="Arial" panose="020B0604020202020204" pitchFamily="34" charset="0"/>
                    <a:cs typeface="Arial" panose="020B0604020202020204" pitchFamily="34" charset="0"/>
                  </a:rPr>
                  <a:t>1917.</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Copy </a:t>
                </a:r>
                <a:r>
                  <a:rPr lang="en-US" sz="2100" dirty="0">
                    <a:latin typeface="Arial" panose="020B0604020202020204" pitchFamily="34" charset="0"/>
                    <a:cs typeface="Arial" panose="020B0604020202020204" pitchFamily="34" charset="0"/>
                  </a:rPr>
                  <a:t>and complete the calculation to find the percentage increase in her </a:t>
                </a:r>
                <a:r>
                  <a:rPr lang="en-US" sz="2100" dirty="0" smtClean="0">
                    <a:latin typeface="Arial" panose="020B0604020202020204" pitchFamily="34" charset="0"/>
                    <a:cs typeface="Arial" panose="020B0604020202020204" pitchFamily="34" charset="0"/>
                  </a:rPr>
                  <a:t>investment.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Actual </a:t>
                </a:r>
                <a:r>
                  <a:rPr lang="en-US" sz="2100" dirty="0">
                    <a:latin typeface="Arial" panose="020B0604020202020204" pitchFamily="34" charset="0"/>
                    <a:cs typeface="Arial" panose="020B0604020202020204" pitchFamily="34" charset="0"/>
                  </a:rPr>
                  <a:t>change = £1917 - £1800 = </a:t>
                </a:r>
                <a:r>
                  <a:rPr lang="en-US" sz="2100" dirty="0" smtClean="0">
                    <a:latin typeface="Arial" panose="020B0604020202020204" pitchFamily="34" charset="0"/>
                    <a:cs typeface="Arial" panose="020B0604020202020204" pitchFamily="34" charset="0"/>
                  </a:rPr>
                  <a:t>£</a:t>
                </a:r>
                <a:r>
                  <a:rPr lang="en-US" sz="32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Percentage </a:t>
                </a:r>
                <a:r>
                  <a:rPr lang="en-US" sz="2100" dirty="0">
                    <a:latin typeface="Arial" panose="020B0604020202020204" pitchFamily="34" charset="0"/>
                    <a:cs typeface="Arial" panose="020B0604020202020204" pitchFamily="34" charset="0"/>
                  </a:rPr>
                  <a:t>change </a:t>
                </a:r>
                <a:r>
                  <a:rPr lang="en-US" sz="2100" dirty="0" smtClean="0">
                    <a:latin typeface="Arial" panose="020B0604020202020204" pitchFamily="34" charset="0"/>
                    <a:cs typeface="Arial" panose="020B0604020202020204" pitchFamily="34" charset="0"/>
                  </a:rPr>
                  <a:t>= </a:t>
                </a:r>
                <a14:m>
                  <m:oMath xmlns:m="http://schemas.openxmlformats.org/officeDocument/2006/math">
                    <m:f>
                      <m:fPr>
                        <m:ctrlPr>
                          <a:rPr lang="en-US" sz="2100" i="1" dirty="0">
                            <a:latin typeface="Cambria Math" panose="02040503050406030204" pitchFamily="18" charset="0"/>
                            <a:cs typeface="Arial" panose="020B0604020202020204" pitchFamily="34" charset="0"/>
                          </a:rPr>
                        </m:ctrlPr>
                      </m:fPr>
                      <m:num>
                        <m:r>
                          <a:rPr lang="en-US" sz="2100" b="0" i="1" dirty="0" smtClean="0">
                            <a:latin typeface="Cambria Math" panose="02040503050406030204" pitchFamily="18" charset="0"/>
                            <a:cs typeface="Arial" panose="020B0604020202020204" pitchFamily="34" charset="0"/>
                          </a:rPr>
                          <m:t>𝑎𝑐𝑡𝑢𝑎𝑙</m:t>
                        </m:r>
                        <m:r>
                          <a:rPr lang="en-US" sz="2100" b="0" i="1" dirty="0" smtClean="0">
                            <a:latin typeface="Cambria Math" panose="02040503050406030204" pitchFamily="18" charset="0"/>
                            <a:cs typeface="Arial" panose="020B0604020202020204" pitchFamily="34" charset="0"/>
                          </a:rPr>
                          <m:t> </m:t>
                        </m:r>
                        <m:r>
                          <a:rPr lang="en-US" sz="2100" b="0" i="1" dirty="0" smtClean="0">
                            <a:latin typeface="Cambria Math" panose="02040503050406030204" pitchFamily="18" charset="0"/>
                            <a:cs typeface="Arial" panose="020B0604020202020204" pitchFamily="34" charset="0"/>
                          </a:rPr>
                          <m:t>𝑐h𝑎𝑛𝑔𝑒</m:t>
                        </m:r>
                      </m:num>
                      <m:den>
                        <m:r>
                          <a:rPr lang="en-US" sz="2100" b="0" i="1" dirty="0" smtClean="0">
                            <a:latin typeface="Cambria Math" panose="02040503050406030204" pitchFamily="18" charset="0"/>
                            <a:cs typeface="Arial" panose="020B0604020202020204" pitchFamily="34" charset="0"/>
                          </a:rPr>
                          <m:t>𝑜𝑟𝑖𝑔𝑖𝑛𝑎𝑙</m:t>
                        </m:r>
                        <m:r>
                          <a:rPr lang="en-US" sz="2100" b="0" i="1" dirty="0" smtClean="0">
                            <a:latin typeface="Cambria Math" panose="02040503050406030204" pitchFamily="18" charset="0"/>
                            <a:cs typeface="Arial" panose="020B0604020202020204" pitchFamily="34" charset="0"/>
                          </a:rPr>
                          <m:t> </m:t>
                        </m:r>
                        <m:r>
                          <a:rPr lang="en-US" sz="2100" b="0" i="1" dirty="0" smtClean="0">
                            <a:latin typeface="Cambria Math" panose="02040503050406030204" pitchFamily="18" charset="0"/>
                            <a:cs typeface="Arial" panose="020B0604020202020204" pitchFamily="34" charset="0"/>
                          </a:rPr>
                          <m:t>𝑎𝑚𝑜𝑢𝑛𝑡</m:t>
                        </m:r>
                      </m:den>
                    </m:f>
                  </m:oMath>
                </a14:m>
                <a:r>
                  <a:rPr lang="en-US" sz="2100" dirty="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x 100 = </a:t>
                </a:r>
                <a14:m>
                  <m:oMath xmlns:m="http://schemas.openxmlformats.org/officeDocument/2006/math">
                    <m:f>
                      <m:fPr>
                        <m:ctrlPr>
                          <a:rPr lang="en-US" sz="3200" i="1" dirty="0" smtClean="0">
                            <a:latin typeface="Cambria Math" panose="02040503050406030204" pitchFamily="18" charset="0"/>
                            <a:cs typeface="Arial" panose="020B0604020202020204" pitchFamily="34" charset="0"/>
                          </a:rPr>
                        </m:ctrlPr>
                      </m:fPr>
                      <m:num>
                        <m:r>
                          <a:rPr lang="en-US" sz="3200" i="1" dirty="0" smtClean="0">
                            <a:latin typeface="Cambria Math" panose="02040503050406030204" pitchFamily="18" charset="0"/>
                            <a:cs typeface="Arial" panose="020B0604020202020204" pitchFamily="34" charset="0"/>
                          </a:rPr>
                          <m:t>□</m:t>
                        </m:r>
                      </m:num>
                      <m:den>
                        <m:r>
                          <a:rPr lang="en-US" sz="3200" b="0" i="1" dirty="0" smtClean="0">
                            <a:latin typeface="Cambria Math" panose="02040503050406030204" pitchFamily="18" charset="0"/>
                            <a:cs typeface="Arial" panose="020B0604020202020204" pitchFamily="34" charset="0"/>
                          </a:rPr>
                          <m:t>1800</m:t>
                        </m:r>
                      </m:den>
                    </m:f>
                  </m:oMath>
                </a14:m>
                <a:r>
                  <a:rPr lang="en-US" sz="2100" dirty="0" smtClean="0">
                    <a:latin typeface="Arial" panose="020B0604020202020204" pitchFamily="34" charset="0"/>
                    <a:cs typeface="Arial" panose="020B0604020202020204" pitchFamily="34" charset="0"/>
                  </a:rPr>
                  <a:t> x 100 = </a:t>
                </a:r>
                <a:r>
                  <a:rPr lang="en-US" sz="3600" dirty="0" smtClean="0">
                    <a:latin typeface="Arial" panose="020B0604020202020204" pitchFamily="34" charset="0"/>
                    <a:cs typeface="Arial" panose="020B0604020202020204" pitchFamily="34" charset="0"/>
                  </a:rPr>
                  <a:t>□</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endParaRPr lang="en-US" sz="900" dirty="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804863" algn="l"/>
                  </a:tabLst>
                </a:pPr>
                <a:r>
                  <a:rPr lang="en-US" sz="2100" dirty="0">
                    <a:latin typeface="Arial" panose="020B0604020202020204" pitchFamily="34" charset="0"/>
                    <a:cs typeface="Arial" panose="020B0604020202020204" pitchFamily="34" charset="0"/>
                  </a:rPr>
                  <a:t>Josh invests £</a:t>
                </a:r>
                <a:r>
                  <a:rPr lang="en-US" sz="2100" dirty="0" smtClean="0">
                    <a:latin typeface="Arial" panose="020B0604020202020204" pitchFamily="34" charset="0"/>
                    <a:cs typeface="Arial" panose="020B0604020202020204" pitchFamily="34" charset="0"/>
                  </a:rPr>
                  <a:t>4400.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When </a:t>
                </a:r>
                <a:r>
                  <a:rPr lang="en-US" sz="2100" dirty="0">
                    <a:latin typeface="Arial" panose="020B0604020202020204" pitchFamily="34" charset="0"/>
                    <a:cs typeface="Arial" panose="020B0604020202020204" pitchFamily="34" charset="0"/>
                  </a:rPr>
                  <a:t>his investment matures he receives £</a:t>
                </a:r>
                <a:r>
                  <a:rPr lang="en-US" sz="2100" dirty="0" smtClean="0">
                    <a:latin typeface="Arial" panose="020B0604020202020204" pitchFamily="34" charset="0"/>
                    <a:cs typeface="Arial" panose="020B0604020202020204" pitchFamily="34" charset="0"/>
                  </a:rPr>
                  <a:t>4294.40.</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Calculate </a:t>
                </a:r>
                <a:r>
                  <a:rPr lang="en-US" sz="2100" dirty="0">
                    <a:latin typeface="Arial" panose="020B0604020202020204" pitchFamily="34" charset="0"/>
                    <a:cs typeface="Arial" panose="020B0604020202020204" pitchFamily="34" charset="0"/>
                  </a:rPr>
                  <a:t>the percentage decrease in his investment.</a:t>
                </a:r>
                <a:endParaRPr lang="en-US" sz="21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1" y="1255400"/>
                <a:ext cx="5256584" cy="5547544"/>
              </a:xfrm>
              <a:prstGeom prst="rect">
                <a:avLst/>
              </a:prstGeom>
              <a:blipFill rotWithShape="0">
                <a:blip r:embed="rId4"/>
                <a:stretch>
                  <a:fillRect l="-1159" t="-659"/>
                </a:stretch>
              </a:blipFill>
            </p:spPr>
            <p:txBody>
              <a:bodyPr/>
              <a:lstStyle/>
              <a:p>
                <a:r>
                  <a:rPr lang="en-US">
                    <a:noFill/>
                  </a:rPr>
                  <a:t> </a:t>
                </a:r>
              </a:p>
            </p:txBody>
          </p:sp>
        </mc:Fallback>
      </mc:AlternateContent>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585898139"/>
      </p:ext>
    </p:extLst>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p:sp>
        <p:nvSpPr>
          <p:cNvPr id="3" name="Rectangle 2"/>
          <p:cNvSpPr/>
          <p:nvPr/>
        </p:nvSpPr>
        <p:spPr>
          <a:xfrm>
            <a:off x="251521" y="1255400"/>
            <a:ext cx="5256584" cy="5355312"/>
          </a:xfrm>
          <a:prstGeom prst="rect">
            <a:avLst/>
          </a:prstGeom>
        </p:spPr>
        <p:txBody>
          <a:bodyPr wrap="square">
            <a:spAutoFit/>
          </a:bodyPr>
          <a:lstStyle/>
          <a:p>
            <a:pPr marL="457200" indent="-457200">
              <a:buClr>
                <a:srgbClr val="C00000"/>
              </a:buClr>
              <a:buFont typeface="+mj-lt"/>
              <a:buAutoNum type="arabicPeriod" startAt="9"/>
              <a:tabLst>
                <a:tab pos="804863" algn="l"/>
              </a:tabLst>
            </a:pPr>
            <a:r>
              <a:rPr lang="en-US" sz="1900" dirty="0">
                <a:latin typeface="Arial" panose="020B0604020202020204" pitchFamily="34" charset="0"/>
                <a:cs typeface="Arial" panose="020B0604020202020204" pitchFamily="34" charset="0"/>
              </a:rPr>
              <a:t>Callum invests £</a:t>
            </a:r>
            <a:r>
              <a:rPr lang="en-US" sz="1900" dirty="0" smtClean="0">
                <a:latin typeface="Arial" panose="020B0604020202020204" pitchFamily="34" charset="0"/>
                <a:cs typeface="Arial" panose="020B0604020202020204" pitchFamily="34" charset="0"/>
              </a:rPr>
              <a:t>2250.</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When </a:t>
            </a:r>
            <a:r>
              <a:rPr lang="en-US" sz="1900" dirty="0">
                <a:latin typeface="Arial" panose="020B0604020202020204" pitchFamily="34" charset="0"/>
                <a:cs typeface="Arial" panose="020B0604020202020204" pitchFamily="34" charset="0"/>
              </a:rPr>
              <a:t>his investment matures he receives £</a:t>
            </a:r>
            <a:r>
              <a:rPr lang="en-US" sz="1900" dirty="0" smtClean="0">
                <a:latin typeface="Arial" panose="020B0604020202020204" pitchFamily="34" charset="0"/>
                <a:cs typeface="Arial" panose="020B0604020202020204" pitchFamily="34" charset="0"/>
              </a:rPr>
              <a:t>2288.25.</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Work </a:t>
            </a:r>
            <a:r>
              <a:rPr lang="en-US" sz="1900" dirty="0">
                <a:latin typeface="Arial" panose="020B0604020202020204" pitchFamily="34" charset="0"/>
                <a:cs typeface="Arial" panose="020B0604020202020204" pitchFamily="34" charset="0"/>
              </a:rPr>
              <a:t>out the percentage increase in his </a:t>
            </a:r>
            <a:r>
              <a:rPr lang="en-US" sz="1900" dirty="0" smtClean="0">
                <a:latin typeface="Arial" panose="020B0604020202020204" pitchFamily="34" charset="0"/>
                <a:cs typeface="Arial" panose="020B0604020202020204" pitchFamily="34" charset="0"/>
              </a:rPr>
              <a:t>investment.</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The </a:t>
            </a:r>
            <a:r>
              <a:rPr lang="en-US" sz="1900" dirty="0">
                <a:latin typeface="Arial" panose="020B0604020202020204" pitchFamily="34" charset="0"/>
                <a:cs typeface="Arial" panose="020B0604020202020204" pitchFamily="34" charset="0"/>
              </a:rPr>
              <a:t>table shows the prices a shop pays for some items (cost price) and the prices it sells them for (selling price</a:t>
            </a:r>
            <a:r>
              <a:rPr lang="en-US" sz="1900" dirty="0" smtClean="0">
                <a:latin typeface="Arial" panose="020B0604020202020204" pitchFamily="34" charset="0"/>
                <a:cs typeface="Arial" panose="020B0604020202020204" pitchFamily="34" charset="0"/>
              </a:rPr>
              <a:t>).</a:t>
            </a:r>
            <a:br>
              <a:rPr lang="en-US" sz="1900" dirty="0" smtClean="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smtClean="0">
                <a:latin typeface="Arial" panose="020B0604020202020204" pitchFamily="34" charset="0"/>
                <a:cs typeface="Arial" panose="020B0604020202020204" pitchFamily="34" charset="0"/>
              </a:rPr>
              <a:t/>
            </a:r>
            <a:br>
              <a:rPr lang="en-US" sz="1900" dirty="0" smtClean="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Copy and complete the table to work out the percentage profit on each item.</a:t>
            </a:r>
            <a:endParaRPr lang="en-US" sz="19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97140336"/>
              </p:ext>
            </p:extLst>
          </p:nvPr>
        </p:nvGraphicFramePr>
        <p:xfrm>
          <a:off x="276673" y="3717032"/>
          <a:ext cx="5231431" cy="2123440"/>
        </p:xfrm>
        <a:graphic>
          <a:graphicData uri="http://schemas.openxmlformats.org/drawingml/2006/table">
            <a:tbl>
              <a:tblPr firstRow="1" bandRow="1">
                <a:tableStyleId>{5C22544A-7EE6-4342-B048-85BDC9FD1C3A}</a:tableStyleId>
              </a:tblPr>
              <a:tblGrid>
                <a:gridCol w="860930"/>
                <a:gridCol w="884702"/>
                <a:gridCol w="952756"/>
                <a:gridCol w="1088864"/>
                <a:gridCol w="1444179"/>
              </a:tblGrid>
              <a:tr h="370840">
                <a:tc>
                  <a:txBody>
                    <a:bodyPr/>
                    <a:lstStyle/>
                    <a:p>
                      <a:r>
                        <a:rPr lang="en-US" dirty="0" smtClean="0"/>
                        <a:t>Item</a:t>
                      </a:r>
                      <a:endParaRPr lang="en-US" dirty="0"/>
                    </a:p>
                  </a:txBody>
                  <a:tcPr/>
                </a:tc>
                <a:tc>
                  <a:txBody>
                    <a:bodyPr/>
                    <a:lstStyle/>
                    <a:p>
                      <a:r>
                        <a:rPr lang="en-US" dirty="0" smtClean="0"/>
                        <a:t>Cost Price</a:t>
                      </a:r>
                      <a:endParaRPr lang="en-US" dirty="0"/>
                    </a:p>
                  </a:txBody>
                  <a:tcPr/>
                </a:tc>
                <a:tc>
                  <a:txBody>
                    <a:bodyPr/>
                    <a:lstStyle/>
                    <a:p>
                      <a:r>
                        <a:rPr lang="en-US" dirty="0" smtClean="0"/>
                        <a:t>Selling Price</a:t>
                      </a:r>
                      <a:endParaRPr lang="en-US" dirty="0"/>
                    </a:p>
                  </a:txBody>
                  <a:tcPr/>
                </a:tc>
                <a:tc>
                  <a:txBody>
                    <a:bodyPr/>
                    <a:lstStyle/>
                    <a:p>
                      <a:r>
                        <a:rPr lang="en-US" dirty="0" smtClean="0"/>
                        <a:t>Actual</a:t>
                      </a:r>
                      <a:r>
                        <a:rPr lang="en-US" baseline="0" dirty="0" smtClean="0"/>
                        <a:t> profit</a:t>
                      </a:r>
                      <a:endParaRPr lang="en-US" dirty="0"/>
                    </a:p>
                  </a:txBody>
                  <a:tcPr/>
                </a:tc>
                <a:tc>
                  <a:txBody>
                    <a:bodyPr/>
                    <a:lstStyle/>
                    <a:p>
                      <a:r>
                        <a:rPr lang="en-US" dirty="0" smtClean="0"/>
                        <a:t>Percentage Profit</a:t>
                      </a:r>
                      <a:endParaRPr lang="en-US" dirty="0"/>
                    </a:p>
                  </a:txBody>
                  <a:tcPr/>
                </a:tc>
              </a:tr>
              <a:tr h="370840">
                <a:tc>
                  <a:txBody>
                    <a:bodyPr/>
                    <a:lstStyle/>
                    <a:p>
                      <a:r>
                        <a:rPr lang="en-US" dirty="0" smtClean="0"/>
                        <a:t>Shirt</a:t>
                      </a:r>
                      <a:endParaRPr lang="en-US" dirty="0"/>
                    </a:p>
                  </a:txBody>
                  <a:tcPr/>
                </a:tc>
                <a:tc>
                  <a:txBody>
                    <a:bodyPr/>
                    <a:lstStyle/>
                    <a:p>
                      <a:r>
                        <a:rPr lang="en-US" dirty="0" smtClean="0"/>
                        <a:t>£9</a:t>
                      </a:r>
                      <a:endParaRPr lang="en-US" dirty="0"/>
                    </a:p>
                  </a:txBody>
                  <a:tcPr/>
                </a:tc>
                <a:tc>
                  <a:txBody>
                    <a:bodyPr/>
                    <a:lstStyle/>
                    <a:p>
                      <a:r>
                        <a:rPr lang="en-US" dirty="0" smtClean="0"/>
                        <a:t>£15</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Shoes</a:t>
                      </a:r>
                      <a:endParaRPr lang="en-US" dirty="0"/>
                    </a:p>
                  </a:txBody>
                  <a:tcPr/>
                </a:tc>
                <a:tc>
                  <a:txBody>
                    <a:bodyPr/>
                    <a:lstStyle/>
                    <a:p>
                      <a:r>
                        <a:rPr lang="en-US" dirty="0" smtClean="0"/>
                        <a:t>£21</a:t>
                      </a:r>
                      <a:endParaRPr lang="en-US" dirty="0"/>
                    </a:p>
                  </a:txBody>
                  <a:tcPr/>
                </a:tc>
                <a:tc>
                  <a:txBody>
                    <a:bodyPr/>
                    <a:lstStyle/>
                    <a:p>
                      <a:r>
                        <a:rPr lang="en-US" dirty="0" smtClean="0"/>
                        <a:t>£28</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Jeans</a:t>
                      </a:r>
                      <a:endParaRPr lang="en-US" dirty="0"/>
                    </a:p>
                  </a:txBody>
                  <a:tcPr/>
                </a:tc>
                <a:tc>
                  <a:txBody>
                    <a:bodyPr/>
                    <a:lstStyle/>
                    <a:p>
                      <a:r>
                        <a:rPr lang="en-US" dirty="0" smtClean="0"/>
                        <a:t>£16</a:t>
                      </a:r>
                      <a:endParaRPr lang="en-US" dirty="0"/>
                    </a:p>
                  </a:txBody>
                  <a:tcPr/>
                </a:tc>
                <a:tc>
                  <a:txBody>
                    <a:bodyPr/>
                    <a:lstStyle/>
                    <a:p>
                      <a:r>
                        <a:rPr lang="en-US" dirty="0" smtClean="0"/>
                        <a:t>£24</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Dress</a:t>
                      </a:r>
                      <a:endParaRPr lang="en-US" dirty="0"/>
                    </a:p>
                  </a:txBody>
                  <a:tcPr/>
                </a:tc>
                <a:tc>
                  <a:txBody>
                    <a:bodyPr/>
                    <a:lstStyle/>
                    <a:p>
                      <a:r>
                        <a:rPr lang="en-US" dirty="0" smtClean="0"/>
                        <a:t>£30</a:t>
                      </a:r>
                      <a:endParaRPr lang="en-US" dirty="0"/>
                    </a:p>
                  </a:txBody>
                  <a:tcPr/>
                </a:tc>
                <a:tc>
                  <a:txBody>
                    <a:bodyPr/>
                    <a:lstStyle/>
                    <a:p>
                      <a:r>
                        <a:rPr lang="en-US" dirty="0" smtClean="0"/>
                        <a:t>£36</a:t>
                      </a:r>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771753378"/>
      </p:ext>
    </p:extLst>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p:sp>
        <p:nvSpPr>
          <p:cNvPr id="3" name="Rectangle 2"/>
          <p:cNvSpPr/>
          <p:nvPr/>
        </p:nvSpPr>
        <p:spPr>
          <a:xfrm>
            <a:off x="251521" y="1232168"/>
            <a:ext cx="5256584" cy="5509200"/>
          </a:xfrm>
          <a:prstGeom prst="rect">
            <a:avLst/>
          </a:prstGeom>
        </p:spPr>
        <p:txBody>
          <a:bodyPr wrap="square">
            <a:spAutoFit/>
          </a:bodyPr>
          <a:lstStyle/>
          <a:p>
            <a:pPr marL="571500" indent="-571500">
              <a:buClr>
                <a:srgbClr val="C00000"/>
              </a:buClr>
              <a:buFont typeface="+mj-lt"/>
              <a:buAutoNum type="arabicPeriod" startAt="11"/>
              <a:tabLst>
                <a:tab pos="804863" algn="l"/>
              </a:tabLst>
            </a:pPr>
            <a:r>
              <a:rPr lang="en-US" sz="2200" dirty="0">
                <a:latin typeface="Arial" panose="020B0604020202020204" pitchFamily="34" charset="0"/>
                <a:cs typeface="Arial" panose="020B0604020202020204" pitchFamily="34" charset="0"/>
              </a:rPr>
              <a:t>Victoria bought a car for £</a:t>
            </a:r>
            <a:r>
              <a:rPr lang="en-US" sz="2200" dirty="0" smtClean="0">
                <a:latin typeface="Arial" panose="020B0604020202020204" pitchFamily="34" charset="0"/>
                <a:cs typeface="Arial" panose="020B0604020202020204" pitchFamily="34" charset="0"/>
              </a:rPr>
              <a:t>12000.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Two </a:t>
            </a:r>
            <a:r>
              <a:rPr lang="en-US" sz="2200" dirty="0">
                <a:latin typeface="Arial" panose="020B0604020202020204" pitchFamily="34" charset="0"/>
                <a:cs typeface="Arial" panose="020B0604020202020204" pitchFamily="34" charset="0"/>
              </a:rPr>
              <a:t>years later she sold it for £</a:t>
            </a:r>
            <a:r>
              <a:rPr lang="en-US" sz="2200" dirty="0" smtClean="0">
                <a:latin typeface="Arial" panose="020B0604020202020204" pitchFamily="34" charset="0"/>
                <a:cs typeface="Arial" panose="020B0604020202020204" pitchFamily="34" charset="0"/>
              </a:rPr>
              <a:t>9700.</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Work </a:t>
            </a:r>
            <a:r>
              <a:rPr lang="en-US" sz="2200" dirty="0">
                <a:latin typeface="Arial" panose="020B0604020202020204" pitchFamily="34" charset="0"/>
                <a:cs typeface="Arial" panose="020B0604020202020204" pitchFamily="34" charset="0"/>
              </a:rPr>
              <a:t>out her percentage </a:t>
            </a:r>
            <a:r>
              <a:rPr lang="en-US" sz="2200" dirty="0" smtClean="0">
                <a:latin typeface="Arial" panose="020B0604020202020204" pitchFamily="34" charset="0"/>
                <a:cs typeface="Arial" panose="020B0604020202020204" pitchFamily="34" charset="0"/>
              </a:rPr>
              <a:t>loss.</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your answer to 1 </a:t>
            </a:r>
            <a:r>
              <a:rPr lang="en-US" sz="2200" dirty="0" err="1">
                <a:latin typeface="Arial" panose="020B0604020202020204" pitchFamily="34" charset="0"/>
                <a:cs typeface="Arial" panose="020B0604020202020204" pitchFamily="34" charset="0"/>
              </a:rPr>
              <a:t>d.p</a:t>
            </a:r>
            <a:r>
              <a:rPr lang="en-US" sz="2200" dirty="0" err="1"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startAt="11"/>
              <a:tabLst>
                <a:tab pos="804863" algn="l"/>
              </a:tabLst>
            </a:pPr>
            <a:r>
              <a:rPr lang="en-US" sz="2200" dirty="0">
                <a:latin typeface="Arial" panose="020B0604020202020204" pitchFamily="34" charset="0"/>
                <a:cs typeface="Arial" panose="020B0604020202020204" pitchFamily="34" charset="0"/>
              </a:rPr>
              <a:t>In 2003 the population of the USA was </a:t>
            </a:r>
            <a:r>
              <a:rPr lang="en-US" sz="2200" dirty="0" smtClean="0">
                <a:latin typeface="Arial" panose="020B0604020202020204" pitchFamily="34" charset="0"/>
                <a:cs typeface="Arial" panose="020B0604020202020204" pitchFamily="34" charset="0"/>
              </a:rPr>
              <a:t>288 998 781.</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In </a:t>
            </a:r>
            <a:r>
              <a:rPr lang="en-US" sz="2200" dirty="0">
                <a:latin typeface="Arial" panose="020B0604020202020204" pitchFamily="34" charset="0"/>
                <a:cs typeface="Arial" panose="020B0604020202020204" pitchFamily="34" charset="0"/>
              </a:rPr>
              <a:t>2013 it had increased to </a:t>
            </a:r>
            <a:r>
              <a:rPr lang="en-US" sz="2200" dirty="0" smtClean="0">
                <a:latin typeface="Arial" panose="020B0604020202020204" pitchFamily="34" charset="0"/>
                <a:cs typeface="Arial" panose="020B0604020202020204" pitchFamily="34" charset="0"/>
              </a:rPr>
              <a:t>315 079 109</a:t>
            </a:r>
            <a:r>
              <a:rPr lang="en-US" sz="2200" dirty="0">
                <a:latin typeface="Arial" panose="020B0604020202020204" pitchFamily="34" charset="0"/>
                <a:cs typeface="Arial" panose="020B0604020202020204" pitchFamily="34" charset="0"/>
              </a:rPr>
              <a:t>. What was the percentage increase in the </a:t>
            </a:r>
            <a:r>
              <a:rPr lang="en-US" sz="2200" dirty="0" smtClean="0">
                <a:latin typeface="Arial" panose="020B0604020202020204" pitchFamily="34" charset="0"/>
                <a:cs typeface="Arial" panose="020B0604020202020204" pitchFamily="34" charset="0"/>
              </a:rPr>
              <a:t>population?</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Give </a:t>
            </a:r>
            <a:r>
              <a:rPr lang="en-US" sz="2200" dirty="0">
                <a:latin typeface="Arial" panose="020B0604020202020204" pitchFamily="34" charset="0"/>
                <a:cs typeface="Arial" panose="020B0604020202020204" pitchFamily="34" charset="0"/>
              </a:rPr>
              <a:t>your answer to 3 </a:t>
            </a:r>
            <a:r>
              <a:rPr lang="en-US" sz="2200" dirty="0" err="1">
                <a:latin typeface="Arial" panose="020B0604020202020204" pitchFamily="34" charset="0"/>
                <a:cs typeface="Arial" panose="020B0604020202020204" pitchFamily="34" charset="0"/>
              </a:rPr>
              <a:t>s.f</a:t>
            </a:r>
            <a:r>
              <a:rPr lang="en-US" sz="2200" dirty="0" err="1" smtClean="0">
                <a:latin typeface="Arial" panose="020B0604020202020204" pitchFamily="34" charset="0"/>
                <a:cs typeface="Arial" panose="020B0604020202020204" pitchFamily="34" charset="0"/>
              </a:rPr>
              <a:t>.</a:t>
            </a:r>
            <a:endParaRPr lang="en-US" sz="22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startAt="11"/>
              <a:tabLst>
                <a:tab pos="804863" algn="l"/>
              </a:tabLst>
            </a:pPr>
            <a:r>
              <a:rPr lang="en-US" sz="2200" b="1" dirty="0">
                <a:solidFill>
                  <a:srgbClr val="FF0000"/>
                </a:solidFill>
                <a:latin typeface="Arial" panose="020B0604020202020204" pitchFamily="34" charset="0"/>
                <a:cs typeface="Arial" panose="020B0604020202020204" pitchFamily="34" charset="0"/>
              </a:rPr>
              <a:t>P</a:t>
            </a:r>
            <a:r>
              <a:rPr lang="en-US" sz="2200" dirty="0">
                <a:latin typeface="Arial" panose="020B0604020202020204" pitchFamily="34" charset="0"/>
                <a:cs typeface="Arial" panose="020B0604020202020204" pitchFamily="34" charset="0"/>
              </a:rPr>
              <a:t> Jai buys 40 books for £3 </a:t>
            </a:r>
            <a:r>
              <a:rPr lang="en-US" sz="2200" dirty="0" smtClean="0">
                <a:latin typeface="Arial" panose="020B0604020202020204" pitchFamily="34" charset="0"/>
                <a:cs typeface="Arial" panose="020B0604020202020204" pitchFamily="34" charset="0"/>
              </a:rPr>
              <a:t>each.</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He </a:t>
            </a:r>
            <a:r>
              <a:rPr lang="en-US" sz="2200" dirty="0">
                <a:latin typeface="Arial" panose="020B0604020202020204" pitchFamily="34" charset="0"/>
                <a:cs typeface="Arial" panose="020B0604020202020204" pitchFamily="34" charset="0"/>
              </a:rPr>
              <a:t>sells </a:t>
            </a:r>
            <a:r>
              <a:rPr lang="en-US" sz="2200" dirty="0" smtClean="0">
                <a:latin typeface="Arial" panose="020B0604020202020204" pitchFamily="34" charset="0"/>
                <a:cs typeface="Arial" panose="020B0604020202020204" pitchFamily="34" charset="0"/>
              </a:rPr>
              <a:t>½ of </a:t>
            </a:r>
            <a:r>
              <a:rPr lang="en-US" sz="2200" dirty="0">
                <a:latin typeface="Arial" panose="020B0604020202020204" pitchFamily="34" charset="0"/>
                <a:cs typeface="Arial" panose="020B0604020202020204" pitchFamily="34" charset="0"/>
              </a:rPr>
              <a:t>them for £7 each, </a:t>
            </a:r>
            <a:r>
              <a:rPr lang="en-US" sz="2200" dirty="0" smtClean="0">
                <a:latin typeface="Arial" panose="020B0604020202020204" pitchFamily="34" charset="0"/>
                <a:cs typeface="Arial" panose="020B0604020202020204" pitchFamily="34" charset="0"/>
              </a:rPr>
              <a:t>¼ of </a:t>
            </a:r>
            <a:r>
              <a:rPr lang="en-US" sz="2200" dirty="0">
                <a:latin typeface="Arial" panose="020B0604020202020204" pitchFamily="34" charset="0"/>
                <a:cs typeface="Arial" panose="020B0604020202020204" pitchFamily="34" charset="0"/>
              </a:rPr>
              <a:t>them </a:t>
            </a:r>
            <a:r>
              <a:rPr lang="en-US" sz="2200" dirty="0" smtClean="0">
                <a:latin typeface="Arial" panose="020B0604020202020204" pitchFamily="34" charset="0"/>
                <a:cs typeface="Arial" panose="020B0604020202020204" pitchFamily="34" charset="0"/>
              </a:rPr>
              <a:t>for £5 </a:t>
            </a:r>
            <a:r>
              <a:rPr lang="en-US" sz="2200" dirty="0">
                <a:latin typeface="Arial" panose="020B0604020202020204" pitchFamily="34" charset="0"/>
                <a:cs typeface="Arial" panose="020B0604020202020204" pitchFamily="34" charset="0"/>
              </a:rPr>
              <a:t>each and the rest for £3.50 </a:t>
            </a:r>
            <a:r>
              <a:rPr lang="en-US" sz="2200" dirty="0" smtClean="0">
                <a:latin typeface="Arial" panose="020B0604020202020204" pitchFamily="34" charset="0"/>
                <a:cs typeface="Arial" panose="020B0604020202020204" pitchFamily="34" charset="0"/>
              </a:rPr>
              <a:t>each.</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What </a:t>
            </a:r>
            <a:r>
              <a:rPr lang="en-US" sz="2200" dirty="0">
                <a:latin typeface="Arial" panose="020B0604020202020204" pitchFamily="34" charset="0"/>
                <a:cs typeface="Arial" panose="020B0604020202020204" pitchFamily="34" charset="0"/>
              </a:rPr>
              <a:t>is his percentage profit?</a:t>
            </a:r>
            <a:endParaRPr lang="en-US" sz="2200" dirty="0" smtClean="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4212321600"/>
      </p:ext>
    </p:extLst>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14.1 – Percentages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p:sp>
        <p:nvSpPr>
          <p:cNvPr id="3" name="Rectangle 2"/>
          <p:cNvSpPr/>
          <p:nvPr/>
        </p:nvSpPr>
        <p:spPr>
          <a:xfrm>
            <a:off x="251521" y="1232168"/>
            <a:ext cx="8568952" cy="5632311"/>
          </a:xfrm>
          <a:prstGeom prst="rect">
            <a:avLst/>
          </a:prstGeom>
        </p:spPr>
        <p:txBody>
          <a:bodyPr wrap="square">
            <a:spAutoFit/>
          </a:bodyPr>
          <a:lstStyle/>
          <a:p>
            <a:pPr marL="571500" indent="-571500">
              <a:buClr>
                <a:srgbClr val="C00000"/>
              </a:buClr>
              <a:buFont typeface="+mj-lt"/>
              <a:buAutoNum type="arabicPeriod" startAt="14"/>
              <a:tabLst>
                <a:tab pos="804863" algn="l"/>
              </a:tabLst>
            </a:pPr>
            <a:r>
              <a:rPr lang="en-US" sz="2400" b="1" dirty="0">
                <a:solidFill>
                  <a:srgbClr val="FF0000"/>
                </a:solidFill>
                <a:latin typeface="Arial" panose="020B0604020202020204" pitchFamily="34" charset="0"/>
                <a:cs typeface="Arial" panose="020B0604020202020204" pitchFamily="34" charset="0"/>
              </a:rPr>
              <a:t>P / </a:t>
            </a:r>
            <a:r>
              <a:rPr lang="en-US" sz="2400" b="1" dirty="0" smtClean="0">
                <a:solidFill>
                  <a:srgbClr val="FF0000"/>
                </a:solidFill>
                <a:latin typeface="Arial" panose="020B0604020202020204" pitchFamily="34" charset="0"/>
                <a:cs typeface="Arial" panose="020B0604020202020204" pitchFamily="34" charset="0"/>
              </a:rPr>
              <a:t>R</a:t>
            </a:r>
            <a:r>
              <a:rPr lang="en-US" sz="2400" dirty="0" smtClean="0">
                <a:latin typeface="Arial" panose="020B0604020202020204" pitchFamily="34" charset="0"/>
                <a:cs typeface="Arial" panose="020B0604020202020204" pitchFamily="34" charset="0"/>
              </a:rPr>
              <a:t> The </a:t>
            </a:r>
            <a:r>
              <a:rPr lang="en-US" sz="2400" dirty="0">
                <a:latin typeface="Arial" panose="020B0604020202020204" pitchFamily="34" charset="0"/>
                <a:cs typeface="Arial" panose="020B0604020202020204" pitchFamily="34" charset="0"/>
              </a:rPr>
              <a:t>table shows information about visitor numbers to a museum in 2013 and in 2014</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14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pPr>
            <a:r>
              <a:rPr lang="en-US" sz="2400" dirty="0">
                <a:latin typeface="Arial" panose="020B0604020202020204" pitchFamily="34" charset="0"/>
                <a:cs typeface="Arial" panose="020B0604020202020204" pitchFamily="34" charset="0"/>
              </a:rPr>
              <a:t>Work out the percentage change in the total number of visitors from 2013 to 2014. Give your answer to 1 </a:t>
            </a:r>
            <a:r>
              <a:rPr lang="en-US" sz="2400" dirty="0" err="1">
                <a:latin typeface="Arial" panose="020B0604020202020204" pitchFamily="34" charset="0"/>
                <a:cs typeface="Arial" panose="020B0604020202020204" pitchFamily="34" charset="0"/>
              </a:rPr>
              <a:t>d.p.</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Does </a:t>
            </a:r>
            <a:r>
              <a:rPr lang="en-US" sz="2400" dirty="0">
                <a:latin typeface="Arial" panose="020B0604020202020204" pitchFamily="34" charset="0"/>
                <a:cs typeface="Arial" panose="020B0604020202020204" pitchFamily="34" charset="0"/>
              </a:rPr>
              <a:t>your answer to part </a:t>
            </a:r>
            <a:r>
              <a:rPr lang="en-US" sz="2400" b="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show a percentage increase or decrease? </a:t>
            </a:r>
            <a:endParaRPr lang="en-US" sz="2400" dirty="0" smtClean="0">
              <a:latin typeface="Arial" panose="020B0604020202020204" pitchFamily="34" charset="0"/>
              <a:cs typeface="Arial" panose="020B0604020202020204" pitchFamily="34" charset="0"/>
            </a:endParaRPr>
          </a:p>
          <a:p>
            <a:pPr marL="4000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adults visited the museum in 2014?</a:t>
            </a:r>
          </a:p>
          <a:p>
            <a:pPr marL="4000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percentage change in the amount of money taken in ticket sales from 2013 to </a:t>
            </a:r>
            <a:r>
              <a:rPr lang="en-US" sz="2400" dirty="0" smtClean="0">
                <a:latin typeface="Arial" panose="020B0604020202020204" pitchFamily="34" charset="0"/>
                <a:cs typeface="Arial" panose="020B0604020202020204" pitchFamily="34" charset="0"/>
              </a:rPr>
              <a:t>2014.</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your answer to 1 </a:t>
            </a:r>
            <a:r>
              <a:rPr lang="en-US" sz="2400" dirty="0" err="1">
                <a:latin typeface="Arial" panose="020B0604020202020204" pitchFamily="34" charset="0"/>
                <a:cs typeface="Arial" panose="020B0604020202020204" pitchFamily="34" charset="0"/>
              </a:rPr>
              <a:t>d.p.</a:t>
            </a:r>
            <a:endParaRPr lang="en-US" sz="2400" dirty="0" smtClean="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36038092"/>
              </p:ext>
            </p:extLst>
          </p:nvPr>
        </p:nvGraphicFramePr>
        <p:xfrm>
          <a:off x="251522" y="2060848"/>
          <a:ext cx="8568950" cy="1493520"/>
        </p:xfrm>
        <a:graphic>
          <a:graphicData uri="http://schemas.openxmlformats.org/drawingml/2006/table">
            <a:tbl>
              <a:tblPr firstRow="1" bandRow="1">
                <a:tableStyleId>{5C22544A-7EE6-4342-B048-85BDC9FD1C3A}</a:tableStyleId>
              </a:tblPr>
              <a:tblGrid>
                <a:gridCol w="1080119"/>
                <a:gridCol w="1852907"/>
                <a:gridCol w="2208344"/>
                <a:gridCol w="1713790"/>
                <a:gridCol w="1713790"/>
              </a:tblGrid>
              <a:tr h="370840">
                <a:tc>
                  <a:txBody>
                    <a:bodyPr/>
                    <a:lstStyle/>
                    <a:p>
                      <a:r>
                        <a:rPr lang="en-US" sz="2000" dirty="0" smtClean="0">
                          <a:latin typeface="Arial" panose="020B0604020202020204" pitchFamily="34" charset="0"/>
                          <a:cs typeface="Arial" panose="020B0604020202020204" pitchFamily="34" charset="0"/>
                        </a:rPr>
                        <a:t>Year</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Total number of visitors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Ratio of children to adults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Price of child tickets</a:t>
                      </a:r>
                      <a:endParaRPr lang="en-US" sz="2000" dirty="0">
                        <a:latin typeface="Arial" panose="020B0604020202020204" pitchFamily="34" charset="0"/>
                        <a:cs typeface="Arial" panose="020B0604020202020204" pitchFamily="34" charset="0"/>
                      </a:endParaRPr>
                    </a:p>
                  </a:txBody>
                  <a:tcPr/>
                </a:tc>
                <a:tc>
                  <a:txBody>
                    <a:bodyPr/>
                    <a:lstStyle/>
                    <a:p>
                      <a:r>
                        <a:rPr lang="en-US" sz="2000" dirty="0" smtClean="0">
                          <a:latin typeface="Arial" panose="020B0604020202020204" pitchFamily="34" charset="0"/>
                          <a:cs typeface="Arial" panose="020B0604020202020204" pitchFamily="34" charset="0"/>
                        </a:rPr>
                        <a:t>Price of adult tickets</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dirty="0" smtClean="0">
                          <a:latin typeface="Arial" panose="020B0604020202020204" pitchFamily="34" charset="0"/>
                          <a:cs typeface="Arial" panose="020B0604020202020204" pitchFamily="34" charset="0"/>
                        </a:rPr>
                        <a:t>2013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14 760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 : 3</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£7.20</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dirty="0" smtClean="0">
                          <a:latin typeface="Arial" panose="020B0604020202020204" pitchFamily="34" charset="0"/>
                          <a:cs typeface="Arial" panose="020B0604020202020204" pitchFamily="34" charset="0"/>
                        </a:rPr>
                        <a:t>2014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17 520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 :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£2.50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£8.00</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501995617"/>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114</a:t>
            </a:r>
            <a:endParaRPr lang="en-GB" sz="1400" b="1" dirty="0">
              <a:latin typeface="Calibri" panose="020F0502020204030204" pitchFamily="34" charset="0"/>
            </a:endParaRPr>
          </a:p>
        </p:txBody>
      </p:sp>
      <p:sp>
        <p:nvSpPr>
          <p:cNvPr id="3" name="Rectangle 2"/>
          <p:cNvSpPr/>
          <p:nvPr/>
        </p:nvSpPr>
        <p:spPr>
          <a:xfrm>
            <a:off x="251521" y="1232168"/>
            <a:ext cx="5256584" cy="5455340"/>
          </a:xfrm>
          <a:prstGeom prst="rect">
            <a:avLst/>
          </a:prstGeom>
        </p:spPr>
        <p:txBody>
          <a:bodyPr wrap="square">
            <a:spAutoFit/>
          </a:bodyPr>
          <a:lstStyle/>
          <a:p>
            <a:pPr marL="400050" indent="-400050">
              <a:buClr>
                <a:srgbClr val="C00000"/>
              </a:buClr>
              <a:buFont typeface="+mj-lt"/>
              <a:buAutoNum type="arabicPeriod"/>
              <a:tabLst>
                <a:tab pos="804863" algn="l"/>
              </a:tabLst>
            </a:pPr>
            <a:r>
              <a:rPr lang="en-US" sz="2050" dirty="0">
                <a:latin typeface="Arial" panose="020B0604020202020204" pitchFamily="34" charset="0"/>
                <a:cs typeface="Arial" panose="020B0604020202020204" pitchFamily="34" charset="0"/>
              </a:rPr>
              <a:t>Sean bought a car for £</a:t>
            </a:r>
            <a:r>
              <a:rPr lang="en-US" sz="2050" dirty="0" smtClean="0">
                <a:latin typeface="Arial" panose="020B0604020202020204" pitchFamily="34" charset="0"/>
                <a:cs typeface="Arial" panose="020B0604020202020204" pitchFamily="34" charset="0"/>
              </a:rPr>
              <a:t>9000.</a:t>
            </a:r>
            <a:br>
              <a:rPr lang="en-US" sz="205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It </a:t>
            </a:r>
            <a:r>
              <a:rPr lang="en-US" sz="2050" dirty="0">
                <a:latin typeface="Arial" panose="020B0604020202020204" pitchFamily="34" charset="0"/>
                <a:cs typeface="Arial" panose="020B0604020202020204" pitchFamily="34" charset="0"/>
              </a:rPr>
              <a:t>lost 25% of its value in the first </a:t>
            </a:r>
            <a:r>
              <a:rPr lang="en-US" sz="2050" dirty="0" smtClean="0">
                <a:latin typeface="Arial" panose="020B0604020202020204" pitchFamily="34" charset="0"/>
                <a:cs typeface="Arial" panose="020B0604020202020204" pitchFamily="34" charset="0"/>
              </a:rPr>
              <a:t>year.</a:t>
            </a:r>
            <a:br>
              <a:rPr lang="en-US" sz="2050" dirty="0" smtClean="0">
                <a:latin typeface="Arial" panose="020B0604020202020204" pitchFamily="34" charset="0"/>
                <a:cs typeface="Arial" panose="020B0604020202020204" pitchFamily="34" charset="0"/>
              </a:rPr>
            </a:br>
            <a:r>
              <a:rPr lang="en-US" sz="2050" dirty="0" smtClean="0">
                <a:latin typeface="Arial" panose="020B0604020202020204" pitchFamily="34" charset="0"/>
                <a:cs typeface="Arial" panose="020B0604020202020204" pitchFamily="34" charset="0"/>
              </a:rPr>
              <a:t>It </a:t>
            </a:r>
            <a:r>
              <a:rPr lang="en-US" sz="2050" dirty="0">
                <a:latin typeface="Arial" panose="020B0604020202020204" pitchFamily="34" charset="0"/>
                <a:cs typeface="Arial" panose="020B0604020202020204" pitchFamily="34" charset="0"/>
              </a:rPr>
              <a:t>lost 15% of its value in the second year, </a:t>
            </a:r>
            <a:endParaRPr lang="en-US" sz="205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is the multiplier to find the value of the car at the end of the first year? </a:t>
            </a:r>
            <a:endParaRPr lang="en-US" sz="205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was the value of the car at the end of the first year?</a:t>
            </a:r>
          </a:p>
          <a:p>
            <a:pPr marL="742950" lvl="1" indent="-342900">
              <a:buClr>
                <a:srgbClr val="C00000"/>
              </a:buClr>
              <a:buFont typeface="+mj-lt"/>
              <a:buAutoNum type="alphaLcPeriod"/>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is the multiplier to find the value of the car at the end of the second year? </a:t>
            </a:r>
            <a:endParaRPr lang="en-US" sz="2050" dirty="0" smtClean="0">
              <a:latin typeface="Arial" panose="020B0604020202020204" pitchFamily="34" charset="0"/>
              <a:cs typeface="Arial" panose="020B0604020202020204" pitchFamily="34" charset="0"/>
            </a:endParaRPr>
          </a:p>
          <a:p>
            <a:pPr marL="742950" lvl="1" indent="-342900">
              <a:buClr>
                <a:srgbClr val="C00000"/>
              </a:buClr>
              <a:buFont typeface="+mj-lt"/>
              <a:buAutoNum type="alphaLcPeriod"/>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was the value of the car at the end of the second year?</a:t>
            </a:r>
          </a:p>
          <a:p>
            <a:pPr marL="742950" lvl="1" indent="-342900">
              <a:buClr>
                <a:srgbClr val="C00000"/>
              </a:buClr>
              <a:buFont typeface="+mj-lt"/>
              <a:buAutoNum type="alphaLcPeriod"/>
            </a:pPr>
            <a:r>
              <a:rPr lang="en-US" sz="2050" dirty="0" smtClean="0">
                <a:latin typeface="Arial" panose="020B0604020202020204" pitchFamily="34" charset="0"/>
                <a:cs typeface="Arial" panose="020B0604020202020204" pitchFamily="34" charset="0"/>
              </a:rPr>
              <a:t>What </a:t>
            </a:r>
            <a:r>
              <a:rPr lang="en-US" sz="2050" dirty="0">
                <a:latin typeface="Arial" panose="020B0604020202020204" pitchFamily="34" charset="0"/>
                <a:cs typeface="Arial" panose="020B0604020202020204" pitchFamily="34" charset="0"/>
              </a:rPr>
              <a:t>is the single decimal number that the original value of the car can be multiplied by to find its value at the end of the 2 years?</a:t>
            </a:r>
            <a:endParaRPr lang="en-US" sz="205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8073338"/>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1722651"/>
              </a:xfrm>
              <a:prstGeom prst="rect">
                <a:avLst/>
              </a:prstGeom>
            </p:spPr>
            <p:txBody>
              <a:bodyPr wrap="square">
                <a:spAutoFit/>
              </a:bodyPr>
              <a:lstStyle/>
              <a:p>
                <a:pPr marL="457200" indent="-457200">
                  <a:buClr>
                    <a:srgbClr val="C00000"/>
                  </a:buClr>
                  <a:buFont typeface="+mj-lt"/>
                  <a:buAutoNum type="arabicPeriod" startAt="5"/>
                  <a:tabLst>
                    <a:tab pos="804863" algn="l"/>
                  </a:tabLst>
                </a:pPr>
                <a:r>
                  <a:rPr lang="en-US" sz="2400" dirty="0" smtClean="0">
                    <a:latin typeface="Arial" panose="020B0604020202020204" pitchFamily="34" charset="0"/>
                    <a:cs typeface="Arial" panose="020B0604020202020204" pitchFamily="34" charset="0"/>
                  </a:rPr>
                  <a:t>A bag contains </a:t>
                </a:r>
                <a:r>
                  <a:rPr lang="en-US" sz="2400" dirty="0" err="1">
                    <a:latin typeface="Arial" panose="020B0604020202020204" pitchFamily="34" charset="0"/>
                    <a:cs typeface="Arial" panose="020B0604020202020204" pitchFamily="34" charset="0"/>
                  </a:rPr>
                  <a:t>coloured</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balls.</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probability of picking a red ball is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a:rPr lang="en-US" sz="2400" b="0" i="1" smtClean="0">
                            <a:latin typeface="Cambria Math" panose="02040503050406030204" pitchFamily="18" charset="0"/>
                            <a:cs typeface="Arial" panose="020B0604020202020204" pitchFamily="34" charset="0"/>
                          </a:rPr>
                          <m:t>3</m:t>
                        </m:r>
                      </m:num>
                      <m:den>
                        <m:r>
                          <a:rPr lang="en-US" sz="2400" b="0" i="1" smtClean="0">
                            <a:latin typeface="Cambria Math" panose="02040503050406030204" pitchFamily="18" charset="0"/>
                            <a:cs typeface="Arial" panose="020B0604020202020204" pitchFamily="34" charset="0"/>
                          </a:rPr>
                          <m:t>11</m:t>
                        </m:r>
                      </m:den>
                    </m:f>
                    <m:r>
                      <a:rPr lang="en-US" sz="2400" b="0" i="1" smtClean="0">
                        <a:latin typeface="Cambria Math" panose="02040503050406030204" pitchFamily="18" charset="0"/>
                        <a:cs typeface="Arial" panose="020B0604020202020204" pitchFamily="34" charset="0"/>
                      </a:rPr>
                      <m:t> </m:t>
                    </m:r>
                  </m:oMath>
                </a14:m>
                <a:r>
                  <a:rPr lang="en-US" sz="2400" dirty="0" smtClean="0">
                    <a:latin typeface="Arial" panose="020B0604020202020204" pitchFamily="34" charset="0"/>
                    <a:cs typeface="Arial" panose="020B0604020202020204" pitchFamily="34" charset="0"/>
                  </a:rPr>
                  <a:t>What </a:t>
                </a:r>
                <a:r>
                  <a:rPr lang="en-US" sz="2400" dirty="0">
                    <a:latin typeface="Arial" panose="020B0604020202020204" pitchFamily="34" charset="0"/>
                    <a:cs typeface="Arial" panose="020B0604020202020204" pitchFamily="34" charset="0"/>
                  </a:rPr>
                  <a:t>is the probability of picking a ball that s not red?</a:t>
                </a:r>
                <a:endParaRPr lang="en-US" sz="2400" dirty="0" smtClean="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1722651"/>
              </a:xfrm>
              <a:prstGeom prst="rect">
                <a:avLst/>
              </a:prstGeom>
              <a:blipFill rotWithShape="0">
                <a:blip r:embed="rId4"/>
                <a:stretch>
                  <a:fillRect l="-1506" t="-2473" r="-1622" b="-7067"/>
                </a:stretch>
              </a:blipFill>
            </p:spPr>
            <p:txBody>
              <a:bodyPr/>
              <a:lstStyle/>
              <a:p>
                <a:r>
                  <a:rPr lang="en-US">
                    <a:noFill/>
                  </a:rPr>
                  <a:t> </a:t>
                </a:r>
              </a:p>
            </p:txBody>
          </p:sp>
        </mc:Fallback>
      </mc:AlternateContent>
      <p:grpSp>
        <p:nvGrpSpPr>
          <p:cNvPr id="5" name="Group 4"/>
          <p:cNvGrpSpPr/>
          <p:nvPr/>
        </p:nvGrpSpPr>
        <p:grpSpPr>
          <a:xfrm>
            <a:off x="305905" y="3147358"/>
            <a:ext cx="5130191" cy="3377986"/>
            <a:chOff x="3483872" y="1089031"/>
            <a:chExt cx="5264592" cy="3377986"/>
          </a:xfrm>
        </p:grpSpPr>
        <p:sp>
          <p:nvSpPr>
            <p:cNvPr id="6" name="Round Diagonal Corner Rectangle 5"/>
            <p:cNvSpPr/>
            <p:nvPr/>
          </p:nvSpPr>
          <p:spPr>
            <a:xfrm>
              <a:off x="3491880" y="1089031"/>
              <a:ext cx="5256584" cy="337798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6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666250"/>
              <a:ext cx="5095139" cy="2800767"/>
            </a:xfrm>
            <a:prstGeom prst="rect">
              <a:avLst/>
            </a:prstGeom>
          </p:spPr>
          <p:txBody>
            <a:bodyPr wrap="square">
              <a:spAutoFit/>
            </a:bodyPr>
            <a:lstStyle/>
            <a:p>
              <a:pPr>
                <a:spcAft>
                  <a:spcPts val="0"/>
                </a:spcAft>
                <a:tabLst>
                  <a:tab pos="4972050" algn="r"/>
                </a:tabLst>
              </a:pPr>
              <a:r>
                <a:rPr lang="en-US" sz="2200" dirty="0"/>
                <a:t>There are 15 </a:t>
              </a:r>
              <a:r>
                <a:rPr lang="en-US" sz="2200" dirty="0" err="1"/>
                <a:t>coloured</a:t>
              </a:r>
              <a:r>
                <a:rPr lang="en-US" sz="2200" dirty="0"/>
                <a:t> balls in a bag.</a:t>
              </a:r>
            </a:p>
            <a:p>
              <a:pPr>
                <a:spcAft>
                  <a:spcPts val="0"/>
                </a:spcAft>
                <a:tabLst>
                  <a:tab pos="4972050" algn="r"/>
                </a:tabLst>
              </a:pPr>
              <a:r>
                <a:rPr lang="en-US" sz="2200" dirty="0"/>
                <a:t>3 are red, 5 are blue and 7 are black.</a:t>
              </a:r>
            </a:p>
            <a:p>
              <a:pPr>
                <a:spcAft>
                  <a:spcPts val="0"/>
                </a:spcAft>
                <a:tabLst>
                  <a:tab pos="4972050" algn="r"/>
                </a:tabLst>
              </a:pPr>
              <a:r>
                <a:rPr lang="en-US" sz="2200" dirty="0"/>
                <a:t>Asha takes a ball from the bag at random.</a:t>
              </a:r>
            </a:p>
            <a:p>
              <a:pPr>
                <a:spcAft>
                  <a:spcPts val="0"/>
                </a:spcAft>
                <a:tabLst>
                  <a:tab pos="4972050" algn="r"/>
                </a:tabLst>
              </a:pPr>
              <a:r>
                <a:rPr lang="en-US" sz="2200" dirty="0"/>
                <a:t>Write the probability that Asha </a:t>
              </a:r>
              <a:endParaRPr lang="en-US" sz="2200" dirty="0" smtClean="0"/>
            </a:p>
            <a:p>
              <a:pPr marL="457200" indent="-457200">
                <a:spcAft>
                  <a:spcPts val="0"/>
                </a:spcAft>
                <a:buClr>
                  <a:srgbClr val="C00000"/>
                </a:buClr>
                <a:buFont typeface="+mj-lt"/>
                <a:buAutoNum type="alphaLcPeriod"/>
                <a:tabLst>
                  <a:tab pos="4972050" algn="r"/>
                </a:tabLst>
              </a:pPr>
              <a:r>
                <a:rPr lang="en-US" sz="2200" dirty="0" smtClean="0"/>
                <a:t>takes </a:t>
              </a:r>
              <a:r>
                <a:rPr lang="en-US" sz="2200" dirty="0"/>
                <a:t>a red ball </a:t>
              </a:r>
              <a:r>
                <a:rPr lang="en-US" sz="2200" dirty="0" smtClean="0"/>
                <a:t>	</a:t>
              </a:r>
              <a:r>
                <a:rPr lang="en-US" sz="2200" b="1" dirty="0" smtClean="0"/>
                <a:t>(</a:t>
              </a:r>
              <a:r>
                <a:rPr lang="en-US" sz="2200" b="1" dirty="0"/>
                <a:t>1 mark)</a:t>
              </a:r>
            </a:p>
            <a:p>
              <a:pPr marL="457200" indent="-457200">
                <a:spcAft>
                  <a:spcPts val="0"/>
                </a:spcAft>
                <a:buClr>
                  <a:srgbClr val="C00000"/>
                </a:buClr>
                <a:buFont typeface="+mj-lt"/>
                <a:buAutoNum type="alphaLcPeriod"/>
                <a:tabLst>
                  <a:tab pos="4972050" algn="r"/>
                </a:tabLst>
              </a:pPr>
              <a:r>
                <a:rPr lang="en-US" sz="2200" dirty="0" smtClean="0"/>
                <a:t>does </a:t>
              </a:r>
              <a:r>
                <a:rPr lang="en-US" sz="2200" dirty="0"/>
                <a:t>not take a black ball </a:t>
              </a:r>
              <a:r>
                <a:rPr lang="en-US" sz="2200" dirty="0" smtClean="0"/>
                <a:t>	</a:t>
              </a:r>
              <a:r>
                <a:rPr lang="en-US" sz="2200" b="1" dirty="0" smtClean="0"/>
                <a:t>(</a:t>
              </a:r>
              <a:r>
                <a:rPr lang="en-US" sz="2200" b="1" dirty="0"/>
                <a:t>1 mark)</a:t>
              </a:r>
            </a:p>
            <a:p>
              <a:pPr marL="457200" indent="-457200">
                <a:spcAft>
                  <a:spcPts val="0"/>
                </a:spcAft>
                <a:buClr>
                  <a:srgbClr val="C00000"/>
                </a:buClr>
                <a:buFont typeface="+mj-lt"/>
                <a:buAutoNum type="alphaLcPeriod"/>
                <a:tabLst>
                  <a:tab pos="4972050" algn="r"/>
                </a:tabLst>
              </a:pPr>
              <a:r>
                <a:rPr lang="en-US" sz="2200" dirty="0" smtClean="0"/>
                <a:t>takes </a:t>
              </a:r>
              <a:r>
                <a:rPr lang="en-US" sz="2200" dirty="0"/>
                <a:t>a white ball. </a:t>
              </a:r>
              <a:r>
                <a:rPr lang="en-US" sz="2200" dirty="0" smtClean="0"/>
                <a:t>	</a:t>
              </a:r>
              <a:r>
                <a:rPr lang="en-US" sz="2200" b="1" dirty="0" smtClean="0"/>
                <a:t>(</a:t>
              </a:r>
              <a:r>
                <a:rPr lang="en-US" sz="2200" b="1" dirty="0"/>
                <a:t>1 mark)</a:t>
              </a:r>
            </a:p>
          </p:txBody>
        </p:sp>
      </p:gr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84905" y="3176235"/>
            <a:ext cx="551298" cy="540797"/>
          </a:xfrm>
          <a:prstGeom prst="rect">
            <a:avLst/>
          </a:prstGeom>
        </p:spPr>
      </p:pic>
    </p:spTree>
    <p:extLst>
      <p:ext uri="{BB962C8B-B14F-4D97-AF65-F5344CB8AC3E}">
        <p14:creationId xmlns:p14="http://schemas.microsoft.com/office/powerpoint/2010/main" val="2231125716"/>
      </p:ext>
    </p:extLst>
  </p:cSld>
  <p:clrMapOvr>
    <a:masterClrMapping/>
  </p:clrMapOvr>
  <p:transition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1" y="1232168"/>
            <a:ext cx="5256584" cy="5361468"/>
          </a:xfrm>
          <a:prstGeom prst="rect">
            <a:avLst/>
          </a:prstGeom>
        </p:spPr>
        <p:txBody>
          <a:bodyPr wrap="square">
            <a:spAutoFit/>
          </a:bodyPr>
          <a:lstStyle/>
          <a:p>
            <a:pPr marL="457200" indent="-457200">
              <a:buClr>
                <a:srgbClr val="C00000"/>
              </a:buClr>
              <a:buFont typeface="+mj-lt"/>
              <a:buAutoNum type="arabicPeriod" startAt="2"/>
              <a:tabLst>
                <a:tab pos="804863" algn="l"/>
              </a:tabLst>
            </a:pPr>
            <a:r>
              <a:rPr lang="en-US" sz="2140" dirty="0">
                <a:latin typeface="Arial" panose="020B0604020202020204" pitchFamily="34" charset="0"/>
                <a:cs typeface="Arial" panose="020B0604020202020204" pitchFamily="34" charset="0"/>
              </a:rPr>
              <a:t>Raj has a job with an annual salary of £18000. </a:t>
            </a:r>
            <a:r>
              <a:rPr lang="en-US" sz="2140" dirty="0" smtClean="0">
                <a:latin typeface="Arial" panose="020B0604020202020204" pitchFamily="34" charset="0"/>
                <a:cs typeface="Arial" panose="020B0604020202020204" pitchFamily="34" charset="0"/>
              </a:rPr>
              <a:t>At </a:t>
            </a:r>
            <a:r>
              <a:rPr lang="en-US" sz="2140" dirty="0">
                <a:latin typeface="Arial" panose="020B0604020202020204" pitchFamily="34" charset="0"/>
                <a:cs typeface="Arial" panose="020B0604020202020204" pitchFamily="34" charset="0"/>
              </a:rPr>
              <a:t>the end of the first year he is given a salary increase of 1.5</a:t>
            </a:r>
            <a:r>
              <a:rPr lang="en-US" sz="2140" dirty="0" smtClean="0">
                <a:latin typeface="Arial" panose="020B0604020202020204" pitchFamily="34" charset="0"/>
                <a:cs typeface="Arial" panose="020B0604020202020204" pitchFamily="34" charset="0"/>
              </a:rPr>
              <a:t>%.</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At </a:t>
            </a:r>
            <a:r>
              <a:rPr lang="en-US" sz="2140" dirty="0">
                <a:latin typeface="Arial" panose="020B0604020202020204" pitchFamily="34" charset="0"/>
                <a:cs typeface="Arial" panose="020B0604020202020204" pitchFamily="34" charset="0"/>
              </a:rPr>
              <a:t>the end of the second year he is given an increase of 2%.</a:t>
            </a:r>
          </a:p>
          <a:p>
            <a:pPr marL="800100" lvl="1"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Write </a:t>
            </a:r>
            <a:r>
              <a:rPr lang="en-US" sz="2140" dirty="0">
                <a:latin typeface="Arial" panose="020B0604020202020204" pitchFamily="34" charset="0"/>
                <a:cs typeface="Arial" panose="020B0604020202020204" pitchFamily="34" charset="0"/>
              </a:rPr>
              <a:t>the single number, as a decimal, that </a:t>
            </a:r>
            <a:r>
              <a:rPr lang="en-US" sz="2140" dirty="0" err="1">
                <a:latin typeface="Arial" panose="020B0604020202020204" pitchFamily="34" charset="0"/>
                <a:cs typeface="Arial" panose="020B0604020202020204" pitchFamily="34" charset="0"/>
              </a:rPr>
              <a:t>Raj's</a:t>
            </a:r>
            <a:r>
              <a:rPr lang="en-US" sz="2140" dirty="0">
                <a:latin typeface="Arial" panose="020B0604020202020204" pitchFamily="34" charset="0"/>
                <a:cs typeface="Arial" panose="020B0604020202020204" pitchFamily="34" charset="0"/>
              </a:rPr>
              <a:t> original salary can be multiplied by to find his salary at the end of the 2 years, </a:t>
            </a:r>
            <a:endParaRPr lang="en-US" sz="214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140" dirty="0" smtClean="0">
                <a:latin typeface="Arial" panose="020B0604020202020204" pitchFamily="34" charset="0"/>
                <a:cs typeface="Arial" panose="020B0604020202020204" pitchFamily="34" charset="0"/>
              </a:rPr>
              <a:t>Work </a:t>
            </a:r>
            <a:r>
              <a:rPr lang="en-US" sz="2140" dirty="0">
                <a:latin typeface="Arial" panose="020B0604020202020204" pitchFamily="34" charset="0"/>
                <a:cs typeface="Arial" panose="020B0604020202020204" pitchFamily="34" charset="0"/>
              </a:rPr>
              <a:t>out </a:t>
            </a:r>
            <a:r>
              <a:rPr lang="en-US" sz="2140" dirty="0" err="1">
                <a:latin typeface="Arial" panose="020B0604020202020204" pitchFamily="34" charset="0"/>
                <a:cs typeface="Arial" panose="020B0604020202020204" pitchFamily="34" charset="0"/>
              </a:rPr>
              <a:t>Raj's</a:t>
            </a:r>
            <a:r>
              <a:rPr lang="en-US" sz="2140" dirty="0">
                <a:latin typeface="Arial" panose="020B0604020202020204" pitchFamily="34" charset="0"/>
                <a:cs typeface="Arial" panose="020B0604020202020204" pitchFamily="34" charset="0"/>
              </a:rPr>
              <a:t> salary at the end of 2 years.</a:t>
            </a:r>
          </a:p>
          <a:p>
            <a:pPr marL="457200" indent="-457200">
              <a:buClr>
                <a:srgbClr val="C00000"/>
              </a:buClr>
              <a:buFont typeface="+mj-lt"/>
              <a:buAutoNum type="arabicPeriod" startAt="3"/>
              <a:tabLst>
                <a:tab pos="804863" algn="l"/>
              </a:tabLst>
            </a:pPr>
            <a:r>
              <a:rPr lang="en-US" sz="2140" b="1" dirty="0" smtClean="0">
                <a:solidFill>
                  <a:srgbClr val="FF0000"/>
                </a:solidFill>
                <a:latin typeface="Arial" panose="020B0604020202020204" pitchFamily="34" charset="0"/>
                <a:cs typeface="Arial" panose="020B0604020202020204" pitchFamily="34" charset="0"/>
              </a:rPr>
              <a:t>R</a:t>
            </a:r>
            <a:r>
              <a:rPr lang="en-US" sz="2140" dirty="0" smtClean="0">
                <a:latin typeface="Arial" panose="020B0604020202020204" pitchFamily="34" charset="0"/>
                <a:cs typeface="Arial" panose="020B0604020202020204" pitchFamily="34" charset="0"/>
              </a:rPr>
              <a:t> </a:t>
            </a:r>
            <a:r>
              <a:rPr lang="en-US" sz="2140" dirty="0">
                <a:latin typeface="Arial" panose="020B0604020202020204" pitchFamily="34" charset="0"/>
                <a:cs typeface="Arial" panose="020B0604020202020204" pitchFamily="34" charset="0"/>
              </a:rPr>
              <a:t>Georgia says, 'An increase of 10% followed by an increase of 18% is the same as an increase of 28</a:t>
            </a:r>
            <a:r>
              <a:rPr lang="en-US" sz="2140" dirty="0" smtClean="0">
                <a:latin typeface="Arial" panose="020B0604020202020204" pitchFamily="34" charset="0"/>
                <a:cs typeface="Arial" panose="020B0604020202020204" pitchFamily="34" charset="0"/>
              </a:rPr>
              <a:t>%.‘</a:t>
            </a:r>
            <a:br>
              <a:rPr lang="en-US" sz="2140" dirty="0" smtClean="0">
                <a:latin typeface="Arial" panose="020B0604020202020204" pitchFamily="34" charset="0"/>
                <a:cs typeface="Arial" panose="020B0604020202020204" pitchFamily="34" charset="0"/>
              </a:rPr>
            </a:br>
            <a:r>
              <a:rPr lang="en-US" sz="2140" dirty="0" smtClean="0">
                <a:latin typeface="Arial" panose="020B0604020202020204" pitchFamily="34" charset="0"/>
                <a:cs typeface="Arial" panose="020B0604020202020204" pitchFamily="34" charset="0"/>
              </a:rPr>
              <a:t>Is </a:t>
            </a:r>
            <a:r>
              <a:rPr lang="en-US" sz="2140" dirty="0">
                <a:latin typeface="Arial" panose="020B0604020202020204" pitchFamily="34" charset="0"/>
                <a:cs typeface="Arial" panose="020B0604020202020204" pitchFamily="34" charset="0"/>
              </a:rPr>
              <a:t>Georgia correct? Explain your answer.</a:t>
            </a:r>
            <a:endParaRPr lang="en-US" sz="214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6" y="1237269"/>
            <a:ext cx="530297" cy="535547"/>
          </a:xfrm>
          <a:prstGeom prst="rect">
            <a:avLst/>
          </a:prstGeom>
        </p:spPr>
      </p:pic>
    </p:spTree>
    <p:extLst>
      <p:ext uri="{BB962C8B-B14F-4D97-AF65-F5344CB8AC3E}">
        <p14:creationId xmlns:p14="http://schemas.microsoft.com/office/powerpoint/2010/main" val="4106739098"/>
      </p:ext>
    </p:extLst>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1" y="1232168"/>
            <a:ext cx="5256584" cy="5047536"/>
          </a:xfrm>
          <a:prstGeom prst="rect">
            <a:avLst/>
          </a:prstGeom>
        </p:spPr>
        <p:txBody>
          <a:bodyPr wrap="square">
            <a:spAutoFit/>
          </a:bodyPr>
          <a:lstStyle/>
          <a:p>
            <a:pPr marL="457200" indent="-457200">
              <a:buClr>
                <a:srgbClr val="C00000"/>
              </a:buClr>
              <a:buFont typeface="+mj-lt"/>
              <a:buAutoNum type="arabicPeriod" startAt="4"/>
              <a:tabLst>
                <a:tab pos="804863" algn="l"/>
              </a:tabLst>
            </a:pPr>
            <a:r>
              <a:rPr lang="en-US" sz="2300" dirty="0">
                <a:latin typeface="Arial" panose="020B0604020202020204" pitchFamily="34" charset="0"/>
                <a:cs typeface="Arial" panose="020B0604020202020204" pitchFamily="34" charset="0"/>
              </a:rPr>
              <a:t>Jamie's manager says he can have either a 1% pay rise this year and then a 2.5% pay rise next year, or a 2% pay rise this </a:t>
            </a:r>
            <a:r>
              <a:rPr lang="en-US" sz="2300" dirty="0" smtClean="0">
                <a:latin typeface="Arial" panose="020B0604020202020204" pitchFamily="34" charset="0"/>
                <a:cs typeface="Arial" panose="020B0604020202020204" pitchFamily="34" charset="0"/>
              </a:rPr>
              <a:t>year.</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Which </a:t>
            </a:r>
            <a:r>
              <a:rPr lang="en-US" sz="2300" dirty="0">
                <a:latin typeface="Arial" panose="020B0604020202020204" pitchFamily="34" charset="0"/>
                <a:cs typeface="Arial" panose="020B0604020202020204" pitchFamily="34" charset="0"/>
              </a:rPr>
              <a:t>is the better offer? Explain.</a:t>
            </a:r>
          </a:p>
          <a:p>
            <a:pPr marL="457200" indent="-457200">
              <a:buClr>
                <a:srgbClr val="C00000"/>
              </a:buClr>
              <a:buFont typeface="+mj-lt"/>
              <a:buAutoNum type="arabicPeriod" startAt="4"/>
              <a:tabLst>
                <a:tab pos="804863" algn="l"/>
              </a:tabLst>
            </a:pPr>
            <a:r>
              <a:rPr lang="en-US" sz="2300" b="1" dirty="0" smtClean="0">
                <a:solidFill>
                  <a:srgbClr val="FF0000"/>
                </a:solidFill>
                <a:latin typeface="Arial" panose="020B0604020202020204" pitchFamily="34" charset="0"/>
                <a:cs typeface="Arial" panose="020B0604020202020204" pitchFamily="34" charset="0"/>
              </a:rPr>
              <a:t>P</a:t>
            </a:r>
            <a:r>
              <a:rPr lang="en-US" sz="2300" dirty="0" smtClean="0">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£4000 is invested for 2 years </a:t>
            </a:r>
            <a:r>
              <a:rPr lang="en-US" sz="2300" dirty="0" smtClean="0">
                <a:latin typeface="Arial" panose="020B0604020202020204" pitchFamily="34" charset="0"/>
                <a:cs typeface="Arial" panose="020B0604020202020204" pitchFamily="34" charset="0"/>
              </a:rPr>
              <a:t>at </a:t>
            </a:r>
            <a:r>
              <a:rPr lang="en-US" sz="2300" dirty="0">
                <a:latin typeface="Arial" panose="020B0604020202020204" pitchFamily="34" charset="0"/>
                <a:cs typeface="Arial" panose="020B0604020202020204" pitchFamily="34" charset="0"/>
              </a:rPr>
              <a:t>3% per annum </a:t>
            </a:r>
            <a:r>
              <a:rPr lang="en-US" sz="2300" dirty="0" smtClean="0">
                <a:latin typeface="Arial" panose="020B0604020202020204" pitchFamily="34" charset="0"/>
                <a:cs typeface="Arial" panose="020B0604020202020204" pitchFamily="34" charset="0"/>
              </a:rPr>
              <a:t>compound interest.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total interest earned over the 2 years.</a:t>
            </a:r>
          </a:p>
          <a:p>
            <a:pPr marL="457200" indent="-457200">
              <a:buClr>
                <a:srgbClr val="C00000"/>
              </a:buClr>
              <a:buFont typeface="+mj-lt"/>
              <a:buAutoNum type="arabicPeriod" startAt="4"/>
              <a:tabLst>
                <a:tab pos="804863" algn="l"/>
              </a:tabLst>
            </a:pPr>
            <a:r>
              <a:rPr lang="en-US" sz="2300" dirty="0">
                <a:latin typeface="Arial" panose="020B0604020202020204" pitchFamily="34" charset="0"/>
                <a:cs typeface="Arial" panose="020B0604020202020204" pitchFamily="34" charset="0"/>
              </a:rPr>
              <a:t>£1700 is invested for 2 years at 2.5% per annum compound </a:t>
            </a:r>
            <a:r>
              <a:rPr lang="en-US" sz="2300" dirty="0" smtClean="0">
                <a:latin typeface="Arial" panose="020B0604020202020204" pitchFamily="34" charset="0"/>
                <a:cs typeface="Arial" panose="020B0604020202020204" pitchFamily="34" charset="0"/>
              </a:rPr>
              <a:t>interest.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Work </a:t>
            </a:r>
            <a:r>
              <a:rPr lang="en-US" sz="2300" dirty="0">
                <a:latin typeface="Arial" panose="020B0604020202020204" pitchFamily="34" charset="0"/>
                <a:cs typeface="Arial" panose="020B0604020202020204" pitchFamily="34" charset="0"/>
              </a:rPr>
              <a:t>out the total amount </a:t>
            </a: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in </a:t>
            </a:r>
            <a:r>
              <a:rPr lang="en-US" sz="2300" dirty="0">
                <a:latin typeface="Arial" panose="020B0604020202020204" pitchFamily="34" charset="0"/>
                <a:cs typeface="Arial" panose="020B0604020202020204" pitchFamily="34" charset="0"/>
              </a:rPr>
              <a:t>the account after 2 years.</a:t>
            </a:r>
            <a:endParaRPr lang="en-US" sz="23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211156" y="1237269"/>
            <a:ext cx="530297" cy="535547"/>
          </a:xfrm>
          <a:prstGeom prst="rect">
            <a:avLst/>
          </a:prstGeom>
        </p:spPr>
      </p:pic>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6584" t="2205" r="6584" b="2216"/>
          <a:stretch/>
        </p:blipFill>
        <p:spPr>
          <a:xfrm>
            <a:off x="4436634" y="5229200"/>
            <a:ext cx="1098905" cy="1300745"/>
          </a:xfrm>
          <a:prstGeom prst="rect">
            <a:avLst/>
          </a:prstGeom>
        </p:spPr>
      </p:pic>
    </p:spTree>
    <p:extLst>
      <p:ext uri="{BB962C8B-B14F-4D97-AF65-F5344CB8AC3E}">
        <p14:creationId xmlns:p14="http://schemas.microsoft.com/office/powerpoint/2010/main" val="2888301939"/>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0" y="1232168"/>
            <a:ext cx="8595192" cy="5201424"/>
          </a:xfrm>
          <a:prstGeom prst="rect">
            <a:avLst/>
          </a:prstGeom>
        </p:spPr>
        <p:txBody>
          <a:bodyPr wrap="square">
            <a:spAutoFit/>
          </a:bodyPr>
          <a:lstStyle/>
          <a:p>
            <a:pPr marL="514350" indent="-514350">
              <a:buClr>
                <a:srgbClr val="C00000"/>
              </a:buClr>
              <a:buFont typeface="+mj-lt"/>
              <a:buAutoNum type="arabicPeriod" startAt="7"/>
              <a:tabLst>
                <a:tab pos="804863" algn="l"/>
              </a:tabLst>
            </a:pPr>
            <a:r>
              <a:rPr lang="en-US" sz="2800" dirty="0">
                <a:latin typeface="Arial" panose="020B0604020202020204" pitchFamily="34" charset="0"/>
                <a:cs typeface="Arial" panose="020B0604020202020204" pitchFamily="34" charset="0"/>
              </a:rPr>
              <a:t>£1200 is invested at 2% </a:t>
            </a:r>
            <a:r>
              <a:rPr lang="en-US" sz="2800" dirty="0" smtClean="0">
                <a:latin typeface="Arial" panose="020B0604020202020204" pitchFamily="34" charset="0"/>
                <a:cs typeface="Arial" panose="020B0604020202020204" pitchFamily="34" charset="0"/>
              </a:rPr>
              <a:t>compound interest.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Copy </a:t>
            </a:r>
            <a:r>
              <a:rPr lang="en-US" sz="2800" dirty="0">
                <a:latin typeface="Arial" panose="020B0604020202020204" pitchFamily="34" charset="0"/>
                <a:cs typeface="Arial" panose="020B0604020202020204" pitchFamily="34" charset="0"/>
              </a:rPr>
              <a:t>and complete the table</a:t>
            </a:r>
            <a:r>
              <a:rPr lang="en-US" sz="2800" dirty="0" smtClean="0">
                <a:latin typeface="Arial" panose="020B0604020202020204" pitchFamily="34" charset="0"/>
                <a:cs typeface="Arial" panose="020B0604020202020204" pitchFamily="34" charset="0"/>
              </a:rPr>
              <a:t>.</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9"/>
              <a:tabLst>
                <a:tab pos="804863" algn="l"/>
              </a:tabLst>
            </a:pPr>
            <a:r>
              <a:rPr lang="en-US" sz="2800" dirty="0">
                <a:latin typeface="Arial" panose="020B0604020202020204" pitchFamily="34" charset="0"/>
                <a:cs typeface="Arial" panose="020B0604020202020204" pitchFamily="34" charset="0"/>
              </a:rPr>
              <a:t>There are 1500 bacteria in a Petri </a:t>
            </a:r>
            <a:r>
              <a:rPr lang="en-US" sz="2800" dirty="0" smtClean="0">
                <a:latin typeface="Arial" panose="020B0604020202020204" pitchFamily="34" charset="0"/>
                <a:cs typeface="Arial" panose="020B0604020202020204" pitchFamily="34" charset="0"/>
              </a:rPr>
              <a:t>dish.</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number of bacteria doubles every hour. How many bacteria will be in the dish after 6 hours?</a:t>
            </a:r>
            <a:endParaRPr lang="en-US" sz="28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58279590"/>
              </p:ext>
            </p:extLst>
          </p:nvPr>
        </p:nvGraphicFramePr>
        <p:xfrm>
          <a:off x="323528" y="2276872"/>
          <a:ext cx="8523184" cy="2468880"/>
        </p:xfrm>
        <a:graphic>
          <a:graphicData uri="http://schemas.openxmlformats.org/drawingml/2006/table">
            <a:tbl>
              <a:tblPr firstRow="1" bandRow="1">
                <a:tableStyleId>{5C22544A-7EE6-4342-B048-85BDC9FD1C3A}</a:tableStyleId>
              </a:tblPr>
              <a:tblGrid>
                <a:gridCol w="792088"/>
                <a:gridCol w="1800200"/>
                <a:gridCol w="3888432"/>
                <a:gridCol w="2042464"/>
              </a:tblGrid>
              <a:tr h="370840">
                <a:tc>
                  <a:txBody>
                    <a:bodyPr/>
                    <a:lstStyle/>
                    <a:p>
                      <a:r>
                        <a:rPr lang="en-US" sz="2200" dirty="0" smtClean="0">
                          <a:latin typeface="Arial" panose="020B0604020202020204" pitchFamily="34" charset="0"/>
                          <a:cs typeface="Arial" panose="020B0604020202020204" pitchFamily="34" charset="0"/>
                        </a:rPr>
                        <a:t>Year</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Amount at start of year</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Amount plus interest</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Total amount at end of year</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latin typeface="Arial" panose="020B0604020202020204" pitchFamily="34" charset="0"/>
                          <a:cs typeface="Arial" panose="020B0604020202020204" pitchFamily="34" charset="0"/>
                        </a:rPr>
                        <a:t>1</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£1200</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    1200 x 1.02</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£1224.00</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£1224</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    1224 x 1.02 = 1200 x 1.02</a:t>
                      </a:r>
                      <a:r>
                        <a:rPr lang="en-US" sz="2200" baseline="30000" dirty="0" smtClean="0">
                          <a:latin typeface="Arial" panose="020B0604020202020204" pitchFamily="34" charset="0"/>
                          <a:cs typeface="Arial" panose="020B0604020202020204" pitchFamily="34" charset="0"/>
                        </a:rPr>
                        <a:t>2</a:t>
                      </a:r>
                      <a:endParaRPr lang="en-US" sz="2200" baseline="300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£1248.00</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£1248.48</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1248 x 1.02 =</a:t>
                      </a:r>
                      <a:r>
                        <a:rPr lang="en-US" sz="2200" baseline="0" dirty="0" smtClean="0">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tc>
              </a:tr>
              <a:tr h="370840">
                <a:tc>
                  <a:txBody>
                    <a:bodyPr/>
                    <a:lstStyle/>
                    <a:p>
                      <a:r>
                        <a:rPr lang="en-US" sz="2200" dirty="0" smtClean="0">
                          <a:latin typeface="Arial" panose="020B0604020202020204" pitchFamily="34" charset="0"/>
                          <a:cs typeface="Arial" panose="020B0604020202020204" pitchFamily="34" charset="0"/>
                        </a:rPr>
                        <a:t>4</a:t>
                      </a:r>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£1273.45</a:t>
                      </a:r>
                      <a:endParaRPr lang="en-US" sz="2200" dirty="0">
                        <a:latin typeface="Arial" panose="020B0604020202020204" pitchFamily="34" charset="0"/>
                        <a:cs typeface="Arial" panose="020B0604020202020204" pitchFamily="34" charset="0"/>
                      </a:endParaRPr>
                    </a:p>
                  </a:txBody>
                  <a:tcPr/>
                </a:tc>
                <a:tc>
                  <a:txBody>
                    <a:bodyPr/>
                    <a:lstStyle/>
                    <a:p>
                      <a:endParaRPr lang="en-US" sz="2200" dirty="0">
                        <a:latin typeface="Arial" panose="020B0604020202020204" pitchFamily="34" charset="0"/>
                        <a:cs typeface="Arial" panose="020B0604020202020204" pitchFamily="34" charset="0"/>
                      </a:endParaRPr>
                    </a:p>
                  </a:txBody>
                  <a:tcPr/>
                </a:tc>
                <a:tc>
                  <a:txBody>
                    <a:bodyPr/>
                    <a:lstStyle/>
                    <a:p>
                      <a:r>
                        <a:rPr lang="en-US" sz="2200" dirty="0" smtClean="0">
                          <a:latin typeface="Arial" panose="020B060402020202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921923873"/>
      </p:ext>
    </p:extLst>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0" y="1232168"/>
            <a:ext cx="5256584" cy="5293757"/>
          </a:xfrm>
          <a:prstGeom prst="rect">
            <a:avLst/>
          </a:prstGeom>
        </p:spPr>
        <p:txBody>
          <a:bodyPr wrap="square">
            <a:spAutoFit/>
          </a:bodyPr>
          <a:lstStyle/>
          <a:p>
            <a:pPr marL="457200" indent="-457200">
              <a:buClr>
                <a:srgbClr val="C00000"/>
              </a:buClr>
              <a:buFont typeface="+mj-lt"/>
              <a:buAutoNum type="arabicPeriod" startAt="8"/>
              <a:tabLst>
                <a:tab pos="804863" algn="l"/>
              </a:tabLst>
            </a:pPr>
            <a:r>
              <a:rPr lang="en-US" sz="2600" dirty="0">
                <a:latin typeface="Arial" panose="020B0604020202020204" pitchFamily="34" charset="0"/>
                <a:cs typeface="Arial" panose="020B0604020202020204" pitchFamily="34" charset="0"/>
              </a:rPr>
              <a:t>Work out the multiplier, as a single decimal </a:t>
            </a:r>
            <a:r>
              <a:rPr lang="en-US" sz="2600" dirty="0" smtClean="0">
                <a:latin typeface="Arial" panose="020B0604020202020204" pitchFamily="34" charset="0"/>
                <a:cs typeface="Arial" panose="020B0604020202020204" pitchFamily="34" charset="0"/>
              </a:rPr>
              <a:t>number</a:t>
            </a:r>
            <a:r>
              <a:rPr lang="en-US" sz="2600" dirty="0">
                <a:latin typeface="Arial" panose="020B0604020202020204" pitchFamily="34" charset="0"/>
                <a:cs typeface="Arial" panose="020B0604020202020204" pitchFamily="34" charset="0"/>
              </a:rPr>
              <a:t>, that represents </a:t>
            </a: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an </a:t>
            </a:r>
            <a:r>
              <a:rPr lang="en-US" sz="2600" dirty="0">
                <a:latin typeface="Arial" panose="020B0604020202020204" pitchFamily="34" charset="0"/>
                <a:cs typeface="Arial" panose="020B0604020202020204" pitchFamily="34" charset="0"/>
              </a:rPr>
              <a:t>annual increase of 12% for 2 years </a:t>
            </a: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an </a:t>
            </a:r>
            <a:r>
              <a:rPr lang="en-US" sz="2600" dirty="0">
                <a:latin typeface="Arial" panose="020B0604020202020204" pitchFamily="34" charset="0"/>
                <a:cs typeface="Arial" panose="020B0604020202020204" pitchFamily="34" charset="0"/>
              </a:rPr>
              <a:t>annual decrease of 10% for 5 years </a:t>
            </a:r>
            <a:endParaRPr lang="en-US" sz="26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an </a:t>
            </a:r>
            <a:r>
              <a:rPr lang="en-US" sz="2600" dirty="0">
                <a:latin typeface="Arial" panose="020B0604020202020204" pitchFamily="34" charset="0"/>
                <a:cs typeface="Arial" panose="020B0604020202020204" pitchFamily="34" charset="0"/>
              </a:rPr>
              <a:t>increase of 7% followed by an increase of 3%</a:t>
            </a: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a </a:t>
            </a:r>
            <a:r>
              <a:rPr lang="en-US" sz="2600" dirty="0">
                <a:latin typeface="Arial" panose="020B0604020202020204" pitchFamily="34" charset="0"/>
                <a:cs typeface="Arial" panose="020B0604020202020204" pitchFamily="34" charset="0"/>
              </a:rPr>
              <a:t>decrease of 15% followed by a decrease of 8%</a:t>
            </a:r>
          </a:p>
          <a:p>
            <a:pPr marL="857250" lvl="1" indent="-400050">
              <a:buClr>
                <a:srgbClr val="C00000"/>
              </a:buClr>
              <a:buFont typeface="+mj-lt"/>
              <a:buAutoNum type="alphaLcPeriod"/>
            </a:pPr>
            <a:r>
              <a:rPr lang="en-US" sz="2600" dirty="0" smtClean="0">
                <a:latin typeface="Arial" panose="020B0604020202020204" pitchFamily="34" charset="0"/>
                <a:cs typeface="Arial" panose="020B0604020202020204" pitchFamily="34" charset="0"/>
              </a:rPr>
              <a:t>an </a:t>
            </a:r>
            <a:r>
              <a:rPr lang="en-US" sz="2600" dirty="0">
                <a:latin typeface="Arial" panose="020B0604020202020204" pitchFamily="34" charset="0"/>
                <a:cs typeface="Arial" panose="020B0604020202020204" pitchFamily="34" charset="0"/>
              </a:rPr>
              <a:t>increase of 11% followed by a decrease of 4%.</a:t>
            </a:r>
            <a:endParaRPr lang="en-US" sz="26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spTree>
    <p:extLst>
      <p:ext uri="{BB962C8B-B14F-4D97-AF65-F5344CB8AC3E}">
        <p14:creationId xmlns:p14="http://schemas.microsoft.com/office/powerpoint/2010/main" val="1011460849"/>
      </p:ext>
    </p:extLst>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0" y="1232168"/>
            <a:ext cx="5256584" cy="3985706"/>
          </a:xfrm>
          <a:prstGeom prst="rect">
            <a:avLst/>
          </a:prstGeom>
        </p:spPr>
        <p:txBody>
          <a:bodyPr wrap="square">
            <a:spAutoFit/>
          </a:bodyPr>
          <a:lstStyle/>
          <a:p>
            <a:pPr marL="514350" indent="-514350">
              <a:buClr>
                <a:srgbClr val="C00000"/>
              </a:buClr>
              <a:buFont typeface="+mj-lt"/>
              <a:buAutoNum type="arabicPeriod" startAt="10"/>
              <a:tabLst>
                <a:tab pos="804863" algn="l"/>
              </a:tabLst>
            </a:pPr>
            <a:r>
              <a:rPr lang="en-US" sz="2300" dirty="0">
                <a:latin typeface="Arial" panose="020B0604020202020204" pitchFamily="34" charset="0"/>
                <a:cs typeface="Arial" panose="020B0604020202020204" pitchFamily="34" charset="0"/>
              </a:rPr>
              <a:t>The level of activity of a radioactive source decreases by 10% per </a:t>
            </a:r>
            <a:r>
              <a:rPr lang="en-US" sz="2300" dirty="0" smtClean="0">
                <a:latin typeface="Arial" panose="020B0604020202020204" pitchFamily="34" charset="0"/>
                <a:cs typeface="Arial" panose="020B0604020202020204" pitchFamily="34" charset="0"/>
              </a:rPr>
              <a:t>day.</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activity is 5000 counts per minute. What will it be a week </a:t>
            </a:r>
            <a:r>
              <a:rPr lang="en-US" sz="2300" dirty="0" smtClean="0">
                <a:latin typeface="Arial" panose="020B0604020202020204" pitchFamily="34" charset="0"/>
                <a:cs typeface="Arial" panose="020B0604020202020204" pitchFamily="34" charset="0"/>
              </a:rPr>
              <a:t>later?</a:t>
            </a:r>
          </a:p>
          <a:p>
            <a:pPr marL="514350" indent="-514350">
              <a:buClr>
                <a:srgbClr val="C00000"/>
              </a:buClr>
              <a:buFont typeface="+mj-lt"/>
              <a:buAutoNum type="arabicPeriod" startAt="10"/>
              <a:tabLst>
                <a:tab pos="804863" algn="l"/>
              </a:tabLst>
            </a:pP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level of activity of a sample containing a radioactive isotope is </a:t>
            </a:r>
            <a:r>
              <a:rPr lang="en-US" sz="2300" dirty="0" smtClean="0">
                <a:latin typeface="Arial" panose="020B0604020202020204" pitchFamily="34" charset="0"/>
                <a:cs typeface="Arial" panose="020B0604020202020204" pitchFamily="34" charset="0"/>
              </a:rPr>
              <a:t>90 000 </a:t>
            </a:r>
            <a:r>
              <a:rPr lang="en-US" sz="2300" dirty="0">
                <a:latin typeface="Arial" panose="020B0604020202020204" pitchFamily="34" charset="0"/>
                <a:cs typeface="Arial" panose="020B0604020202020204" pitchFamily="34" charset="0"/>
              </a:rPr>
              <a:t>counts per </a:t>
            </a:r>
            <a:r>
              <a:rPr lang="en-US" sz="2300" dirty="0" smtClean="0">
                <a:latin typeface="Arial" panose="020B0604020202020204" pitchFamily="34" charset="0"/>
                <a:cs typeface="Arial" panose="020B0604020202020204" pitchFamily="34" charset="0"/>
              </a:rPr>
              <a:t>minute.</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The </a:t>
            </a:r>
            <a:r>
              <a:rPr lang="en-US" sz="2300" dirty="0">
                <a:latin typeface="Arial" panose="020B0604020202020204" pitchFamily="34" charset="0"/>
                <a:cs typeface="Arial" panose="020B0604020202020204" pitchFamily="34" charset="0"/>
              </a:rPr>
              <a:t>half-life is 3 </a:t>
            </a:r>
            <a:r>
              <a:rPr lang="en-US" sz="2300" dirty="0" smtClean="0">
                <a:latin typeface="Arial" panose="020B0604020202020204" pitchFamily="34" charset="0"/>
                <a:cs typeface="Arial" panose="020B0604020202020204" pitchFamily="34" charset="0"/>
              </a:rPr>
              <a:t>days.</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What </a:t>
            </a:r>
            <a:r>
              <a:rPr lang="en-US" sz="2300" dirty="0">
                <a:latin typeface="Arial" panose="020B0604020202020204" pitchFamily="34" charset="0"/>
                <a:cs typeface="Arial" panose="020B0604020202020204" pitchFamily="34" charset="0"/>
              </a:rPr>
              <a:t>will the count rate be after 12 days?</a:t>
            </a:r>
            <a:endParaRPr lang="en-US" sz="23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sp>
        <p:nvSpPr>
          <p:cNvPr id="6" name="Rectangle 5"/>
          <p:cNvSpPr/>
          <p:nvPr/>
        </p:nvSpPr>
        <p:spPr>
          <a:xfrm flipH="1">
            <a:off x="277539" y="5325015"/>
            <a:ext cx="5204539" cy="1200329"/>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Q11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The </a:t>
            </a:r>
            <a:r>
              <a:rPr lang="en-US" sz="2400" b="1" dirty="0">
                <a:solidFill>
                  <a:schemeClr val="tx1"/>
                </a:solidFill>
                <a:latin typeface="Arial" panose="020B0604020202020204" pitchFamily="34" charset="0"/>
                <a:cs typeface="Arial" panose="020B0604020202020204" pitchFamily="34" charset="0"/>
              </a:rPr>
              <a:t>half-life </a:t>
            </a:r>
            <a:r>
              <a:rPr lang="en-US" sz="2400" dirty="0">
                <a:solidFill>
                  <a:schemeClr val="tx1"/>
                </a:solidFill>
                <a:latin typeface="Arial" panose="020B0604020202020204" pitchFamily="34" charset="0"/>
                <a:cs typeface="Arial" panose="020B0604020202020204" pitchFamily="34" charset="0"/>
              </a:rPr>
              <a:t>is the time taken for the count rate to fall to half its starting value.</a:t>
            </a:r>
          </a:p>
        </p:txBody>
      </p:sp>
    </p:spTree>
    <p:extLst>
      <p:ext uri="{BB962C8B-B14F-4D97-AF65-F5344CB8AC3E}">
        <p14:creationId xmlns:p14="http://schemas.microsoft.com/office/powerpoint/2010/main" val="3180849652"/>
      </p:ext>
    </p:extLst>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14.2 – Growth and Decay</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19" y="1232168"/>
            <a:ext cx="8595193" cy="1200329"/>
          </a:xfrm>
          <a:prstGeom prst="rect">
            <a:avLst/>
          </a:prstGeom>
        </p:spPr>
        <p:txBody>
          <a:bodyPr wrap="square">
            <a:spAutoFit/>
          </a:bodyPr>
          <a:lstStyle/>
          <a:p>
            <a:pPr marL="514350" indent="-514350">
              <a:buClr>
                <a:srgbClr val="C00000"/>
              </a:buClr>
              <a:buFont typeface="+mj-lt"/>
              <a:buAutoNum type="arabicPeriod" startAt="12"/>
              <a:tabLst>
                <a:tab pos="804863" algn="l"/>
              </a:tabLst>
            </a:pPr>
            <a:r>
              <a:rPr lang="en-US" sz="2400" dirty="0">
                <a:latin typeface="Arial" panose="020B0604020202020204" pitchFamily="34" charset="0"/>
                <a:cs typeface="Arial" panose="020B0604020202020204" pitchFamily="34" charset="0"/>
              </a:rPr>
              <a:t>In 2014 a supermarket chain had 120 stores in the UK. The number of stores increases at a rate of 6% each </a:t>
            </a:r>
            <a:r>
              <a:rPr lang="en-US" sz="2400" dirty="0" smtClean="0">
                <a:latin typeface="Arial" panose="020B0604020202020204" pitchFamily="34" charset="0"/>
                <a:cs typeface="Arial" panose="020B0604020202020204" pitchFamily="34" charset="0"/>
              </a:rPr>
              <a:t>year.</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stores will it have in 2018?</a:t>
            </a:r>
            <a:endParaRPr lang="en-US" sz="2400" dirty="0" smtClean="0">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16416" y="1237269"/>
            <a:ext cx="530297" cy="535547"/>
          </a:xfrm>
          <a:prstGeom prst="rect">
            <a:avLst/>
          </a:prstGeom>
        </p:spPr>
      </p:pic>
      <p:grpSp>
        <p:nvGrpSpPr>
          <p:cNvPr id="6" name="Group 5"/>
          <p:cNvGrpSpPr/>
          <p:nvPr/>
        </p:nvGrpSpPr>
        <p:grpSpPr>
          <a:xfrm>
            <a:off x="264052" y="2492895"/>
            <a:ext cx="8454257" cy="3993540"/>
            <a:chOff x="3483872" y="1089030"/>
            <a:chExt cx="5264592" cy="3993540"/>
          </a:xfrm>
        </p:grpSpPr>
        <p:sp>
          <p:nvSpPr>
            <p:cNvPr id="7" name="Round Diagonal Corner Rectangle 6"/>
            <p:cNvSpPr/>
            <p:nvPr/>
          </p:nvSpPr>
          <p:spPr>
            <a:xfrm>
              <a:off x="3491880" y="1089030"/>
              <a:ext cx="5256584" cy="399353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3576312" y="1666250"/>
              <a:ext cx="5146090" cy="3416320"/>
            </a:xfrm>
            <a:prstGeom prst="rect">
              <a:avLst/>
            </a:prstGeom>
          </p:spPr>
          <p:txBody>
            <a:bodyPr wrap="square">
              <a:spAutoFit/>
            </a:bodyPr>
            <a:lstStyle/>
            <a:p>
              <a:pPr>
                <a:spcAft>
                  <a:spcPts val="0"/>
                </a:spcAft>
              </a:pPr>
              <a:r>
                <a:rPr lang="en-US" sz="2400" dirty="0"/>
                <a:t>Liz makes an investment which will increase in value by 5% every year, </a:t>
              </a:r>
              <a:endParaRPr lang="en-US" sz="2400" dirty="0" smtClean="0"/>
            </a:p>
            <a:p>
              <a:pPr marL="457200" indent="-457200">
                <a:spcAft>
                  <a:spcPts val="0"/>
                </a:spcAft>
                <a:buClr>
                  <a:srgbClr val="C00000"/>
                </a:buClr>
                <a:buFont typeface="+mj-lt"/>
                <a:buAutoNum type="alphaLcPeriod"/>
              </a:pPr>
              <a:r>
                <a:rPr lang="en-US" sz="2400" dirty="0" smtClean="0"/>
                <a:t>Liz </a:t>
              </a:r>
              <a:r>
                <a:rPr lang="en-US" sz="2400" dirty="0"/>
                <a:t>says, ‘After 10 years my investment will be worth 50% more than it is now.’ Liz is wrong. Explain why. </a:t>
              </a:r>
              <a:endParaRPr lang="en-US" sz="2400" dirty="0" smtClean="0"/>
            </a:p>
            <a:p>
              <a:pPr>
                <a:spcAft>
                  <a:spcPts val="0"/>
                </a:spcAft>
                <a:buClr>
                  <a:srgbClr val="C00000"/>
                </a:buClr>
                <a:tabLst>
                  <a:tab pos="8058150" algn="r"/>
                </a:tabLst>
              </a:pPr>
              <a:r>
                <a:rPr lang="en-US" sz="2400" dirty="0" smtClean="0"/>
                <a:t>	</a:t>
              </a:r>
              <a:r>
                <a:rPr lang="en-US" sz="2400" b="1" dirty="0" smtClean="0"/>
                <a:t>(</a:t>
              </a:r>
              <a:r>
                <a:rPr lang="en-US" sz="2400" b="1" dirty="0"/>
                <a:t>1 mark)</a:t>
              </a:r>
              <a:r>
                <a:rPr lang="en-US" sz="2400" dirty="0"/>
                <a:t> </a:t>
              </a:r>
              <a:endParaRPr lang="en-US" sz="2400" dirty="0" smtClean="0"/>
            </a:p>
            <a:p>
              <a:pPr>
                <a:spcAft>
                  <a:spcPts val="0"/>
                </a:spcAft>
              </a:pPr>
              <a:r>
                <a:rPr lang="en-US" sz="2400" dirty="0" smtClean="0"/>
                <a:t>Liz </a:t>
              </a:r>
              <a:r>
                <a:rPr lang="en-US" sz="2400" dirty="0"/>
                <a:t>wants to work out the value of her investment after 2 years, </a:t>
              </a:r>
              <a:endParaRPr lang="en-US" sz="2400" dirty="0" smtClean="0"/>
            </a:p>
            <a:p>
              <a:pPr marL="457200" indent="-457200">
                <a:spcAft>
                  <a:spcPts val="0"/>
                </a:spcAft>
                <a:buClr>
                  <a:srgbClr val="C00000"/>
                </a:buClr>
                <a:buFont typeface="+mj-lt"/>
                <a:buAutoNum type="alphaLcPeriod" startAt="2"/>
                <a:tabLst>
                  <a:tab pos="8058150" algn="r"/>
                </a:tabLst>
              </a:pPr>
              <a:r>
                <a:rPr lang="en-US" sz="2400" dirty="0" smtClean="0"/>
                <a:t>By </a:t>
              </a:r>
              <a:r>
                <a:rPr lang="en-US" sz="2400" dirty="0"/>
                <a:t>what single decimal number should Liz multiply the value of the initial investment</a:t>
              </a:r>
              <a:r>
                <a:rPr lang="en-US" sz="2400" dirty="0" smtClean="0"/>
                <a:t>?	</a:t>
              </a:r>
              <a:r>
                <a:rPr lang="en-US" sz="2400" b="1" dirty="0" smtClean="0"/>
                <a:t>(</a:t>
              </a:r>
              <a:r>
                <a:rPr lang="en-US" sz="2400" b="1" dirty="0"/>
                <a:t>2 marks)</a:t>
              </a:r>
            </a:p>
          </p:txBody>
        </p:sp>
      </p:grpSp>
    </p:spTree>
    <p:extLst>
      <p:ext uri="{BB962C8B-B14F-4D97-AF65-F5344CB8AC3E}">
        <p14:creationId xmlns:p14="http://schemas.microsoft.com/office/powerpoint/2010/main" val="110671420"/>
      </p:ext>
    </p:extLst>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115</a:t>
            </a:r>
            <a:endParaRPr lang="en-GB" sz="1400" b="1" dirty="0">
              <a:latin typeface="Calibri" panose="020F0502020204030204" pitchFamily="34" charset="0"/>
            </a:endParaRPr>
          </a:p>
        </p:txBody>
      </p:sp>
      <p:sp>
        <p:nvSpPr>
          <p:cNvPr id="3" name="Rectangle 2"/>
          <p:cNvSpPr/>
          <p:nvPr/>
        </p:nvSpPr>
        <p:spPr>
          <a:xfrm>
            <a:off x="251520" y="1232168"/>
            <a:ext cx="5256584" cy="5198346"/>
          </a:xfrm>
          <a:prstGeom prst="rect">
            <a:avLst/>
          </a:prstGeom>
        </p:spPr>
        <p:txBody>
          <a:bodyPr wrap="square">
            <a:spAutoFit/>
          </a:bodyPr>
          <a:lstStyle/>
          <a:p>
            <a:pPr marL="457200" indent="-457200">
              <a:buClr>
                <a:srgbClr val="C00000"/>
              </a:buClr>
              <a:buFont typeface="+mj-lt"/>
              <a:buAutoNum type="arabicPeriod"/>
              <a:tabLst>
                <a:tab pos="804863" algn="l"/>
              </a:tabLst>
            </a:pPr>
            <a:r>
              <a:rPr lang="en-US" sz="2370" b="1" dirty="0">
                <a:solidFill>
                  <a:srgbClr val="FF0000"/>
                </a:solidFill>
                <a:latin typeface="Arial" panose="020B0604020202020204" pitchFamily="34" charset="0"/>
                <a:cs typeface="Arial" panose="020B0604020202020204" pitchFamily="34" charset="0"/>
              </a:rPr>
              <a:t>R</a:t>
            </a:r>
            <a:r>
              <a:rPr lang="en-US" sz="2370" dirty="0">
                <a:latin typeface="Arial" panose="020B0604020202020204" pitchFamily="34" charset="0"/>
                <a:cs typeface="Arial" panose="020B0604020202020204" pitchFamily="34" charset="0"/>
              </a:rPr>
              <a:t> Will has a basic pay rate of £8.80 per hour. He is paid 1.5 times as much for every hour he works at the weekend and twice as much for every hour he works at </a:t>
            </a:r>
            <a:r>
              <a:rPr lang="en-US" sz="2370" dirty="0" smtClean="0">
                <a:latin typeface="Arial" panose="020B0604020202020204" pitchFamily="34" charset="0"/>
                <a:cs typeface="Arial" panose="020B0604020202020204" pitchFamily="34" charset="0"/>
              </a:rPr>
              <a:t>night.</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One </a:t>
            </a:r>
            <a:r>
              <a:rPr lang="en-US" sz="2370" dirty="0">
                <a:latin typeface="Arial" panose="020B0604020202020204" pitchFamily="34" charset="0"/>
                <a:cs typeface="Arial" panose="020B0604020202020204" pitchFamily="34" charset="0"/>
              </a:rPr>
              <a:t>week, Will works for 20 hours at his basic pay rate, 5 hours at the weekend and 8 hours at </a:t>
            </a:r>
            <a:r>
              <a:rPr lang="en-US" sz="2370" dirty="0" smtClean="0">
                <a:latin typeface="Arial" panose="020B0604020202020204" pitchFamily="34" charset="0"/>
                <a:cs typeface="Arial" panose="020B0604020202020204" pitchFamily="34" charset="0"/>
              </a:rPr>
              <a:t>night.</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How </a:t>
            </a:r>
            <a:r>
              <a:rPr lang="en-US" sz="2370" dirty="0">
                <a:latin typeface="Arial" panose="020B0604020202020204" pitchFamily="34" charset="0"/>
                <a:cs typeface="Arial" panose="020B0604020202020204" pitchFamily="34" charset="0"/>
              </a:rPr>
              <a:t>much does he get paid for the week</a:t>
            </a:r>
            <a:r>
              <a:rPr lang="en-US" sz="237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5"/>
              <a:tabLst>
                <a:tab pos="804863" algn="l"/>
              </a:tabLst>
            </a:pPr>
            <a:r>
              <a:rPr lang="en-US" sz="2370" dirty="0">
                <a:latin typeface="Arial" panose="020B0604020202020204" pitchFamily="34" charset="0"/>
                <a:cs typeface="Arial" panose="020B0604020202020204" pitchFamily="34" charset="0"/>
              </a:rPr>
              <a:t>A block of lead has a mass of 1.5 kg and a </a:t>
            </a:r>
            <a:r>
              <a:rPr lang="en-US" sz="2370" dirty="0" smtClean="0">
                <a:latin typeface="Arial" panose="020B0604020202020204" pitchFamily="34" charset="0"/>
                <a:cs typeface="Arial" panose="020B0604020202020204" pitchFamily="34" charset="0"/>
              </a:rPr>
              <a:t>volume </a:t>
            </a:r>
            <a:r>
              <a:rPr lang="en-US" sz="2370" dirty="0">
                <a:latin typeface="Arial" panose="020B0604020202020204" pitchFamily="34" charset="0"/>
                <a:cs typeface="Arial" panose="020B0604020202020204" pitchFamily="34" charset="0"/>
              </a:rPr>
              <a:t>of </a:t>
            </a:r>
            <a:r>
              <a:rPr lang="en-US" sz="2370" dirty="0" smtClean="0">
                <a:latin typeface="Arial" panose="020B0604020202020204" pitchFamily="34" charset="0"/>
                <a:cs typeface="Arial" panose="020B0604020202020204" pitchFamily="34" charset="0"/>
              </a:rPr>
              <a:t>130cm</a:t>
            </a:r>
            <a:r>
              <a:rPr lang="en-US" sz="2370" baseline="30000" dirty="0" smtClean="0">
                <a:latin typeface="Arial" panose="020B0604020202020204" pitchFamily="34" charset="0"/>
                <a:cs typeface="Arial" panose="020B0604020202020204" pitchFamily="34" charset="0"/>
              </a:rPr>
              <a:t>3</a:t>
            </a:r>
            <a:r>
              <a:rPr lang="en-US" sz="2370" dirty="0" smtClean="0">
                <a:latin typeface="Arial" panose="020B0604020202020204" pitchFamily="34" charset="0"/>
                <a:cs typeface="Arial" panose="020B0604020202020204" pitchFamily="34" charset="0"/>
              </a:rPr>
              <a:t>.</a:t>
            </a:r>
            <a:br>
              <a:rPr lang="en-US" sz="2370" dirty="0" smtClean="0">
                <a:latin typeface="Arial" panose="020B0604020202020204" pitchFamily="34" charset="0"/>
                <a:cs typeface="Arial" panose="020B0604020202020204" pitchFamily="34" charset="0"/>
              </a:rPr>
            </a:br>
            <a:r>
              <a:rPr lang="en-US" sz="2370" dirty="0" smtClean="0">
                <a:latin typeface="Arial" panose="020B0604020202020204" pitchFamily="34" charset="0"/>
                <a:cs typeface="Arial" panose="020B0604020202020204" pitchFamily="34" charset="0"/>
              </a:rPr>
              <a:t>What </a:t>
            </a:r>
            <a:r>
              <a:rPr lang="en-US" sz="2370" dirty="0">
                <a:latin typeface="Arial" panose="020B0604020202020204" pitchFamily="34" charset="0"/>
                <a:cs typeface="Arial" panose="020B0604020202020204" pitchFamily="34" charset="0"/>
              </a:rPr>
              <a:t>is its density in g/cm</a:t>
            </a:r>
            <a:r>
              <a:rPr lang="en-US" sz="2370" baseline="30000" dirty="0">
                <a:latin typeface="Arial" panose="020B0604020202020204" pitchFamily="34" charset="0"/>
                <a:cs typeface="Arial" panose="020B0604020202020204" pitchFamily="34" charset="0"/>
              </a:rPr>
              <a:t>3</a:t>
            </a:r>
            <a:r>
              <a:rPr lang="en-US" sz="2370" dirty="0">
                <a:latin typeface="Arial" panose="020B0604020202020204" pitchFamily="34" charset="0"/>
                <a:cs typeface="Arial" panose="020B0604020202020204" pitchFamily="34" charset="0"/>
              </a:rPr>
              <a:t>?</a:t>
            </a:r>
            <a:endParaRPr lang="en-US" sz="237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5109950"/>
            <a:ext cx="556549" cy="551298"/>
          </a:xfrm>
          <a:prstGeom prst="rect">
            <a:avLst/>
          </a:prstGeom>
        </p:spPr>
      </p:pic>
    </p:spTree>
    <p:extLst>
      <p:ext uri="{BB962C8B-B14F-4D97-AF65-F5344CB8AC3E}">
        <p14:creationId xmlns:p14="http://schemas.microsoft.com/office/powerpoint/2010/main" val="1171070514"/>
      </p:ext>
    </p:extLst>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sp>
        <p:nvSpPr>
          <p:cNvPr id="3" name="Rectangle 2"/>
          <p:cNvSpPr/>
          <p:nvPr/>
        </p:nvSpPr>
        <p:spPr>
          <a:xfrm>
            <a:off x="251520" y="1232168"/>
            <a:ext cx="5256584" cy="5262979"/>
          </a:xfrm>
          <a:prstGeom prst="rect">
            <a:avLst/>
          </a:prstGeom>
        </p:spPr>
        <p:txBody>
          <a:bodyPr wrap="square">
            <a:spAutoFit/>
          </a:bodyPr>
          <a:lstStyle/>
          <a:p>
            <a:pPr marL="457200" indent="-457200">
              <a:buClr>
                <a:srgbClr val="C00000"/>
              </a:buClr>
              <a:buFont typeface="+mj-lt"/>
              <a:buAutoNum type="arabicPeriod" startAt="2"/>
              <a:tabLst>
                <a:tab pos="804863" algn="l"/>
              </a:tabLst>
            </a:pPr>
            <a:r>
              <a:rPr lang="en-US" sz="2400" dirty="0">
                <a:latin typeface="Arial" panose="020B0604020202020204" pitchFamily="34" charset="0"/>
                <a:cs typeface="Arial" panose="020B0604020202020204" pitchFamily="34" charset="0"/>
              </a:rPr>
              <a:t>Water leaks from a tank at a rate of 2 litres per hour.</a:t>
            </a:r>
          </a:p>
          <a:p>
            <a:pPr marL="914400" lvl="1" indent="-457200">
              <a:buClr>
                <a:srgbClr val="C00000"/>
              </a:buClr>
              <a:buFont typeface="+mj-lt"/>
              <a:buAutoNum type="alphaLcPeriod"/>
              <a:tabLst>
                <a:tab pos="804863"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how much water leaks from the tank in</a:t>
            </a:r>
          </a:p>
          <a:p>
            <a:pPr marL="1314450" lvl="2" indent="-400050">
              <a:buClr>
                <a:srgbClr val="C00000"/>
              </a:buClr>
              <a:buFont typeface="+mj-lt"/>
              <a:buAutoNum type="romanLcPeriod"/>
              <a:tabLst>
                <a:tab pos="804863" algn="l"/>
              </a:tabLst>
            </a:pPr>
            <a:r>
              <a:rPr lang="en-US" sz="2400" dirty="0" smtClean="0">
                <a:latin typeface="Arial" panose="020B0604020202020204" pitchFamily="34" charset="0"/>
                <a:cs typeface="Arial" panose="020B0604020202020204" pitchFamily="34" charset="0"/>
              </a:rPr>
              <a:t>30 </a:t>
            </a:r>
            <a:r>
              <a:rPr lang="en-US" sz="2400" dirty="0">
                <a:latin typeface="Arial" panose="020B0604020202020204" pitchFamily="34" charset="0"/>
                <a:cs typeface="Arial" panose="020B0604020202020204" pitchFamily="34" charset="0"/>
              </a:rPr>
              <a:t>minutes</a:t>
            </a:r>
          </a:p>
          <a:p>
            <a:pPr marL="1314450" lvl="2" indent="-400050">
              <a:buClr>
                <a:srgbClr val="C00000"/>
              </a:buClr>
              <a:buFont typeface="+mj-lt"/>
              <a:buAutoNum type="romanLcPeriod"/>
              <a:tabLst>
                <a:tab pos="804863" algn="l"/>
              </a:tabLst>
            </a:pPr>
            <a:r>
              <a:rPr lang="en-US" sz="2400" dirty="0" smtClean="0">
                <a:latin typeface="Arial" panose="020B0604020202020204" pitchFamily="34" charset="0"/>
                <a:cs typeface="Arial" panose="020B0604020202020204" pitchFamily="34" charset="0"/>
              </a:rPr>
              <a:t>45 </a:t>
            </a:r>
            <a:r>
              <a:rPr lang="en-US" sz="2400" dirty="0">
                <a:latin typeface="Arial" panose="020B0604020202020204" pitchFamily="34" charset="0"/>
                <a:cs typeface="Arial" panose="020B0604020202020204" pitchFamily="34" charset="0"/>
              </a:rPr>
              <a:t>minutes.</a:t>
            </a:r>
          </a:p>
          <a:p>
            <a:pPr lvl="1">
              <a:buClr>
                <a:srgbClr val="C00000"/>
              </a:buClr>
              <a:tabLst>
                <a:tab pos="804863" algn="l"/>
              </a:tabLst>
            </a:pPr>
            <a:r>
              <a:rPr lang="en-US" sz="2400" dirty="0">
                <a:latin typeface="Arial" panose="020B0604020202020204" pitchFamily="34" charset="0"/>
                <a:cs typeface="Arial" panose="020B0604020202020204" pitchFamily="34" charset="0"/>
              </a:rPr>
              <a:t>Initially there are 70 litres of water in the tank.</a:t>
            </a:r>
          </a:p>
          <a:p>
            <a:pPr marL="914400" lvl="1" indent="-457200">
              <a:buClr>
                <a:srgbClr val="C00000"/>
              </a:buClr>
              <a:buFont typeface="+mj-lt"/>
              <a:buAutoNum type="alphaLcPeriod" startAt="2"/>
              <a:tabLst>
                <a:tab pos="804863" algn="l"/>
              </a:tabLst>
            </a:pP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how long it takes for all the water to leak from the tank</a:t>
            </a:r>
            <a:r>
              <a:rPr lang="en-US" sz="240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6"/>
              <a:tabLst>
                <a:tab pos="804863" algn="l"/>
              </a:tabLst>
            </a:pPr>
            <a:r>
              <a:rPr lang="en-US" sz="2400" dirty="0">
                <a:latin typeface="Arial" panose="020B0604020202020204" pitchFamily="34" charset="0"/>
                <a:cs typeface="Arial" panose="020B0604020202020204" pitchFamily="34" charset="0"/>
              </a:rPr>
              <a:t>A cubic </a:t>
            </a:r>
            <a:r>
              <a:rPr lang="en-US" sz="2400" dirty="0" err="1">
                <a:latin typeface="Arial" panose="020B0604020202020204" pitchFamily="34" charset="0"/>
                <a:cs typeface="Arial" panose="020B0604020202020204" pitchFamily="34" charset="0"/>
              </a:rPr>
              <a:t>metre</a:t>
            </a:r>
            <a:r>
              <a:rPr lang="en-US" sz="2400" dirty="0">
                <a:latin typeface="Arial" panose="020B0604020202020204" pitchFamily="34" charset="0"/>
                <a:cs typeface="Arial" panose="020B0604020202020204" pitchFamily="34" charset="0"/>
              </a:rPr>
              <a:t> of sand weighs 1500 kg. What is the density of the sand in g/cm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a:t>
            </a:r>
            <a:endParaRPr lang="en-US" sz="24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5373216"/>
            <a:ext cx="556549" cy="551298"/>
          </a:xfrm>
          <a:prstGeom prst="rect">
            <a:avLst/>
          </a:prstGeom>
        </p:spPr>
      </p:pic>
    </p:spTree>
    <p:extLst>
      <p:ext uri="{BB962C8B-B14F-4D97-AF65-F5344CB8AC3E}">
        <p14:creationId xmlns:p14="http://schemas.microsoft.com/office/powerpoint/2010/main" val="3326664023"/>
      </p:ext>
    </p:extLst>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grpSp>
        <p:nvGrpSpPr>
          <p:cNvPr id="10" name="Group 9"/>
          <p:cNvGrpSpPr/>
          <p:nvPr/>
        </p:nvGrpSpPr>
        <p:grpSpPr>
          <a:xfrm>
            <a:off x="305905" y="1268760"/>
            <a:ext cx="5130191" cy="5286200"/>
            <a:chOff x="3483872" y="1089031"/>
            <a:chExt cx="5264592" cy="5286200"/>
          </a:xfrm>
        </p:grpSpPr>
        <p:sp>
          <p:nvSpPr>
            <p:cNvPr id="11" name="Round Diagonal Corner Rectangle 10"/>
            <p:cNvSpPr/>
            <p:nvPr/>
          </p:nvSpPr>
          <p:spPr>
            <a:xfrm>
              <a:off x="3491880" y="1089031"/>
              <a:ext cx="5256584" cy="5286200"/>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 Diagonal Corner Rectangle 11"/>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3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563889" y="1666250"/>
              <a:ext cx="5095139" cy="4616648"/>
            </a:xfrm>
            <a:prstGeom prst="rect">
              <a:avLst/>
            </a:prstGeom>
          </p:spPr>
          <p:txBody>
            <a:bodyPr wrap="square">
              <a:spAutoFit/>
            </a:bodyPr>
            <a:lstStyle/>
            <a:p>
              <a:pPr>
                <a:spcAft>
                  <a:spcPts val="0"/>
                </a:spcAft>
                <a:tabLst>
                  <a:tab pos="4972050" algn="r"/>
                </a:tabLst>
              </a:pPr>
              <a:r>
                <a:rPr lang="en-US" sz="2100" dirty="0"/>
                <a:t>The diagram shows a fuel </a:t>
              </a:r>
              <a:r>
                <a:rPr lang="en-US" sz="2100" dirty="0" smtClean="0"/>
                <a:t/>
              </a:r>
              <a:br>
                <a:rPr lang="en-US" sz="2100" dirty="0" smtClean="0"/>
              </a:br>
              <a:r>
                <a:rPr lang="en-US" sz="2100" dirty="0" smtClean="0"/>
                <a:t>tank </a:t>
              </a:r>
              <a:r>
                <a:rPr lang="en-US" sz="2100" dirty="0"/>
                <a:t>in the shape of a </a:t>
              </a:r>
              <a:r>
                <a:rPr lang="en-US" sz="2100" dirty="0" smtClean="0"/>
                <a:t/>
              </a:r>
              <a:br>
                <a:rPr lang="en-US" sz="2100" dirty="0" smtClean="0"/>
              </a:br>
              <a:r>
                <a:rPr lang="en-US" sz="2100" dirty="0" smtClean="0"/>
                <a:t>cuboid</a:t>
              </a:r>
              <a:r>
                <a:rPr lang="en-US" sz="2100" dirty="0"/>
                <a:t>.</a:t>
              </a:r>
            </a:p>
            <a:p>
              <a:pPr>
                <a:spcAft>
                  <a:spcPts val="0"/>
                </a:spcAft>
                <a:tabLst>
                  <a:tab pos="4972050" algn="r"/>
                </a:tabLst>
              </a:pPr>
              <a:r>
                <a:rPr lang="en-US" sz="2100" dirty="0" smtClean="0"/>
                <a:t>The </a:t>
              </a:r>
              <a:r>
                <a:rPr lang="en-US" sz="2100" dirty="0"/>
                <a:t>measurements of the </a:t>
              </a:r>
              <a:r>
                <a:rPr lang="en-US" sz="2100" dirty="0" smtClean="0"/>
                <a:t/>
              </a:r>
              <a:br>
                <a:rPr lang="en-US" sz="2100" dirty="0" smtClean="0"/>
              </a:br>
              <a:r>
                <a:rPr lang="en-US" sz="2100" dirty="0" smtClean="0"/>
                <a:t>cuboid </a:t>
              </a:r>
              <a:r>
                <a:rPr lang="en-US" sz="2100" dirty="0"/>
                <a:t>are 35 cm by </a:t>
              </a:r>
              <a:r>
                <a:rPr lang="en-US" sz="2100" dirty="0" smtClean="0"/>
                <a:t/>
              </a:r>
              <a:br>
                <a:rPr lang="en-US" sz="2100" dirty="0" smtClean="0"/>
              </a:br>
              <a:r>
                <a:rPr lang="en-US" sz="2100" dirty="0" smtClean="0"/>
                <a:t>20 </a:t>
              </a:r>
              <a:r>
                <a:rPr lang="en-US" sz="2100" dirty="0"/>
                <a:t>cm by 50 cm.</a:t>
              </a:r>
            </a:p>
            <a:p>
              <a:pPr marL="457200" indent="-457200">
                <a:spcAft>
                  <a:spcPts val="0"/>
                </a:spcAft>
                <a:buClr>
                  <a:srgbClr val="C00000"/>
                </a:buClr>
                <a:buFont typeface="+mj-lt"/>
                <a:buAutoNum type="alphaLcPeriod"/>
                <a:tabLst>
                  <a:tab pos="4972050" algn="r"/>
                </a:tabLst>
              </a:pPr>
              <a:r>
                <a:rPr lang="en-US" sz="2100" dirty="0" smtClean="0"/>
                <a:t>Work </a:t>
              </a:r>
              <a:r>
                <a:rPr lang="en-US" sz="2100" dirty="0"/>
                <a:t>out the volume </a:t>
              </a:r>
              <a:r>
                <a:rPr lang="en-US" sz="2100" dirty="0" smtClean="0"/>
                <a:t>of </a:t>
              </a:r>
              <a:r>
                <a:rPr lang="en-US" sz="2100" dirty="0"/>
                <a:t>the tank</a:t>
              </a:r>
              <a:r>
                <a:rPr lang="en-US" sz="2100" dirty="0" smtClean="0"/>
                <a:t>.</a:t>
              </a:r>
              <a:br>
                <a:rPr lang="en-US" sz="2100" dirty="0" smtClean="0"/>
              </a:br>
              <a:r>
                <a:rPr lang="en-US" sz="2100" b="1" dirty="0" smtClean="0"/>
                <a:t>(</a:t>
              </a:r>
              <a:r>
                <a:rPr lang="en-US" sz="2100" b="1" dirty="0"/>
                <a:t>1 mark)</a:t>
              </a:r>
            </a:p>
            <a:p>
              <a:pPr>
                <a:spcAft>
                  <a:spcPts val="0"/>
                </a:spcAft>
                <a:buClr>
                  <a:srgbClr val="C00000"/>
                </a:buClr>
                <a:tabLst>
                  <a:tab pos="4972050" algn="r"/>
                </a:tabLst>
              </a:pPr>
              <a:r>
                <a:rPr lang="en-US" sz="2100" dirty="0"/>
                <a:t>Fuel is drained from the tank at a rate of 4 litres per </a:t>
              </a:r>
              <a:r>
                <a:rPr lang="en-US" sz="2100" dirty="0" smtClean="0"/>
                <a:t>minute.</a:t>
              </a:r>
              <a:br>
                <a:rPr lang="en-US" sz="2100" dirty="0" smtClean="0"/>
              </a:br>
              <a:r>
                <a:rPr lang="en-US" sz="2100" dirty="0" smtClean="0"/>
                <a:t>1 </a:t>
              </a:r>
              <a:r>
                <a:rPr lang="en-US" sz="2100" dirty="0"/>
                <a:t>litre = 1000 cm3</a:t>
              </a:r>
            </a:p>
            <a:p>
              <a:pPr marL="457200" indent="-457200">
                <a:spcAft>
                  <a:spcPts val="0"/>
                </a:spcAft>
                <a:buClr>
                  <a:srgbClr val="C00000"/>
                </a:buClr>
                <a:buFont typeface="+mj-lt"/>
                <a:buAutoNum type="alphaLcPeriod" startAt="2"/>
                <a:tabLst>
                  <a:tab pos="4972050" algn="r"/>
                </a:tabLst>
              </a:pPr>
              <a:r>
                <a:rPr lang="en-US" sz="2100" dirty="0" smtClean="0"/>
                <a:t>Work </a:t>
              </a:r>
              <a:r>
                <a:rPr lang="en-US" sz="2100" dirty="0"/>
                <a:t>out the time it takes to empty the tank </a:t>
              </a:r>
              <a:r>
                <a:rPr lang="en-US" sz="2100" dirty="0" smtClean="0"/>
                <a:t>completely. Give </a:t>
              </a:r>
              <a:r>
                <a:rPr lang="en-US" sz="2100" dirty="0"/>
                <a:t>your answer in minutes. </a:t>
              </a:r>
              <a:r>
                <a:rPr lang="en-US" sz="2100" dirty="0" smtClean="0"/>
                <a:t>	</a:t>
              </a:r>
              <a:r>
                <a:rPr lang="en-US" sz="2100" b="1" dirty="0" smtClean="0"/>
                <a:t>(</a:t>
              </a:r>
              <a:r>
                <a:rPr lang="en-US" sz="2100" b="1" dirty="0"/>
                <a:t>2 marks)</a:t>
              </a:r>
            </a:p>
          </p:txBody>
        </p:sp>
      </p:grpSp>
      <p:pic>
        <p:nvPicPr>
          <p:cNvPr id="2" name="Picture 1"/>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a:stretch/>
        </p:blipFill>
        <p:spPr>
          <a:xfrm>
            <a:off x="3635896" y="1844007"/>
            <a:ext cx="1723297" cy="1873025"/>
          </a:xfrm>
          <a:prstGeom prst="rect">
            <a:avLst/>
          </a:prstGeom>
        </p:spPr>
      </p:pic>
    </p:spTree>
    <p:extLst>
      <p:ext uri="{BB962C8B-B14F-4D97-AF65-F5344CB8AC3E}">
        <p14:creationId xmlns:p14="http://schemas.microsoft.com/office/powerpoint/2010/main" val="3326381557"/>
      </p:ext>
    </p:extLst>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sp>
        <p:nvSpPr>
          <p:cNvPr id="3" name="Rectangle 2"/>
          <p:cNvSpPr/>
          <p:nvPr/>
        </p:nvSpPr>
        <p:spPr>
          <a:xfrm>
            <a:off x="251520" y="1232168"/>
            <a:ext cx="5256584" cy="5262979"/>
          </a:xfrm>
          <a:prstGeom prst="rect">
            <a:avLst/>
          </a:prstGeom>
        </p:spPr>
        <p:txBody>
          <a:bodyPr wrap="square">
            <a:spAutoFit/>
          </a:bodyPr>
          <a:lstStyle/>
          <a:p>
            <a:pPr marL="514350" indent="-514350">
              <a:buClr>
                <a:srgbClr val="C00000"/>
              </a:buClr>
              <a:buFont typeface="+mj-lt"/>
              <a:buAutoNum type="arabicPeriod" startAt="4"/>
              <a:tabLst>
                <a:tab pos="804863" algn="l"/>
              </a:tabLst>
            </a:pPr>
            <a:r>
              <a:rPr lang="en-US" sz="2800" dirty="0">
                <a:latin typeface="Arial" panose="020B0604020202020204" pitchFamily="34" charset="0"/>
                <a:cs typeface="Arial" panose="020B0604020202020204" pitchFamily="34" charset="0"/>
              </a:rPr>
              <a:t>A car travels 500 km and uses 40 litres of petrol.</a:t>
            </a:r>
          </a:p>
          <a:p>
            <a:pPr marL="857250" lvl="1" indent="-400050">
              <a:buClr>
                <a:srgbClr val="C00000"/>
              </a:buClr>
              <a:buFont typeface="+mj-lt"/>
              <a:buAutoNum type="alphaLcPeriod"/>
            </a:pP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the average rate of petrol </a:t>
            </a:r>
            <a:r>
              <a:rPr lang="en-US" sz="2800" dirty="0" smtClean="0">
                <a:latin typeface="Arial" panose="020B0604020202020204" pitchFamily="34" charset="0"/>
                <a:cs typeface="Arial" panose="020B0604020202020204" pitchFamily="34" charset="0"/>
              </a:rPr>
              <a:t>usage.</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State </a:t>
            </a:r>
            <a:r>
              <a:rPr lang="en-US" sz="2800" dirty="0">
                <a:latin typeface="Arial" panose="020B0604020202020204" pitchFamily="34" charset="0"/>
                <a:cs typeface="Arial" panose="020B0604020202020204" pitchFamily="34" charset="0"/>
              </a:rPr>
              <a:t>the units with your answer, </a:t>
            </a:r>
            <a:endParaRPr lang="en-US" sz="28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800" dirty="0" smtClean="0">
                <a:latin typeface="Arial" panose="020B0604020202020204" pitchFamily="34" charset="0"/>
                <a:cs typeface="Arial" panose="020B0604020202020204" pitchFamily="34" charset="0"/>
              </a:rPr>
              <a:t>Estimate </a:t>
            </a:r>
            <a:r>
              <a:rPr lang="en-US" sz="2800" dirty="0">
                <a:latin typeface="Arial" panose="020B0604020202020204" pitchFamily="34" charset="0"/>
                <a:cs typeface="Arial" panose="020B0604020202020204" pitchFamily="34" charset="0"/>
              </a:rPr>
              <a:t>the amount of petrol used when the car has travelled 75 km</a:t>
            </a:r>
            <a:r>
              <a:rPr lang="en-US" sz="2800" dirty="0" smtClean="0">
                <a:latin typeface="Arial" panose="020B0604020202020204" pitchFamily="34" charset="0"/>
                <a:cs typeface="Arial" panose="020B0604020202020204" pitchFamily="34" charset="0"/>
              </a:rPr>
              <a:t>.</a:t>
            </a:r>
          </a:p>
          <a:p>
            <a:pPr marL="514350" indent="-514350">
              <a:buClr>
                <a:srgbClr val="C00000"/>
              </a:buClr>
              <a:buFont typeface="+mj-lt"/>
              <a:buAutoNum type="arabicPeriod" startAt="7"/>
              <a:tabLst>
                <a:tab pos="804863" algn="l"/>
              </a:tabLst>
            </a:pP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piece of copper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has a </a:t>
            </a:r>
            <a:r>
              <a:rPr lang="en-US" sz="2800" dirty="0">
                <a:latin typeface="Arial" panose="020B0604020202020204" pitchFamily="34" charset="0"/>
                <a:cs typeface="Arial" panose="020B0604020202020204" pitchFamily="34" charset="0"/>
              </a:rPr>
              <a:t>mass of 2.8 </a:t>
            </a:r>
            <a:r>
              <a:rPr lang="en-US" sz="2800" dirty="0" smtClean="0">
                <a:latin typeface="Arial" panose="020B0604020202020204" pitchFamily="34" charset="0"/>
                <a:cs typeface="Arial" panose="020B0604020202020204" pitchFamily="34" charset="0"/>
              </a:rPr>
              <a:t>kg.</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Work </a:t>
            </a:r>
            <a:r>
              <a:rPr lang="en-US" sz="2800" dirty="0">
                <a:latin typeface="Arial" panose="020B0604020202020204" pitchFamily="34" charset="0"/>
                <a:cs typeface="Arial" panose="020B0604020202020204" pitchFamily="34" charset="0"/>
              </a:rPr>
              <a:t>out its volume.</a:t>
            </a:r>
            <a:endParaRPr lang="en-US" sz="2800"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5373216"/>
            <a:ext cx="556549" cy="551298"/>
          </a:xfrm>
          <a:prstGeom prst="rect">
            <a:avLst/>
          </a:prstGeom>
        </p:spPr>
      </p:pic>
      <p:pic>
        <p:nvPicPr>
          <p:cNvPr id="2" name="Picture 1"/>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l="5726" t="2927" r="4565" b="4905"/>
          <a:stretch/>
        </p:blipFill>
        <p:spPr>
          <a:xfrm>
            <a:off x="4206420" y="5157192"/>
            <a:ext cx="1301683" cy="1440160"/>
          </a:xfrm>
          <a:prstGeom prst="rect">
            <a:avLst/>
          </a:prstGeom>
        </p:spPr>
      </p:pic>
    </p:spTree>
    <p:extLst>
      <p:ext uri="{BB962C8B-B14F-4D97-AF65-F5344CB8AC3E}">
        <p14:creationId xmlns:p14="http://schemas.microsoft.com/office/powerpoint/2010/main" val="714256872"/>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196752"/>
                <a:ext cx="5256584" cy="5321137"/>
              </a:xfrm>
              <a:prstGeom prst="rect">
                <a:avLst/>
              </a:prstGeom>
            </p:spPr>
            <p:txBody>
              <a:bodyPr wrap="square">
                <a:spAutoFit/>
              </a:bodyPr>
              <a:lstStyle/>
              <a:p>
                <a:pPr marL="457200" indent="-457200">
                  <a:buClr>
                    <a:srgbClr val="C00000"/>
                  </a:buClr>
                  <a:buFont typeface="+mj-lt"/>
                  <a:buAutoNum type="arabicPeriod" startAt="7"/>
                  <a:tabLst>
                    <a:tab pos="804863" algn="l"/>
                  </a:tabLst>
                </a:pPr>
                <a:r>
                  <a:rPr lang="en-US" sz="2040" b="1" dirty="0" smtClean="0">
                    <a:solidFill>
                      <a:srgbClr val="FF0000"/>
                    </a:solidFill>
                    <a:latin typeface="Arial" panose="020B0604020202020204" pitchFamily="34" charset="0"/>
                    <a:cs typeface="Arial" panose="020B0604020202020204" pitchFamily="34" charset="0"/>
                  </a:rPr>
                  <a:t>R</a:t>
                </a:r>
                <a:r>
                  <a:rPr lang="en-US" sz="2040" dirty="0">
                    <a:latin typeface="Arial" panose="020B0604020202020204" pitchFamily="34" charset="0"/>
                    <a:cs typeface="Arial" panose="020B0604020202020204" pitchFamily="34" charset="0"/>
                  </a:rPr>
                  <a:t> Donnie has a spinner with 12 different sections </a:t>
                </a:r>
                <a:r>
                  <a:rPr lang="en-US" sz="2040" dirty="0" err="1">
                    <a:latin typeface="Arial" panose="020B0604020202020204" pitchFamily="34" charset="0"/>
                    <a:cs typeface="Arial" panose="020B0604020202020204" pitchFamily="34" charset="0"/>
                  </a:rPr>
                  <a:t>coloured</a:t>
                </a:r>
                <a:r>
                  <a:rPr lang="en-US" sz="2040" dirty="0">
                    <a:latin typeface="Arial" panose="020B0604020202020204" pitchFamily="34" charset="0"/>
                    <a:cs typeface="Arial" panose="020B0604020202020204" pitchFamily="34" charset="0"/>
                  </a:rPr>
                  <a:t> red, blue and green.</a:t>
                </a:r>
              </a:p>
              <a:p>
                <a:pPr marL="914400" lvl="1" indent="-457200">
                  <a:buClr>
                    <a:srgbClr val="C00000"/>
                  </a:buClr>
                  <a:buFont typeface="+mj-lt"/>
                  <a:buAutoNum type="alphaLcPeriod"/>
                  <a:tabLst>
                    <a:tab pos="804863" algn="l"/>
                  </a:tabLst>
                </a:pPr>
                <a:r>
                  <a:rPr lang="en-US" sz="2040" dirty="0" smtClean="0">
                    <a:latin typeface="Arial" panose="020B0604020202020204" pitchFamily="34" charset="0"/>
                    <a:cs typeface="Arial" panose="020B0604020202020204" pitchFamily="34" charset="0"/>
                  </a:rPr>
                  <a:t>P(red</a:t>
                </a:r>
                <a:r>
                  <a:rPr lang="en-US" sz="2040" dirty="0">
                    <a:latin typeface="Arial" panose="020B0604020202020204" pitchFamily="34" charset="0"/>
                    <a:cs typeface="Arial" panose="020B0604020202020204" pitchFamily="34" charset="0"/>
                  </a:rPr>
                  <a:t>) </a:t>
                </a:r>
                <a:r>
                  <a:rPr lang="en-US" sz="2040" dirty="0" smtClean="0">
                    <a:latin typeface="Arial" panose="020B0604020202020204" pitchFamily="34" charset="0"/>
                    <a:cs typeface="Arial" panose="020B0604020202020204" pitchFamily="34" charset="0"/>
                  </a:rPr>
                  <a:t>= </a:t>
                </a:r>
                <a14:m>
                  <m:oMath xmlns:m="http://schemas.openxmlformats.org/officeDocument/2006/math">
                    <m:f>
                      <m:fPr>
                        <m:ctrlPr>
                          <a:rPr lang="en-US" sz="2040" i="1">
                            <a:latin typeface="Cambria Math" panose="02040503050406030204" pitchFamily="18" charset="0"/>
                            <a:cs typeface="Arial" panose="020B0604020202020204" pitchFamily="34" charset="0"/>
                          </a:rPr>
                        </m:ctrlPr>
                      </m:fPr>
                      <m:num>
                        <m:r>
                          <a:rPr lang="en-US" sz="2040" b="0" i="1" smtClean="0">
                            <a:latin typeface="Cambria Math" panose="02040503050406030204" pitchFamily="18" charset="0"/>
                            <a:cs typeface="Arial" panose="020B0604020202020204" pitchFamily="34" charset="0"/>
                          </a:rPr>
                          <m:t>6</m:t>
                        </m:r>
                      </m:num>
                      <m:den>
                        <m:r>
                          <a:rPr lang="en-US" sz="2040" i="1">
                            <a:latin typeface="Cambria Math" panose="02040503050406030204" pitchFamily="18" charset="0"/>
                            <a:cs typeface="Arial" panose="020B0604020202020204" pitchFamily="34" charset="0"/>
                          </a:rPr>
                          <m:t>1</m:t>
                        </m:r>
                        <m:r>
                          <a:rPr lang="en-US" sz="2040" b="0" i="1" smtClean="0">
                            <a:latin typeface="Cambria Math" panose="02040503050406030204" pitchFamily="18" charset="0"/>
                            <a:cs typeface="Arial" panose="020B0604020202020204" pitchFamily="34" charset="0"/>
                          </a:rPr>
                          <m:t>2</m:t>
                        </m:r>
                      </m:den>
                    </m:f>
                  </m:oMath>
                </a14:m>
                <a:r>
                  <a:rPr lang="en-US" sz="2040" dirty="0" smtClean="0">
                    <a:latin typeface="Arial" panose="020B0604020202020204" pitchFamily="34" charset="0"/>
                    <a:cs typeface="Arial" panose="020B0604020202020204" pitchFamily="34" charset="0"/>
                  </a:rPr>
                  <a:t> and </a:t>
                </a:r>
                <a:r>
                  <a:rPr lang="en-US" sz="2040" dirty="0">
                    <a:latin typeface="Arial" panose="020B0604020202020204" pitchFamily="34" charset="0"/>
                    <a:cs typeface="Arial" panose="020B0604020202020204" pitchFamily="34" charset="0"/>
                  </a:rPr>
                  <a:t>P(green) </a:t>
                </a:r>
                <a:r>
                  <a:rPr lang="en-US" sz="2040" dirty="0" smtClean="0">
                    <a:latin typeface="Arial" panose="020B0604020202020204" pitchFamily="34" charset="0"/>
                    <a:cs typeface="Arial" panose="020B0604020202020204" pitchFamily="34" charset="0"/>
                  </a:rPr>
                  <a:t>= </a:t>
                </a:r>
                <a14:m>
                  <m:oMath xmlns:m="http://schemas.openxmlformats.org/officeDocument/2006/math">
                    <m:f>
                      <m:fPr>
                        <m:ctrlPr>
                          <a:rPr lang="en-US" sz="2040" i="1">
                            <a:latin typeface="Cambria Math" panose="02040503050406030204" pitchFamily="18" charset="0"/>
                            <a:cs typeface="Arial" panose="020B0604020202020204" pitchFamily="34" charset="0"/>
                          </a:rPr>
                        </m:ctrlPr>
                      </m:fPr>
                      <m:num>
                        <m:r>
                          <a:rPr lang="en-US" sz="2040" b="0" i="1" smtClean="0">
                            <a:latin typeface="Cambria Math" panose="02040503050406030204" pitchFamily="18" charset="0"/>
                            <a:cs typeface="Arial" panose="020B0604020202020204" pitchFamily="34" charset="0"/>
                          </a:rPr>
                          <m:t>2</m:t>
                        </m:r>
                      </m:num>
                      <m:den>
                        <m:r>
                          <a:rPr lang="en-US" sz="2040" b="0" i="1" smtClean="0">
                            <a:latin typeface="Cambria Math" panose="02040503050406030204" pitchFamily="18" charset="0"/>
                            <a:cs typeface="Arial" panose="020B0604020202020204" pitchFamily="34" charset="0"/>
                          </a:rPr>
                          <m:t>12</m:t>
                        </m:r>
                      </m:den>
                    </m:f>
                  </m:oMath>
                </a14:m>
                <a:r>
                  <a:rPr lang="en-US" sz="2040" dirty="0" smtClean="0">
                    <a:latin typeface="Arial" panose="020B0604020202020204" pitchFamily="34" charset="0"/>
                    <a:cs typeface="Arial" panose="020B0604020202020204" pitchFamily="34" charset="0"/>
                  </a:rPr>
                  <a:t>.</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What </a:t>
                </a:r>
                <a:r>
                  <a:rPr lang="en-US" sz="2040" dirty="0">
                    <a:latin typeface="Arial" panose="020B0604020202020204" pitchFamily="34" charset="0"/>
                    <a:cs typeface="Arial" panose="020B0604020202020204" pitchFamily="34" charset="0"/>
                  </a:rPr>
                  <a:t>is P(blue</a:t>
                </a:r>
                <a:r>
                  <a:rPr lang="en-US" sz="204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4863" algn="l"/>
                  </a:tabLst>
                </a:pPr>
                <a:r>
                  <a:rPr lang="en-US" sz="2040" dirty="0" smtClean="0">
                    <a:latin typeface="Arial" panose="020B0604020202020204" pitchFamily="34" charset="0"/>
                    <a:cs typeface="Arial" panose="020B0604020202020204" pitchFamily="34" charset="0"/>
                  </a:rPr>
                  <a:t>Donnie </a:t>
                </a:r>
                <a:r>
                  <a:rPr lang="en-US" sz="2040" dirty="0">
                    <a:latin typeface="Arial" panose="020B0604020202020204" pitchFamily="34" charset="0"/>
                    <a:cs typeface="Arial" panose="020B0604020202020204" pitchFamily="34" charset="0"/>
                  </a:rPr>
                  <a:t>changes all the sections, adding more red sections so that the probability of spinning blue is now </a:t>
                </a:r>
                <a14:m>
                  <m:oMath xmlns:m="http://schemas.openxmlformats.org/officeDocument/2006/math">
                    <m:f>
                      <m:fPr>
                        <m:ctrlPr>
                          <a:rPr lang="en-US" sz="2040" i="1">
                            <a:latin typeface="Cambria Math" panose="02040503050406030204" pitchFamily="18" charset="0"/>
                            <a:cs typeface="Arial" panose="020B0604020202020204" pitchFamily="34" charset="0"/>
                          </a:rPr>
                        </m:ctrlPr>
                      </m:fPr>
                      <m:num>
                        <m:r>
                          <a:rPr lang="en-US" sz="2040" b="0" i="1" smtClean="0">
                            <a:latin typeface="Cambria Math" panose="02040503050406030204" pitchFamily="18" charset="0"/>
                            <a:cs typeface="Arial" panose="020B0604020202020204" pitchFamily="34" charset="0"/>
                          </a:rPr>
                          <m:t>1</m:t>
                        </m:r>
                      </m:num>
                      <m:den>
                        <m:r>
                          <a:rPr lang="en-US" sz="2040" b="0" i="1" smtClean="0">
                            <a:latin typeface="Cambria Math" panose="02040503050406030204" pitchFamily="18" charset="0"/>
                            <a:cs typeface="Arial" panose="020B0604020202020204" pitchFamily="34" charset="0"/>
                          </a:rPr>
                          <m:t>4</m:t>
                        </m:r>
                      </m:den>
                    </m:f>
                  </m:oMath>
                </a14:m>
                <a:r>
                  <a:rPr lang="en-US" sz="2040" dirty="0" smtClean="0">
                    <a:latin typeface="Arial" panose="020B0604020202020204" pitchFamily="34" charset="0"/>
                    <a:cs typeface="Arial" panose="020B0604020202020204" pitchFamily="34" charset="0"/>
                  </a:rPr>
                  <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How </a:t>
                </a:r>
                <a:r>
                  <a:rPr lang="en-US" sz="2040" dirty="0">
                    <a:latin typeface="Arial" panose="020B0604020202020204" pitchFamily="34" charset="0"/>
                    <a:cs typeface="Arial" panose="020B0604020202020204" pitchFamily="34" charset="0"/>
                  </a:rPr>
                  <a:t>many red sections does he add</a:t>
                </a:r>
                <a:r>
                  <a:rPr lang="en-US" sz="2040" dirty="0" smtClean="0">
                    <a:latin typeface="Arial" panose="020B0604020202020204" pitchFamily="34" charset="0"/>
                    <a:cs typeface="Arial" panose="020B0604020202020204" pitchFamily="34" charset="0"/>
                  </a:rPr>
                  <a:t>?</a:t>
                </a:r>
              </a:p>
              <a:p>
                <a:pPr marL="457200" indent="-457200">
                  <a:buClr>
                    <a:srgbClr val="C00000"/>
                  </a:buClr>
                  <a:buFont typeface="+mj-lt"/>
                  <a:buAutoNum type="arabicPeriod" startAt="10"/>
                  <a:tabLst>
                    <a:tab pos="804863" algn="l"/>
                  </a:tabLst>
                </a:pPr>
                <a:r>
                  <a:rPr lang="en-US" sz="2040" dirty="0">
                    <a:latin typeface="Arial" panose="020B0604020202020204" pitchFamily="34" charset="0"/>
                    <a:cs typeface="Arial" panose="020B0604020202020204" pitchFamily="34" charset="0"/>
                  </a:rPr>
                  <a:t>The probability that it will rain tomorrow </a:t>
                </a:r>
                <a:r>
                  <a:rPr lang="en-US" sz="2040" dirty="0" smtClean="0">
                    <a:latin typeface="Arial" panose="020B0604020202020204" pitchFamily="34" charset="0"/>
                    <a:cs typeface="Arial" panose="020B0604020202020204" pitchFamily="34" charset="0"/>
                  </a:rPr>
                  <a:t>is </a:t>
                </a:r>
                <a14:m>
                  <m:oMath xmlns:m="http://schemas.openxmlformats.org/officeDocument/2006/math">
                    <m:f>
                      <m:fPr>
                        <m:ctrlPr>
                          <a:rPr lang="en-US" sz="2040" i="1">
                            <a:latin typeface="Cambria Math" panose="02040503050406030204" pitchFamily="18" charset="0"/>
                            <a:cs typeface="Arial" panose="020B0604020202020204" pitchFamily="34" charset="0"/>
                          </a:rPr>
                        </m:ctrlPr>
                      </m:fPr>
                      <m:num>
                        <m:r>
                          <a:rPr lang="en-US" sz="2040" i="1">
                            <a:latin typeface="Cambria Math" panose="02040503050406030204" pitchFamily="18" charset="0"/>
                            <a:cs typeface="Arial" panose="020B0604020202020204" pitchFamily="34" charset="0"/>
                          </a:rPr>
                          <m:t>1</m:t>
                        </m:r>
                      </m:num>
                      <m:den>
                        <m:r>
                          <a:rPr lang="en-US" sz="2040" b="0" i="1" smtClean="0">
                            <a:latin typeface="Cambria Math" panose="02040503050406030204" pitchFamily="18" charset="0"/>
                            <a:cs typeface="Arial" panose="020B0604020202020204" pitchFamily="34" charset="0"/>
                          </a:rPr>
                          <m:t>12</m:t>
                        </m:r>
                      </m:den>
                    </m:f>
                    <m:r>
                      <a:rPr lang="en-US" sz="2040" b="0" i="1" smtClean="0">
                        <a:latin typeface="Cambria Math" panose="02040503050406030204" pitchFamily="18" charset="0"/>
                        <a:cs typeface="Arial" panose="020B0604020202020204" pitchFamily="34" charset="0"/>
                      </a:rPr>
                      <m:t>.</m:t>
                    </m:r>
                  </m:oMath>
                </a14:m>
                <a:r>
                  <a:rPr lang="en-US" sz="2040" dirty="0" smtClean="0">
                    <a:latin typeface="Arial" panose="020B0604020202020204" pitchFamily="34" charset="0"/>
                    <a:cs typeface="Arial" panose="020B0604020202020204" pitchFamily="34" charset="0"/>
                  </a:rPr>
                  <a:t> </a:t>
                </a:r>
                <a:r>
                  <a:rPr lang="en-US" sz="2040" dirty="0">
                    <a:latin typeface="Arial" panose="020B0604020202020204" pitchFamily="34" charset="0"/>
                    <a:cs typeface="Arial" panose="020B0604020202020204" pitchFamily="34" charset="0"/>
                  </a:rPr>
                  <a:t>The probability that it will snow tomorrow </a:t>
                </a:r>
                <a:r>
                  <a:rPr lang="en-US" sz="2040" dirty="0" smtClean="0">
                    <a:latin typeface="Arial" panose="020B0604020202020204" pitchFamily="34" charset="0"/>
                    <a:cs typeface="Arial" panose="020B0604020202020204" pitchFamily="34" charset="0"/>
                  </a:rPr>
                  <a:t>is </a:t>
                </a:r>
                <a14:m>
                  <m:oMath xmlns:m="http://schemas.openxmlformats.org/officeDocument/2006/math">
                    <m:f>
                      <m:fPr>
                        <m:ctrlPr>
                          <a:rPr lang="en-US" sz="2040" i="1">
                            <a:latin typeface="Cambria Math" panose="02040503050406030204" pitchFamily="18" charset="0"/>
                            <a:cs typeface="Arial" panose="020B0604020202020204" pitchFamily="34" charset="0"/>
                          </a:rPr>
                        </m:ctrlPr>
                      </m:fPr>
                      <m:num>
                        <m:r>
                          <a:rPr lang="en-US" sz="2040" i="1">
                            <a:latin typeface="Cambria Math" panose="02040503050406030204" pitchFamily="18" charset="0"/>
                            <a:cs typeface="Arial" panose="020B0604020202020204" pitchFamily="34" charset="0"/>
                          </a:rPr>
                          <m:t>1</m:t>
                        </m:r>
                      </m:num>
                      <m:den>
                        <m:r>
                          <a:rPr lang="en-US" sz="2040" b="0" i="1" smtClean="0">
                            <a:latin typeface="Cambria Math" panose="02040503050406030204" pitchFamily="18" charset="0"/>
                            <a:cs typeface="Arial" panose="020B0604020202020204" pitchFamily="34" charset="0"/>
                          </a:rPr>
                          <m:t>3</m:t>
                        </m:r>
                      </m:den>
                    </m:f>
                  </m:oMath>
                </a14:m>
                <a:r>
                  <a:rPr lang="en-US" sz="2040" dirty="0" smtClean="0">
                    <a:latin typeface="Arial" panose="020B0604020202020204" pitchFamily="34" charset="0"/>
                    <a:cs typeface="Arial" panose="020B0604020202020204" pitchFamily="34" charset="0"/>
                  </a:rPr>
                  <a:t>.</a:t>
                </a:r>
                <a:br>
                  <a:rPr lang="en-US" sz="2040" dirty="0" smtClean="0">
                    <a:latin typeface="Arial" panose="020B0604020202020204" pitchFamily="34" charset="0"/>
                    <a:cs typeface="Arial" panose="020B0604020202020204" pitchFamily="34" charset="0"/>
                  </a:rPr>
                </a:br>
                <a:r>
                  <a:rPr lang="en-US" sz="2040" dirty="0" smtClean="0">
                    <a:latin typeface="Arial" panose="020B0604020202020204" pitchFamily="34" charset="0"/>
                    <a:cs typeface="Arial" panose="020B0604020202020204" pitchFamily="34" charset="0"/>
                  </a:rPr>
                  <a:t>Work </a:t>
                </a:r>
                <a:r>
                  <a:rPr lang="en-US" sz="2040" dirty="0">
                    <a:latin typeface="Arial" panose="020B0604020202020204" pitchFamily="34" charset="0"/>
                    <a:cs typeface="Arial" panose="020B0604020202020204" pitchFamily="34" charset="0"/>
                  </a:rPr>
                  <a:t>out the probability that it will not rain or snow tomorrow.</a:t>
                </a:r>
              </a:p>
            </p:txBody>
          </p:sp>
        </mc:Choice>
        <mc:Fallback xmlns="">
          <p:sp>
            <p:nvSpPr>
              <p:cNvPr id="3" name="Rectangle 2"/>
              <p:cNvSpPr>
                <a:spLocks noRot="1" noChangeAspect="1" noMove="1" noResize="1" noEditPoints="1" noAdjustHandles="1" noChangeArrowheads="1" noChangeShapeType="1" noTextEdit="1"/>
              </p:cNvSpPr>
              <p:nvPr/>
            </p:nvSpPr>
            <p:spPr>
              <a:xfrm>
                <a:off x="251520" y="1196752"/>
                <a:ext cx="5256584" cy="5321137"/>
              </a:xfrm>
              <a:prstGeom prst="rect">
                <a:avLst/>
              </a:prstGeom>
              <a:blipFill rotWithShape="0">
                <a:blip r:embed="rId4"/>
                <a:stretch>
                  <a:fillRect l="-1043" t="-458" r="-2317" b="-1145"/>
                </a:stretch>
              </a:blipFill>
            </p:spPr>
            <p:txBody>
              <a:bodyPr/>
              <a:lstStyle/>
              <a:p>
                <a:r>
                  <a:rPr lang="en-US">
                    <a:noFill/>
                  </a:rPr>
                  <a:t> </a:t>
                </a:r>
              </a:p>
            </p:txBody>
          </p:sp>
        </mc:Fallback>
      </mc:AlternateContent>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935778624"/>
      </p:ext>
    </p:extLst>
  </p:cSld>
  <p:clrMapOvr>
    <a:masterClrMapping/>
  </p:clrMapOvr>
  <p:transition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sp>
        <p:nvSpPr>
          <p:cNvPr id="3" name="Rectangle 2"/>
          <p:cNvSpPr/>
          <p:nvPr/>
        </p:nvSpPr>
        <p:spPr>
          <a:xfrm>
            <a:off x="251520" y="1232168"/>
            <a:ext cx="5256584" cy="5262979"/>
          </a:xfrm>
          <a:prstGeom prst="rect">
            <a:avLst/>
          </a:prstGeom>
        </p:spPr>
        <p:txBody>
          <a:bodyPr wrap="square">
            <a:spAutoFit/>
          </a:bodyPr>
          <a:lstStyle/>
          <a:p>
            <a:pPr marL="514350" indent="-514350">
              <a:buClr>
                <a:srgbClr val="C00000"/>
              </a:buClr>
              <a:buFont typeface="+mj-lt"/>
              <a:buAutoNum type="arabicPeriod" startAt="8"/>
              <a:tabLst>
                <a:tab pos="804863" algn="l"/>
              </a:tabLst>
            </a:pPr>
            <a:r>
              <a:rPr lang="en-US" sz="2400" b="1" dirty="0">
                <a:solidFill>
                  <a:srgbClr val="FF0000"/>
                </a:solidFill>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 1 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of tin has a mass of </a:t>
            </a:r>
            <a:r>
              <a:rPr lang="en-US" sz="2400" dirty="0" smtClean="0">
                <a:latin typeface="Arial" panose="020B0604020202020204" pitchFamily="34" charset="0"/>
                <a:cs typeface="Arial" panose="020B0604020202020204" pitchFamily="34" charset="0"/>
              </a:rPr>
              <a:t>7.37g.</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of nickel has a mass of 8.91 g</a:t>
            </a:r>
            <a:r>
              <a:rPr lang="en-US" sz="2400" dirty="0" smtClean="0">
                <a:latin typeface="Arial" panose="020B0604020202020204" pitchFamily="34" charset="0"/>
                <a:cs typeface="Arial" panose="020B0604020202020204" pitchFamily="34" charset="0"/>
              </a:rPr>
              <a:t>.</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the density of each </a:t>
            </a:r>
            <a:r>
              <a:rPr lang="en-US" sz="2400" dirty="0" smtClean="0">
                <a:latin typeface="Arial" panose="020B0604020202020204" pitchFamily="34" charset="0"/>
                <a:cs typeface="Arial" panose="020B0604020202020204" pitchFamily="34" charset="0"/>
              </a:rPr>
              <a:t>metal. </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Which </a:t>
            </a:r>
            <a:r>
              <a:rPr lang="en-US" sz="2400" dirty="0">
                <a:latin typeface="Arial" panose="020B0604020202020204" pitchFamily="34" charset="0"/>
                <a:cs typeface="Arial" panose="020B0604020202020204" pitchFamily="34" charset="0"/>
              </a:rPr>
              <a:t>metal is more </a:t>
            </a:r>
            <a:r>
              <a:rPr lang="en-US" sz="2400" dirty="0" smtClean="0">
                <a:latin typeface="Arial" panose="020B0604020202020204" pitchFamily="34" charset="0"/>
                <a:cs typeface="Arial" panose="020B0604020202020204" pitchFamily="34" charset="0"/>
              </a:rPr>
              <a:t>dense?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Explain </a:t>
            </a:r>
            <a:r>
              <a:rPr lang="en-US" sz="2400" dirty="0">
                <a:latin typeface="Arial" panose="020B0604020202020204" pitchFamily="34" charset="0"/>
                <a:cs typeface="Arial" panose="020B0604020202020204" pitchFamily="34" charset="0"/>
              </a:rPr>
              <a:t>your answer.</a:t>
            </a:r>
          </a:p>
          <a:p>
            <a:pPr marL="514350" indent="-514350">
              <a:buClr>
                <a:srgbClr val="C00000"/>
              </a:buClr>
              <a:buFont typeface="+mj-lt"/>
              <a:buAutoNum type="arabicPeriod" startAt="8"/>
              <a:tabLst>
                <a:tab pos="804863" algn="l"/>
              </a:tabLst>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piece of aluminium has volume 450cm</a:t>
            </a:r>
            <a:r>
              <a:rPr lang="en-US" sz="2400" baseline="30000" dirty="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density </a:t>
            </a:r>
            <a:r>
              <a:rPr lang="en-US" sz="2400" dirty="0">
                <a:latin typeface="Arial" panose="020B0604020202020204" pitchFamily="34" charset="0"/>
                <a:cs typeface="Arial" panose="020B0604020202020204" pitchFamily="34" charset="0"/>
              </a:rPr>
              <a:t>2.7 </a:t>
            </a:r>
            <a:r>
              <a:rPr lang="en-US" sz="2400" dirty="0" smtClean="0">
                <a:latin typeface="Arial" panose="020B0604020202020204" pitchFamily="34" charset="0"/>
                <a:cs typeface="Arial" panose="020B0604020202020204" pitchFamily="34" charset="0"/>
              </a:rPr>
              <a:t>g/cm</a:t>
            </a:r>
            <a:r>
              <a:rPr lang="en-US" sz="2400" baseline="30000" dirty="0" smtClean="0">
                <a:latin typeface="Arial" panose="020B0604020202020204" pitchFamily="34" charset="0"/>
                <a:cs typeface="Arial" panose="020B0604020202020204" pitchFamily="34" charset="0"/>
              </a:rPr>
              <a:t>3</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Work </a:t>
            </a:r>
            <a:r>
              <a:rPr lang="en-US" sz="2400" dirty="0">
                <a:latin typeface="Arial" panose="020B0604020202020204" pitchFamily="34" charset="0"/>
                <a:cs typeface="Arial" panose="020B0604020202020204" pitchFamily="34" charset="0"/>
              </a:rPr>
              <a:t>out the mass of the </a:t>
            </a:r>
            <a:r>
              <a:rPr lang="en-US" sz="2400" dirty="0" smtClean="0">
                <a:latin typeface="Arial" panose="020B0604020202020204" pitchFamily="34" charset="0"/>
                <a:cs typeface="Arial" panose="020B0604020202020204" pitchFamily="34" charset="0"/>
              </a:rPr>
              <a:t>aluminium.</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Give </a:t>
            </a:r>
            <a:r>
              <a:rPr lang="en-US" sz="2400" dirty="0">
                <a:latin typeface="Arial" panose="020B0604020202020204" pitchFamily="34" charset="0"/>
                <a:cs typeface="Arial" panose="020B0604020202020204" pitchFamily="34" charset="0"/>
              </a:rPr>
              <a:t>your answer in</a:t>
            </a:r>
          </a:p>
          <a:p>
            <a:pPr marL="971550" lvl="1" indent="-514350">
              <a:buClr>
                <a:srgbClr val="C00000"/>
              </a:buClr>
              <a:buFont typeface="+mj-lt"/>
              <a:buAutoNum type="alphaLcPeriod"/>
              <a:tabLst>
                <a:tab pos="804863" algn="l"/>
                <a:tab pos="2514600" algn="l"/>
              </a:tabLst>
            </a:pPr>
            <a:r>
              <a:rPr lang="en-US" sz="2400" dirty="0" smtClean="0">
                <a:latin typeface="Arial" panose="020B0604020202020204" pitchFamily="34" charset="0"/>
                <a:cs typeface="Arial" panose="020B0604020202020204" pitchFamily="34" charset="0"/>
              </a:rPr>
              <a:t>grams 	</a:t>
            </a:r>
            <a:r>
              <a:rPr lang="en-US" sz="2400" dirty="0" smtClean="0">
                <a:solidFill>
                  <a:srgbClr val="C00000"/>
                </a:solidFill>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kilograms.</a:t>
            </a:r>
            <a:endParaRPr lang="en-US" sz="2400" dirty="0" smtClean="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1008544359"/>
      </p:ext>
    </p:extLst>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grpSp>
        <p:nvGrpSpPr>
          <p:cNvPr id="6" name="Group 5"/>
          <p:cNvGrpSpPr/>
          <p:nvPr/>
        </p:nvGrpSpPr>
        <p:grpSpPr>
          <a:xfrm>
            <a:off x="305905" y="1230536"/>
            <a:ext cx="5130191" cy="5294808"/>
            <a:chOff x="3483872" y="1089031"/>
            <a:chExt cx="5264592" cy="5347756"/>
          </a:xfrm>
        </p:grpSpPr>
        <p:sp>
          <p:nvSpPr>
            <p:cNvPr id="7" name="Round Diagonal Corner Rectangle 6"/>
            <p:cNvSpPr/>
            <p:nvPr/>
          </p:nvSpPr>
          <p:spPr>
            <a:xfrm>
              <a:off x="3491880" y="1089031"/>
              <a:ext cx="5256584" cy="5347756"/>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Diagonal Corner Rectangle 7"/>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10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12251"/>
              <a:ext cx="5095139" cy="4723304"/>
            </a:xfrm>
            <a:prstGeom prst="rect">
              <a:avLst/>
            </a:prstGeom>
          </p:spPr>
          <p:txBody>
            <a:bodyPr wrap="square">
              <a:spAutoFit/>
            </a:bodyPr>
            <a:lstStyle/>
            <a:p>
              <a:pPr>
                <a:spcAft>
                  <a:spcPts val="0"/>
                </a:spcAft>
                <a:tabLst>
                  <a:tab pos="4972050" algn="r"/>
                </a:tabLst>
              </a:pPr>
              <a:r>
                <a:rPr lang="en-US" sz="1900" dirty="0" smtClean="0"/>
                <a:t>The </a:t>
              </a:r>
              <a:r>
                <a:rPr lang="en-US" sz="1900" dirty="0"/>
                <a:t>diagram shows a triangular prism</a:t>
              </a:r>
              <a:r>
                <a:rPr lang="en-US" sz="1900" dirty="0" smtClean="0"/>
                <a:t>.</a:t>
              </a:r>
              <a:br>
                <a:rPr lang="en-US" sz="1900" dirty="0" smtClean="0"/>
              </a:br>
              <a:r>
                <a:rPr lang="en-US" sz="1900" dirty="0" smtClean="0"/>
                <a:t/>
              </a:r>
              <a:br>
                <a:rPr lang="en-US" sz="1900" dirty="0" smtClean="0"/>
              </a:br>
              <a:r>
                <a:rPr lang="en-US" sz="1900" dirty="0" smtClean="0"/>
                <a:t/>
              </a:r>
              <a:br>
                <a:rPr lang="en-US" sz="1900" dirty="0" smtClean="0"/>
              </a:br>
              <a:r>
                <a:rPr lang="en-US" sz="1900" dirty="0" smtClean="0"/>
                <a:t/>
              </a:r>
              <a:br>
                <a:rPr lang="en-US" sz="1900" dirty="0" smtClean="0"/>
              </a:br>
              <a:r>
                <a:rPr lang="en-US" sz="1900" dirty="0" smtClean="0"/>
                <a:t/>
              </a:r>
              <a:br>
                <a:rPr lang="en-US" sz="1900" dirty="0" smtClean="0"/>
              </a:br>
              <a:endParaRPr lang="en-US" sz="1900" dirty="0"/>
            </a:p>
            <a:p>
              <a:pPr>
                <a:spcAft>
                  <a:spcPts val="0"/>
                </a:spcAft>
                <a:tabLst>
                  <a:tab pos="4972050" algn="r"/>
                </a:tabLst>
              </a:pPr>
              <a:r>
                <a:rPr lang="en-US" sz="1900" dirty="0"/>
                <a:t>The base of the triangle is 8 cm and its height is 4 cm.</a:t>
              </a:r>
            </a:p>
            <a:p>
              <a:pPr>
                <a:spcAft>
                  <a:spcPts val="0"/>
                </a:spcAft>
                <a:tabLst>
                  <a:tab pos="4972050" algn="r"/>
                </a:tabLst>
              </a:pPr>
              <a:r>
                <a:rPr lang="en-US" sz="1900" dirty="0"/>
                <a:t>The length of the prism is 12 cm. </a:t>
              </a:r>
              <a:endParaRPr lang="en-US" sz="1900" dirty="0" smtClean="0"/>
            </a:p>
            <a:p>
              <a:pPr marL="457200" indent="-457200">
                <a:spcAft>
                  <a:spcPts val="0"/>
                </a:spcAft>
                <a:buClr>
                  <a:srgbClr val="C00000"/>
                </a:buClr>
                <a:buFont typeface="+mj-lt"/>
                <a:buAutoNum type="alphaLcPeriod"/>
                <a:tabLst>
                  <a:tab pos="4972050" algn="r"/>
                </a:tabLst>
              </a:pPr>
              <a:r>
                <a:rPr lang="en-US" sz="1900" dirty="0" smtClean="0"/>
                <a:t>Work </a:t>
              </a:r>
              <a:r>
                <a:rPr lang="en-US" sz="1900" dirty="0"/>
                <a:t>out the volume of the prism</a:t>
              </a:r>
              <a:r>
                <a:rPr lang="en-US" sz="1900" dirty="0" smtClean="0"/>
                <a:t>.	</a:t>
              </a:r>
              <a:br>
                <a:rPr lang="en-US" sz="1900" dirty="0" smtClean="0"/>
              </a:br>
              <a:r>
                <a:rPr lang="en-US" sz="1900" dirty="0" smtClean="0"/>
                <a:t>	</a:t>
              </a:r>
              <a:r>
                <a:rPr lang="en-US" sz="1900" b="1" dirty="0" smtClean="0"/>
                <a:t>(</a:t>
              </a:r>
              <a:r>
                <a:rPr lang="en-US" sz="1900" b="1" dirty="0"/>
                <a:t>3 marks)</a:t>
              </a:r>
            </a:p>
            <a:p>
              <a:pPr>
                <a:spcAft>
                  <a:spcPts val="0"/>
                </a:spcAft>
                <a:buClr>
                  <a:srgbClr val="C00000"/>
                </a:buClr>
                <a:tabLst>
                  <a:tab pos="4972050" algn="r"/>
                </a:tabLst>
              </a:pPr>
              <a:r>
                <a:rPr lang="en-US" sz="1900" dirty="0"/>
                <a:t>The prism is made out of silver.</a:t>
              </a:r>
            </a:p>
            <a:p>
              <a:pPr>
                <a:spcAft>
                  <a:spcPts val="0"/>
                </a:spcAft>
                <a:buClr>
                  <a:srgbClr val="C00000"/>
                </a:buClr>
                <a:tabLst>
                  <a:tab pos="4972050" algn="r"/>
                </a:tabLst>
              </a:pPr>
              <a:r>
                <a:rPr lang="en-US" sz="1900" dirty="0"/>
                <a:t>Silver has a density of 10.5 grams per cm</a:t>
              </a:r>
              <a:r>
                <a:rPr lang="en-US" sz="1900" baseline="30000" dirty="0"/>
                <a:t>3</a:t>
              </a:r>
              <a:r>
                <a:rPr lang="en-US" sz="1900" dirty="0"/>
                <a:t>, </a:t>
              </a:r>
              <a:endParaRPr lang="en-US" sz="1900" dirty="0" smtClean="0"/>
            </a:p>
            <a:p>
              <a:pPr marL="457200" indent="-457200">
                <a:spcAft>
                  <a:spcPts val="0"/>
                </a:spcAft>
                <a:buClr>
                  <a:srgbClr val="C00000"/>
                </a:buClr>
                <a:buFont typeface="+mj-lt"/>
                <a:buAutoNum type="alphaLcPeriod" startAt="2"/>
                <a:tabLst>
                  <a:tab pos="4972050" algn="r"/>
                </a:tabLst>
              </a:pPr>
              <a:r>
                <a:rPr lang="en-US" sz="1900" dirty="0" smtClean="0"/>
                <a:t>Work </a:t>
              </a:r>
              <a:r>
                <a:rPr lang="en-US" sz="1900" dirty="0"/>
                <a:t>out the mass of the </a:t>
              </a:r>
              <a:r>
                <a:rPr lang="en-US" sz="1900" dirty="0" smtClean="0"/>
                <a:t>prism.</a:t>
              </a:r>
              <a:br>
                <a:rPr lang="en-US" sz="1900" dirty="0" smtClean="0"/>
              </a:br>
              <a:r>
                <a:rPr lang="en-US" sz="1900" dirty="0" smtClean="0"/>
                <a:t>Give </a:t>
              </a:r>
              <a:r>
                <a:rPr lang="en-US" sz="1900" dirty="0"/>
                <a:t>your answer in kilograms</a:t>
              </a:r>
              <a:r>
                <a:rPr lang="en-US" sz="1900" dirty="0" smtClean="0"/>
                <a:t>.	</a:t>
              </a:r>
              <a:br>
                <a:rPr lang="en-US" sz="1900" dirty="0" smtClean="0"/>
              </a:br>
              <a:r>
                <a:rPr lang="en-US" sz="1900" dirty="0" smtClean="0"/>
                <a:t>	</a:t>
              </a:r>
              <a:r>
                <a:rPr lang="en-US" sz="1900" b="1" dirty="0" smtClean="0"/>
                <a:t>(</a:t>
              </a:r>
              <a:r>
                <a:rPr lang="en-US" sz="1900" b="1" dirty="0"/>
                <a:t>2 marks)</a:t>
              </a:r>
            </a:p>
          </p:txBody>
        </p:sp>
      </p:gr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1438241" y="2139650"/>
            <a:ext cx="2917735" cy="1358908"/>
          </a:xfrm>
          <a:prstGeom prst="rect">
            <a:avLst/>
          </a:prstGeom>
        </p:spPr>
      </p:pic>
    </p:spTree>
    <p:extLst>
      <p:ext uri="{BB962C8B-B14F-4D97-AF65-F5344CB8AC3E}">
        <p14:creationId xmlns:p14="http://schemas.microsoft.com/office/powerpoint/2010/main" val="4259709386"/>
      </p:ext>
    </p:extLst>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dirty="0" smtClean="0"/>
              <a:t>14.3 – Compound Measures</a:t>
            </a:r>
            <a:endParaRPr lang="en-GB"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116</a:t>
            </a:r>
            <a:endParaRPr lang="en-GB" sz="1400" b="1" dirty="0">
              <a:latin typeface="Calibri" panose="020F0502020204030204" pitchFamily="34" charset="0"/>
            </a:endParaRPr>
          </a:p>
        </p:txBody>
      </p:sp>
      <p:sp>
        <p:nvSpPr>
          <p:cNvPr id="3" name="Rectangle 2"/>
          <p:cNvSpPr/>
          <p:nvPr/>
        </p:nvSpPr>
        <p:spPr>
          <a:xfrm>
            <a:off x="251520" y="1232168"/>
            <a:ext cx="5256584" cy="3816429"/>
          </a:xfrm>
          <a:prstGeom prst="rect">
            <a:avLst/>
          </a:prstGeom>
        </p:spPr>
        <p:txBody>
          <a:bodyPr wrap="square">
            <a:spAutoFit/>
          </a:bodyPr>
          <a:lstStyle/>
          <a:p>
            <a:pPr marL="457200" indent="-457200">
              <a:buClr>
                <a:srgbClr val="C00000"/>
              </a:buClr>
              <a:buFont typeface="+mj-lt"/>
              <a:buAutoNum type="arabicPeriod" startAt="11"/>
              <a:tabLst>
                <a:tab pos="800100" algn="l"/>
              </a:tabLst>
            </a:pPr>
            <a:r>
              <a:rPr lang="en-US" sz="2100" dirty="0" smtClean="0">
                <a:solidFill>
                  <a:srgbClr val="C00000"/>
                </a:solidFill>
                <a:latin typeface="Arial" panose="020B0604020202020204" pitchFamily="34" charset="0"/>
                <a:cs typeface="Arial" panose="020B0604020202020204" pitchFamily="34" charset="0"/>
              </a:rPr>
              <a:t>a</a:t>
            </a:r>
            <a:r>
              <a:rPr lang="en-US" sz="2100" dirty="0" smtClean="0">
                <a:latin typeface="Arial" panose="020B0604020202020204" pitchFamily="34" charset="0"/>
                <a:cs typeface="Arial" panose="020B0604020202020204" pitchFamily="34" charset="0"/>
              </a:rPr>
              <a:t>	A </a:t>
            </a:r>
            <a:r>
              <a:rPr lang="en-US" sz="2100" dirty="0">
                <a:latin typeface="Arial" panose="020B0604020202020204" pitchFamily="34" charset="0"/>
                <a:cs typeface="Arial" panose="020B0604020202020204" pitchFamily="34" charset="0"/>
              </a:rPr>
              <a:t>force F of 50 N is applied to </a:t>
            </a:r>
            <a:r>
              <a:rPr lang="en-US" sz="2100" dirty="0" smtClean="0">
                <a:latin typeface="Arial" panose="020B0604020202020204" pitchFamily="34" charset="0"/>
                <a:cs typeface="Arial" panose="020B0604020202020204" pitchFamily="34" charset="0"/>
              </a:rPr>
              <a:t>	an </a:t>
            </a:r>
            <a:r>
              <a:rPr lang="en-US" sz="2100" dirty="0">
                <a:latin typeface="Arial" panose="020B0604020202020204" pitchFamily="34" charset="0"/>
                <a:cs typeface="Arial" panose="020B0604020202020204" pitchFamily="34" charset="0"/>
              </a:rPr>
              <a:t>area A of 1.4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Work out </a:t>
            </a:r>
            <a:r>
              <a:rPr lang="en-US" sz="2100" dirty="0" smtClean="0">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pressure P in </a:t>
            </a:r>
            <a:r>
              <a:rPr lang="en-US" sz="2100" dirty="0" smtClean="0">
                <a:latin typeface="Arial" panose="020B0604020202020204" pitchFamily="34" charset="0"/>
                <a:cs typeface="Arial" panose="020B0604020202020204" pitchFamily="34" charset="0"/>
              </a:rPr>
              <a:t>N/m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p>
          <a:p>
            <a:pPr marL="800100" lvl="1" indent="-342900">
              <a:buClr>
                <a:srgbClr val="C00000"/>
              </a:buClr>
              <a:buFont typeface="+mj-lt"/>
              <a:buAutoNum type="alphaLcPeriod" startAt="2"/>
            </a:pPr>
            <a:r>
              <a:rPr lang="en-US" sz="2100" dirty="0" smtClean="0">
                <a:latin typeface="Arial" panose="020B0604020202020204" pitchFamily="34" charset="0"/>
                <a:cs typeface="Arial" panose="020B0604020202020204" pitchFamily="34" charset="0"/>
              </a:rPr>
              <a:t>A </a:t>
            </a:r>
            <a:r>
              <a:rPr lang="en-US" sz="2100" dirty="0">
                <a:latin typeface="Arial" panose="020B0604020202020204" pitchFamily="34" charset="0"/>
                <a:cs typeface="Arial" panose="020B0604020202020204" pitchFamily="34" charset="0"/>
              </a:rPr>
              <a:t>force applied to an area of 3.2 m</a:t>
            </a:r>
            <a:r>
              <a:rPr lang="en-US" sz="2100" baseline="30000" dirty="0">
                <a:latin typeface="Arial" panose="020B0604020202020204" pitchFamily="34" charset="0"/>
                <a:cs typeface="Arial" panose="020B0604020202020204" pitchFamily="34" charset="0"/>
              </a:rPr>
              <a:t>2</a:t>
            </a:r>
            <a:r>
              <a:rPr lang="en-US" sz="2100" dirty="0">
                <a:latin typeface="Arial" panose="020B0604020202020204" pitchFamily="34" charset="0"/>
                <a:cs typeface="Arial" panose="020B0604020202020204" pitchFamily="34" charset="0"/>
              </a:rPr>
              <a:t> produces a pressure of 18 </a:t>
            </a:r>
            <a:r>
              <a:rPr lang="en-US" sz="2100" dirty="0" smtClean="0">
                <a:latin typeface="Arial" panose="020B0604020202020204" pitchFamily="34" charset="0"/>
                <a:cs typeface="Arial" panose="020B0604020202020204" pitchFamily="34" charset="0"/>
              </a:rPr>
              <a:t>N/m</a:t>
            </a:r>
            <a:r>
              <a:rPr lang="en-US" sz="2100" baseline="30000" dirty="0" smtClean="0">
                <a:latin typeface="Arial" panose="020B0604020202020204" pitchFamily="34" charset="0"/>
                <a:cs typeface="Arial" panose="020B0604020202020204" pitchFamily="34" charset="0"/>
              </a:rPr>
              <a:t>2</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Work </a:t>
            </a:r>
            <a:r>
              <a:rPr lang="en-US" sz="2100" dirty="0">
                <a:latin typeface="Arial" panose="020B0604020202020204" pitchFamily="34" charset="0"/>
                <a:cs typeface="Arial" panose="020B0604020202020204" pitchFamily="34" charset="0"/>
              </a:rPr>
              <a:t>out the force in N</a:t>
            </a:r>
            <a:r>
              <a:rPr lang="en-US" sz="2100" dirty="0" smtClean="0">
                <a:latin typeface="Arial" panose="020B0604020202020204" pitchFamily="34" charset="0"/>
                <a:cs typeface="Arial" panose="020B0604020202020204" pitchFamily="34" charset="0"/>
              </a:rPr>
              <a:t>.</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r>
              <a:rPr lang="en-US" sz="2100" dirty="0" smtClean="0">
                <a:latin typeface="Arial" panose="020B0604020202020204" pitchFamily="34" charset="0"/>
                <a:cs typeface="Arial" panose="020B0604020202020204" pitchFamily="34" charset="0"/>
              </a:rPr>
              <a:t/>
            </a:r>
            <a:br>
              <a:rPr lang="en-US" sz="2100" dirty="0" smtClean="0">
                <a:latin typeface="Arial" panose="020B0604020202020204" pitchFamily="34" charset="0"/>
                <a:cs typeface="Arial" panose="020B0604020202020204" pitchFamily="34" charset="0"/>
              </a:rPr>
            </a:br>
            <a:endParaRPr lang="en-US" sz="7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11"/>
            </a:pPr>
            <a:r>
              <a:rPr lang="en-US" sz="2100" dirty="0">
                <a:latin typeface="Arial" panose="020B0604020202020204" pitchFamily="34" charset="0"/>
                <a:cs typeface="Arial" panose="020B0604020202020204" pitchFamily="34" charset="0"/>
              </a:rPr>
              <a:t>Copy and complete the table.</a:t>
            </a:r>
            <a:endParaRPr lang="en-US" sz="2100" dirty="0" smtClean="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flipH="1">
                <a:off x="277539" y="3279299"/>
                <a:ext cx="5204539" cy="114846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Q3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Substitute into the formula </a:t>
                </a:r>
                <a:r>
                  <a:rPr lang="en-US" sz="2400" i="1" dirty="0">
                    <a:solidFill>
                      <a:schemeClr val="tx1"/>
                    </a:solidFill>
                    <a:latin typeface="Arial" panose="020B0604020202020204" pitchFamily="34" charset="0"/>
                    <a:cs typeface="Arial" panose="020B0604020202020204" pitchFamily="34" charset="0"/>
                  </a:rPr>
                  <a:t>P</a:t>
                </a:r>
                <a:r>
                  <a:rPr lang="en-US" sz="2400" dirty="0">
                    <a:solidFill>
                      <a:schemeClr val="tx1"/>
                    </a:solidFill>
                    <a:latin typeface="Arial" panose="020B0604020202020204" pitchFamily="34" charset="0"/>
                    <a:cs typeface="Arial" panose="020B0604020202020204" pitchFamily="34" charset="0"/>
                  </a:rPr>
                  <a:t> = </a:t>
                </a:r>
                <a14:m>
                  <m:oMath xmlns:m="http://schemas.openxmlformats.org/officeDocument/2006/math">
                    <m:f>
                      <m:fPr>
                        <m:ctrlPr>
                          <a:rPr lang="en-US" sz="2800" i="1" smtClean="0">
                            <a:solidFill>
                              <a:schemeClr val="tx1"/>
                            </a:solidFill>
                            <a:latin typeface="Cambria Math" panose="02040503050406030204" pitchFamily="18" charset="0"/>
                            <a:cs typeface="Arial" panose="020B0604020202020204" pitchFamily="34" charset="0"/>
                          </a:rPr>
                        </m:ctrlPr>
                      </m:fPr>
                      <m:num>
                        <m:r>
                          <a:rPr lang="en-US" sz="2800" b="0" i="1" smtClean="0">
                            <a:solidFill>
                              <a:schemeClr val="tx1"/>
                            </a:solidFill>
                            <a:latin typeface="Cambria Math" panose="02040503050406030204" pitchFamily="18" charset="0"/>
                            <a:cs typeface="Arial" panose="020B0604020202020204" pitchFamily="34" charset="0"/>
                          </a:rPr>
                          <m:t>𝐹</m:t>
                        </m:r>
                      </m:num>
                      <m:den>
                        <m:r>
                          <a:rPr lang="en-US" sz="2800" b="0" i="1" smtClean="0">
                            <a:solidFill>
                              <a:schemeClr val="tx1"/>
                            </a:solidFill>
                            <a:latin typeface="Cambria Math" panose="02040503050406030204" pitchFamily="18" charset="0"/>
                            <a:cs typeface="Arial" panose="020B0604020202020204" pitchFamily="34" charset="0"/>
                          </a:rPr>
                          <m:t>𝐴</m:t>
                        </m:r>
                      </m:den>
                    </m:f>
                  </m:oMath>
                </a14:m>
                <a:r>
                  <a:rPr lang="en-US" sz="2400" dirty="0">
                    <a:solidFill>
                      <a:schemeClr val="tx1"/>
                    </a:solidFill>
                    <a:latin typeface="Arial" panose="020B0604020202020204" pitchFamily="34" charset="0"/>
                    <a:cs typeface="Arial" panose="020B0604020202020204" pitchFamily="34" charset="0"/>
                  </a:rPr>
                  <a:t> Rearrange to find </a:t>
                </a:r>
                <a:r>
                  <a:rPr lang="en-US" sz="2400" i="1" dirty="0">
                    <a:solidFill>
                      <a:schemeClr val="tx1"/>
                    </a:solidFill>
                    <a:latin typeface="Arial" panose="020B0604020202020204" pitchFamily="34" charset="0"/>
                    <a:cs typeface="Arial" panose="020B0604020202020204" pitchFamily="34" charset="0"/>
                  </a:rPr>
                  <a:t>F</a:t>
                </a:r>
                <a:r>
                  <a:rPr lang="en-US" sz="2400" dirty="0">
                    <a:solidFill>
                      <a:schemeClr val="tx1"/>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flipH="1">
                <a:off x="277539" y="3279299"/>
                <a:ext cx="5204539" cy="1148461"/>
              </a:xfrm>
              <a:prstGeom prst="rect">
                <a:avLst/>
              </a:prstGeom>
              <a:blipFill rotWithShape="0">
                <a:blip r:embed="rId4"/>
                <a:stretch>
                  <a:fillRect/>
                </a:stretch>
              </a:blipFill>
              <a:ln>
                <a:solidFill>
                  <a:schemeClr val="accent6">
                    <a:lumMod val="50000"/>
                  </a:schemeClr>
                </a:solidFill>
              </a:ln>
              <a:effectLst>
                <a:outerShdw blurRad="165100" dist="38100" dir="2700000" sx="102000" sy="102000" algn="tl" rotWithShape="0">
                  <a:prstClr val="black">
                    <a:alpha val="40000"/>
                  </a:prstClr>
                </a:outerShdw>
              </a:effectLst>
            </p:spPr>
            <p:txBody>
              <a:bodyPr/>
              <a:lstStyle/>
              <a:p>
                <a:r>
                  <a:rPr lang="en-US">
                    <a:noFill/>
                  </a:rPr>
                  <a:t> </a:t>
                </a:r>
              </a:p>
            </p:txBody>
          </p:sp>
        </mc:Fallback>
      </mc:AlternateContent>
      <p:graphicFrame>
        <p:nvGraphicFramePr>
          <p:cNvPr id="2" name="Table 1"/>
          <p:cNvGraphicFramePr>
            <a:graphicFrameLocks noGrp="1"/>
          </p:cNvGraphicFramePr>
          <p:nvPr>
            <p:extLst>
              <p:ext uri="{D42A27DB-BD31-4B8C-83A1-F6EECF244321}">
                <p14:modId xmlns:p14="http://schemas.microsoft.com/office/powerpoint/2010/main" val="3711378896"/>
              </p:ext>
            </p:extLst>
          </p:nvPr>
        </p:nvGraphicFramePr>
        <p:xfrm>
          <a:off x="277539" y="5013176"/>
          <a:ext cx="5204538" cy="1524000"/>
        </p:xfrm>
        <a:graphic>
          <a:graphicData uri="http://schemas.openxmlformats.org/drawingml/2006/table">
            <a:tbl>
              <a:tblPr firstRow="1" bandRow="1">
                <a:tableStyleId>{5C22544A-7EE6-4342-B048-85BDC9FD1C3A}</a:tableStyleId>
              </a:tblPr>
              <a:tblGrid>
                <a:gridCol w="1558157"/>
                <a:gridCol w="1584176"/>
                <a:gridCol w="2062205"/>
              </a:tblGrid>
              <a:tr h="324005">
                <a:tc>
                  <a:txBody>
                    <a:bodyPr/>
                    <a:lstStyle/>
                    <a:p>
                      <a:r>
                        <a:rPr lang="en-US" sz="1900" dirty="0" smtClean="0">
                          <a:latin typeface="Arial" panose="020B0604020202020204" pitchFamily="34" charset="0"/>
                          <a:cs typeface="Arial" panose="020B0604020202020204" pitchFamily="34" charset="0"/>
                        </a:rPr>
                        <a:t>Force (N)</a:t>
                      </a:r>
                      <a:endParaRPr lang="en-US" sz="1900" dirty="0">
                        <a:latin typeface="Arial" panose="020B0604020202020204" pitchFamily="34" charset="0"/>
                        <a:cs typeface="Arial" panose="020B0604020202020204" pitchFamily="34" charset="0"/>
                      </a:endParaRPr>
                    </a:p>
                  </a:txBody>
                  <a:tcPr/>
                </a:tc>
                <a:tc>
                  <a:txBody>
                    <a:bodyPr/>
                    <a:lstStyle/>
                    <a:p>
                      <a:r>
                        <a:rPr lang="en-US" sz="1900" dirty="0" smtClean="0">
                          <a:latin typeface="Arial" panose="020B0604020202020204" pitchFamily="34" charset="0"/>
                          <a:cs typeface="Arial" panose="020B0604020202020204" pitchFamily="34" charset="0"/>
                        </a:rPr>
                        <a:t>Area (m</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txBody>
                  <a:tcPr/>
                </a:tc>
                <a:tc>
                  <a:txBody>
                    <a:bodyPr/>
                    <a:lstStyle/>
                    <a:p>
                      <a:r>
                        <a:rPr lang="en-US" sz="1900" dirty="0" smtClean="0">
                          <a:latin typeface="Arial" panose="020B0604020202020204" pitchFamily="34" charset="0"/>
                          <a:cs typeface="Arial" panose="020B0604020202020204" pitchFamily="34" charset="0"/>
                        </a:rPr>
                        <a:t>Pressure (N/m</a:t>
                      </a:r>
                      <a:r>
                        <a:rPr lang="en-US" sz="1900" baseline="30000" dirty="0" smtClean="0">
                          <a:latin typeface="Arial" panose="020B0604020202020204" pitchFamily="34" charset="0"/>
                          <a:cs typeface="Arial" panose="020B0604020202020204" pitchFamily="34" charset="0"/>
                        </a:rPr>
                        <a:t>2</a:t>
                      </a:r>
                      <a:r>
                        <a:rPr lang="en-US" sz="1900" dirty="0" smtClean="0">
                          <a:latin typeface="Arial" panose="020B0604020202020204" pitchFamily="34" charset="0"/>
                          <a:cs typeface="Arial" panose="020B0604020202020204" pitchFamily="34" charset="0"/>
                        </a:rPr>
                        <a:t>)</a:t>
                      </a:r>
                      <a:endParaRPr lang="en-US" sz="1900" dirty="0">
                        <a:latin typeface="Arial" panose="020B0604020202020204" pitchFamily="34" charset="0"/>
                        <a:cs typeface="Arial" panose="020B0604020202020204" pitchFamily="34" charset="0"/>
                      </a:endParaRPr>
                    </a:p>
                  </a:txBody>
                  <a:tcPr/>
                </a:tc>
              </a:tr>
              <a:tr h="324005">
                <a:tc>
                  <a:txBody>
                    <a:bodyPr/>
                    <a:lstStyle/>
                    <a:p>
                      <a:pPr algn="ctr"/>
                      <a:r>
                        <a:rPr lang="en-US" sz="1900" dirty="0" smtClean="0">
                          <a:latin typeface="Arial" panose="020B0604020202020204" pitchFamily="34" charset="0"/>
                          <a:cs typeface="Arial" panose="020B0604020202020204" pitchFamily="34" charset="0"/>
                        </a:rPr>
                        <a:t>90</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2.4</a:t>
                      </a:r>
                      <a:endParaRPr lang="en-US" sz="1900" dirty="0">
                        <a:latin typeface="Arial" panose="020B0604020202020204" pitchFamily="34" charset="0"/>
                        <a:cs typeface="Arial" panose="020B0604020202020204" pitchFamily="34" charset="0"/>
                      </a:endParaRPr>
                    </a:p>
                  </a:txBody>
                  <a:tcPr/>
                </a:tc>
                <a:tc>
                  <a:txBody>
                    <a:bodyPr/>
                    <a:lstStyle/>
                    <a:p>
                      <a:pPr algn="ctr"/>
                      <a:endParaRPr lang="en-US" sz="1900" dirty="0">
                        <a:latin typeface="Arial" panose="020B0604020202020204" pitchFamily="34" charset="0"/>
                        <a:cs typeface="Arial" panose="020B0604020202020204" pitchFamily="34" charset="0"/>
                      </a:endParaRPr>
                    </a:p>
                  </a:txBody>
                  <a:tcPr/>
                </a:tc>
              </a:tr>
              <a:tr h="324005">
                <a:tc>
                  <a:txBody>
                    <a:bodyPr/>
                    <a:lstStyle/>
                    <a:p>
                      <a:pPr algn="ctr"/>
                      <a:r>
                        <a:rPr lang="en-US" sz="1900" dirty="0" smtClean="0">
                          <a:latin typeface="Arial" panose="020B0604020202020204" pitchFamily="34" charset="0"/>
                          <a:cs typeface="Arial" panose="020B0604020202020204" pitchFamily="34" charset="0"/>
                        </a:rPr>
                        <a:t>60</a:t>
                      </a:r>
                      <a:endParaRPr lang="en-US" sz="1900" dirty="0">
                        <a:latin typeface="Arial" panose="020B0604020202020204" pitchFamily="34" charset="0"/>
                        <a:cs typeface="Arial" panose="020B0604020202020204" pitchFamily="34" charset="0"/>
                      </a:endParaRPr>
                    </a:p>
                  </a:txBody>
                  <a:tcPr/>
                </a:tc>
                <a:tc>
                  <a:txBody>
                    <a:bodyPr/>
                    <a:lstStyle/>
                    <a:p>
                      <a:pPr algn="ct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9</a:t>
                      </a:r>
                      <a:endParaRPr lang="en-US" sz="1900" dirty="0">
                        <a:latin typeface="Arial" panose="020B0604020202020204" pitchFamily="34" charset="0"/>
                        <a:cs typeface="Arial" panose="020B0604020202020204" pitchFamily="34" charset="0"/>
                      </a:endParaRPr>
                    </a:p>
                  </a:txBody>
                  <a:tcPr/>
                </a:tc>
              </a:tr>
              <a:tr h="324005">
                <a:tc>
                  <a:txBody>
                    <a:bodyPr/>
                    <a:lstStyle/>
                    <a:p>
                      <a:pPr algn="ctr"/>
                      <a:endParaRPr lang="en-US" sz="190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7.5</a:t>
                      </a:r>
                      <a:endParaRPr lang="en-US" sz="1900" dirty="0">
                        <a:latin typeface="Arial" panose="020B0604020202020204" pitchFamily="34" charset="0"/>
                        <a:cs typeface="Arial" panose="020B0604020202020204" pitchFamily="34" charset="0"/>
                      </a:endParaRPr>
                    </a:p>
                  </a:txBody>
                  <a:tcPr/>
                </a:tc>
                <a:tc>
                  <a:txBody>
                    <a:bodyPr/>
                    <a:lstStyle/>
                    <a:p>
                      <a:pPr algn="ctr"/>
                      <a:r>
                        <a:rPr lang="en-US" sz="1900" dirty="0" smtClean="0">
                          <a:latin typeface="Arial" panose="020B0604020202020204" pitchFamily="34" charset="0"/>
                          <a:cs typeface="Arial" panose="020B0604020202020204" pitchFamily="34" charset="0"/>
                        </a:rPr>
                        <a:t>16</a:t>
                      </a:r>
                      <a:endParaRPr lang="en-US" sz="19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854534317"/>
      </p:ext>
    </p:extLst>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32168"/>
            <a:ext cx="5256584" cy="5524589"/>
          </a:xfrm>
          <a:prstGeom prst="rect">
            <a:avLst/>
          </a:prstGeom>
        </p:spPr>
        <p:txBody>
          <a:bodyPr wrap="square">
            <a:spAutoFit/>
          </a:bodyPr>
          <a:lstStyle/>
          <a:p>
            <a:pPr>
              <a:buClr>
                <a:srgbClr val="C00000"/>
              </a:buClr>
              <a:tabLst>
                <a:tab pos="800100" algn="l"/>
              </a:tabLst>
            </a:pPr>
            <a:endParaRPr lang="en-US" sz="8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pPr>
            <a:r>
              <a:rPr lang="en-US" sz="2400" dirty="0">
                <a:latin typeface="Arial" panose="020B0604020202020204" pitchFamily="34" charset="0"/>
                <a:cs typeface="Arial" panose="020B0604020202020204" pitchFamily="34" charset="0"/>
              </a:rPr>
              <a:t>Copy and complete the table</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500" dirty="0" smtClean="0">
                <a:latin typeface="Arial" panose="020B0604020202020204" pitchFamily="34" charset="0"/>
                <a:cs typeface="Arial" panose="020B0604020202020204" pitchFamily="34" charset="0"/>
              </a:rPr>
              <a:t/>
            </a:r>
            <a:br>
              <a:rPr lang="en-US" sz="5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a:pPr>
            <a:r>
              <a:rPr lang="en-US" sz="2400" dirty="0">
                <a:latin typeface="Arial" panose="020B0604020202020204" pitchFamily="34" charset="0"/>
                <a:cs typeface="Arial" panose="020B0604020202020204" pitchFamily="34" charset="0"/>
              </a:rPr>
              <a:t>Work out the average speed for these journeys.</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plane flies 750 miles in </a:t>
            </a:r>
            <a:r>
              <a:rPr lang="en-US" sz="2400" dirty="0" smtClean="0">
                <a:latin typeface="Arial" panose="020B0604020202020204" pitchFamily="34" charset="0"/>
                <a:cs typeface="Arial" panose="020B0604020202020204" pitchFamily="34" charset="0"/>
              </a:rPr>
              <a:t>1½  hours,</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cyclist rides 27 miles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in </a:t>
            </a:r>
            <a:r>
              <a:rPr lang="en-US" sz="2400" dirty="0">
                <a:latin typeface="Arial" panose="020B0604020202020204" pitchFamily="34" charset="0"/>
                <a:cs typeface="Arial" panose="020B0604020202020204" pitchFamily="34" charset="0"/>
              </a:rPr>
              <a:t>2 hours 15 minutes.</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car travels 250 km in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hours 12 minutes.</a:t>
            </a:r>
            <a:endParaRPr lang="en-US" sz="2400" dirty="0" smtClean="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0851526"/>
              </p:ext>
            </p:extLst>
          </p:nvPr>
        </p:nvGraphicFramePr>
        <p:xfrm>
          <a:off x="277539" y="1916832"/>
          <a:ext cx="5230565" cy="1645920"/>
        </p:xfrm>
        <a:graphic>
          <a:graphicData uri="http://schemas.openxmlformats.org/drawingml/2006/table">
            <a:tbl>
              <a:tblPr firstRow="1" bandRow="1">
                <a:tableStyleId>{5C22544A-7EE6-4342-B048-85BDC9FD1C3A}</a:tableStyleId>
              </a:tblPr>
              <a:tblGrid>
                <a:gridCol w="1976781"/>
                <a:gridCol w="1903203"/>
                <a:gridCol w="1350581"/>
              </a:tblGrid>
              <a:tr h="324005">
                <a:tc>
                  <a:txBody>
                    <a:bodyPr/>
                    <a:lstStyle/>
                    <a:p>
                      <a:r>
                        <a:rPr lang="en-US" sz="2100" dirty="0" smtClean="0">
                          <a:latin typeface="Arial" panose="020B0604020202020204" pitchFamily="34" charset="0"/>
                          <a:cs typeface="Arial" panose="020B0604020202020204" pitchFamily="34" charset="0"/>
                        </a:rPr>
                        <a:t>Distance (km)</a:t>
                      </a:r>
                      <a:endParaRPr lang="en-US" sz="2100" dirty="0">
                        <a:latin typeface="Arial" panose="020B0604020202020204" pitchFamily="34" charset="0"/>
                        <a:cs typeface="Arial" panose="020B0604020202020204" pitchFamily="34" charset="0"/>
                      </a:endParaRPr>
                    </a:p>
                  </a:txBody>
                  <a:tcPr/>
                </a:tc>
                <a:tc>
                  <a:txBody>
                    <a:bodyPr/>
                    <a:lstStyle/>
                    <a:p>
                      <a:r>
                        <a:rPr lang="en-US" sz="2100" dirty="0" smtClean="0">
                          <a:latin typeface="Arial" panose="020B0604020202020204" pitchFamily="34" charset="0"/>
                          <a:cs typeface="Arial" panose="020B0604020202020204" pitchFamily="34" charset="0"/>
                        </a:rPr>
                        <a:t>Speed</a:t>
                      </a:r>
                      <a:r>
                        <a:rPr lang="en-US" sz="2100" baseline="0" dirty="0" smtClean="0">
                          <a:latin typeface="Arial" panose="020B0604020202020204" pitchFamily="34" charset="0"/>
                          <a:cs typeface="Arial" panose="020B0604020202020204" pitchFamily="34" charset="0"/>
                        </a:rPr>
                        <a:t> </a:t>
                      </a:r>
                      <a:r>
                        <a:rPr lang="en-US" sz="2100" dirty="0" smtClean="0">
                          <a:latin typeface="Arial" panose="020B0604020202020204" pitchFamily="34" charset="0"/>
                          <a:cs typeface="Arial" panose="020B0604020202020204" pitchFamily="34" charset="0"/>
                        </a:rPr>
                        <a:t>(km/h)</a:t>
                      </a:r>
                      <a:endParaRPr lang="en-US" sz="2100" dirty="0">
                        <a:latin typeface="Arial" panose="020B0604020202020204" pitchFamily="34" charset="0"/>
                        <a:cs typeface="Arial" panose="020B0604020202020204" pitchFamily="34" charset="0"/>
                      </a:endParaRPr>
                    </a:p>
                  </a:txBody>
                  <a:tcPr/>
                </a:tc>
                <a:tc>
                  <a:txBody>
                    <a:bodyPr/>
                    <a:lstStyle/>
                    <a:p>
                      <a:r>
                        <a:rPr lang="en-US" sz="2100" dirty="0" smtClean="0">
                          <a:latin typeface="Arial" panose="020B0604020202020204" pitchFamily="34" charset="0"/>
                          <a:cs typeface="Arial" panose="020B0604020202020204" pitchFamily="34" charset="0"/>
                        </a:rPr>
                        <a:t>Time</a:t>
                      </a:r>
                      <a:endParaRPr lang="en-US" sz="2100" dirty="0">
                        <a:latin typeface="Arial" panose="020B0604020202020204" pitchFamily="34" charset="0"/>
                        <a:cs typeface="Arial" panose="020B0604020202020204" pitchFamily="34" charset="0"/>
                      </a:endParaRPr>
                    </a:p>
                  </a:txBody>
                  <a:tcPr/>
                </a:tc>
              </a:tr>
              <a:tr h="324005">
                <a:tc>
                  <a:txBody>
                    <a:bodyPr/>
                    <a:lstStyle/>
                    <a:p>
                      <a:pPr algn="ctr"/>
                      <a:r>
                        <a:rPr lang="en-US" sz="2100" dirty="0" smtClean="0">
                          <a:latin typeface="Arial" panose="020B0604020202020204" pitchFamily="34" charset="0"/>
                          <a:cs typeface="Arial" panose="020B0604020202020204" pitchFamily="34" charset="0"/>
                        </a:rPr>
                        <a:t>105</a:t>
                      </a:r>
                      <a:endParaRPr lang="en-US" sz="2100" dirty="0">
                        <a:latin typeface="Arial" panose="020B0604020202020204" pitchFamily="34" charset="0"/>
                        <a:cs typeface="Arial" panose="020B0604020202020204" pitchFamily="34" charset="0"/>
                      </a:endParaRPr>
                    </a:p>
                  </a:txBody>
                  <a:tcPr/>
                </a:tc>
                <a:tc>
                  <a:txBody>
                    <a:bodyPr/>
                    <a:lstStyle/>
                    <a:p>
                      <a:pPr algn="ctr"/>
                      <a:endParaRPr lang="en-US" sz="2100" dirty="0">
                        <a:latin typeface="Arial" panose="020B0604020202020204" pitchFamily="34" charset="0"/>
                        <a:cs typeface="Arial" panose="020B0604020202020204" pitchFamily="34" charset="0"/>
                      </a:endParaRPr>
                    </a:p>
                  </a:txBody>
                  <a:tcPr/>
                </a:tc>
                <a:tc>
                  <a:txBody>
                    <a:bodyPr/>
                    <a:lstStyle/>
                    <a:p>
                      <a:pPr algn="ctr"/>
                      <a:r>
                        <a:rPr lang="en-US" sz="2100" dirty="0" smtClean="0">
                          <a:latin typeface="Arial" panose="020B0604020202020204" pitchFamily="34" charset="0"/>
                          <a:cs typeface="Arial" panose="020B0604020202020204" pitchFamily="34" charset="0"/>
                        </a:rPr>
                        <a:t>1h 30min</a:t>
                      </a:r>
                      <a:endParaRPr lang="en-US" sz="2100" dirty="0">
                        <a:latin typeface="Arial" panose="020B0604020202020204" pitchFamily="34" charset="0"/>
                        <a:cs typeface="Arial" panose="020B0604020202020204" pitchFamily="34" charset="0"/>
                      </a:endParaRPr>
                    </a:p>
                  </a:txBody>
                  <a:tcPr/>
                </a:tc>
              </a:tr>
              <a:tr h="324005">
                <a:tc>
                  <a:txBody>
                    <a:bodyPr/>
                    <a:lstStyle/>
                    <a:p>
                      <a:pPr algn="ctr"/>
                      <a:endParaRPr lang="en-US" sz="2100" dirty="0">
                        <a:latin typeface="Arial" panose="020B0604020202020204" pitchFamily="34" charset="0"/>
                        <a:cs typeface="Arial" panose="020B0604020202020204" pitchFamily="34" charset="0"/>
                      </a:endParaRPr>
                    </a:p>
                  </a:txBody>
                  <a:tcPr/>
                </a:tc>
                <a:tc>
                  <a:txBody>
                    <a:bodyPr/>
                    <a:lstStyle/>
                    <a:p>
                      <a:pPr algn="ctr"/>
                      <a:r>
                        <a:rPr lang="en-US" sz="2100" dirty="0" smtClean="0">
                          <a:latin typeface="Arial" panose="020B0604020202020204" pitchFamily="34" charset="0"/>
                          <a:cs typeface="Arial" panose="020B0604020202020204" pitchFamily="34" charset="0"/>
                        </a:rPr>
                        <a:t>88</a:t>
                      </a:r>
                      <a:endParaRPr lang="en-US" sz="2100" dirty="0">
                        <a:latin typeface="Arial" panose="020B0604020202020204" pitchFamily="34" charset="0"/>
                        <a:cs typeface="Arial" panose="020B0604020202020204" pitchFamily="34" charset="0"/>
                      </a:endParaRPr>
                    </a:p>
                  </a:txBody>
                  <a:tcPr/>
                </a:tc>
                <a:tc>
                  <a:txBody>
                    <a:bodyPr/>
                    <a:lstStyle/>
                    <a:p>
                      <a:pPr algn="ctr"/>
                      <a:r>
                        <a:rPr lang="en-US" sz="2100" dirty="0" smtClean="0">
                          <a:latin typeface="Arial" panose="020B0604020202020204" pitchFamily="34" charset="0"/>
                          <a:cs typeface="Arial" panose="020B0604020202020204" pitchFamily="34" charset="0"/>
                        </a:rPr>
                        <a:t>3h 15min</a:t>
                      </a:r>
                      <a:endParaRPr lang="en-US" sz="2100" dirty="0">
                        <a:latin typeface="Arial" panose="020B0604020202020204" pitchFamily="34" charset="0"/>
                        <a:cs typeface="Arial" panose="020B0604020202020204" pitchFamily="34" charset="0"/>
                      </a:endParaRPr>
                    </a:p>
                  </a:txBody>
                  <a:tcPr/>
                </a:tc>
              </a:tr>
              <a:tr h="324005">
                <a:tc>
                  <a:txBody>
                    <a:bodyPr/>
                    <a:lstStyle/>
                    <a:p>
                      <a:pPr algn="ctr"/>
                      <a:r>
                        <a:rPr lang="en-US" sz="2100" dirty="0" smtClean="0">
                          <a:latin typeface="Arial" panose="020B0604020202020204" pitchFamily="34" charset="0"/>
                          <a:cs typeface="Arial" panose="020B0604020202020204" pitchFamily="34" charset="0"/>
                        </a:rPr>
                        <a:t>168</a:t>
                      </a:r>
                      <a:endParaRPr lang="en-US" sz="2100" dirty="0">
                        <a:latin typeface="Arial" panose="020B0604020202020204" pitchFamily="34" charset="0"/>
                        <a:cs typeface="Arial" panose="020B0604020202020204" pitchFamily="34" charset="0"/>
                      </a:endParaRPr>
                    </a:p>
                  </a:txBody>
                  <a:tcPr/>
                </a:tc>
                <a:tc>
                  <a:txBody>
                    <a:bodyPr/>
                    <a:lstStyle/>
                    <a:p>
                      <a:pPr algn="ctr"/>
                      <a:r>
                        <a:rPr lang="en-US" sz="2100" dirty="0" smtClean="0">
                          <a:latin typeface="Arial" panose="020B0604020202020204" pitchFamily="34" charset="0"/>
                          <a:cs typeface="Arial" panose="020B0604020202020204" pitchFamily="34" charset="0"/>
                        </a:rPr>
                        <a:t>72</a:t>
                      </a:r>
                      <a:endParaRPr lang="en-US" sz="2100" dirty="0">
                        <a:latin typeface="Arial" panose="020B0604020202020204" pitchFamily="34" charset="0"/>
                        <a:cs typeface="Arial" panose="020B0604020202020204" pitchFamily="34" charset="0"/>
                      </a:endParaRPr>
                    </a:p>
                  </a:txBody>
                  <a:tcPr/>
                </a:tc>
                <a:tc>
                  <a:txBody>
                    <a:bodyPr/>
                    <a:lstStyle/>
                    <a:p>
                      <a:pPr algn="ctr"/>
                      <a:endParaRPr lang="en-US" sz="2100" dirty="0">
                        <a:latin typeface="Arial" panose="020B0604020202020204" pitchFamily="34" charset="0"/>
                        <a:cs typeface="Arial" panose="020B0604020202020204" pitchFamily="34" charset="0"/>
                      </a:endParaRPr>
                    </a:p>
                  </a:txBody>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4" name="Picture 3"/>
          <p:cNvPicPr>
            <a:picLocks noChangeAspect="1"/>
          </p:cNvPicPr>
          <p:nvPr/>
        </p:nvPicPr>
        <p:blipFill rotWithShape="1">
          <a:blip r:embed="rId5" cstate="print">
            <a:lum contrast="20000"/>
            <a:extLst>
              <a:ext uri="{28A0092B-C50C-407E-A947-70E740481C1C}">
                <a14:useLocalDpi xmlns:a14="http://schemas.microsoft.com/office/drawing/2010/main" val="0"/>
              </a:ext>
            </a:extLst>
          </a:blip>
          <a:srcRect l="4912" t="3680" r="5610" b="3483"/>
          <a:stretch/>
        </p:blipFill>
        <p:spPr>
          <a:xfrm>
            <a:off x="4492668" y="5445224"/>
            <a:ext cx="1015435" cy="1152128"/>
          </a:xfrm>
          <a:prstGeom prst="rect">
            <a:avLst/>
          </a:prstGeom>
        </p:spPr>
      </p:pic>
    </p:spTree>
    <p:extLst>
      <p:ext uri="{BB962C8B-B14F-4D97-AF65-F5344CB8AC3E}">
        <p14:creationId xmlns:p14="http://schemas.microsoft.com/office/powerpoint/2010/main" val="3281932709"/>
      </p:ext>
    </p:extLst>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32168"/>
            <a:ext cx="5256584" cy="5507662"/>
          </a:xfrm>
          <a:prstGeom prst="rect">
            <a:avLst/>
          </a:prstGeom>
        </p:spPr>
        <p:txBody>
          <a:bodyPr wrap="square">
            <a:spAutoFit/>
          </a:bodyPr>
          <a:lstStyle/>
          <a:p>
            <a:pPr marL="457200" indent="-457200">
              <a:buClr>
                <a:srgbClr val="C00000"/>
              </a:buClr>
              <a:buFont typeface="+mj-lt"/>
              <a:buAutoNum type="arabicPeriod" startAt="3"/>
              <a:tabLst>
                <a:tab pos="800100" algn="l"/>
              </a:tabLst>
            </a:pPr>
            <a:r>
              <a:rPr lang="en-US" sz="2070" dirty="0">
                <a:latin typeface="Arial" panose="020B0604020202020204" pitchFamily="34" charset="0"/>
                <a:cs typeface="Arial" panose="020B0604020202020204" pitchFamily="34" charset="0"/>
              </a:rPr>
              <a:t>Work out the distance travelled for these journeys.</a:t>
            </a:r>
          </a:p>
          <a:p>
            <a:pPr marL="800100" lvl="1" indent="-342900">
              <a:buClr>
                <a:srgbClr val="C00000"/>
              </a:buClr>
              <a:buFont typeface="+mj-lt"/>
              <a:buAutoNum type="alphaLcPeriod"/>
            </a:pPr>
            <a:r>
              <a:rPr lang="en-US" sz="2070" dirty="0" smtClean="0">
                <a:latin typeface="Arial" panose="020B0604020202020204" pitchFamily="34" charset="0"/>
                <a:cs typeface="Arial" panose="020B0604020202020204" pitchFamily="34" charset="0"/>
              </a:rPr>
              <a:t>A </a:t>
            </a:r>
            <a:r>
              <a:rPr lang="en-US" sz="2070" dirty="0">
                <a:latin typeface="Arial" panose="020B0604020202020204" pitchFamily="34" charset="0"/>
                <a:cs typeface="Arial" panose="020B0604020202020204" pitchFamily="34" charset="0"/>
              </a:rPr>
              <a:t>train travels for 2 hours 40 minutes at an average speed of 120 km/h.</a:t>
            </a:r>
          </a:p>
          <a:p>
            <a:pPr marL="800100" lvl="1" indent="-342900">
              <a:buClr>
                <a:srgbClr val="C00000"/>
              </a:buClr>
              <a:buFont typeface="+mj-lt"/>
              <a:buAutoNum type="alphaLcPeriod"/>
            </a:pPr>
            <a:r>
              <a:rPr lang="en-US" sz="2070" dirty="0">
                <a:latin typeface="Arial" panose="020B0604020202020204" pitchFamily="34" charset="0"/>
                <a:cs typeface="Arial" panose="020B0604020202020204" pitchFamily="34" charset="0"/>
              </a:rPr>
              <a:t>A helicopter flies for 45 minutes at an average speed of 90 mph.</a:t>
            </a:r>
          </a:p>
          <a:p>
            <a:pPr marL="800100" lvl="1" indent="-342900">
              <a:buClr>
                <a:srgbClr val="C00000"/>
              </a:buClr>
              <a:buFont typeface="+mj-lt"/>
              <a:buAutoNum type="alphaLcPeriod"/>
            </a:pPr>
            <a:r>
              <a:rPr lang="en-US" sz="2070" dirty="0">
                <a:latin typeface="Arial" panose="020B0604020202020204" pitchFamily="34" charset="0"/>
                <a:cs typeface="Arial" panose="020B0604020202020204" pitchFamily="34" charset="0"/>
              </a:rPr>
              <a:t>A man runs for 12 minutes at an average speed of 8.5 km/h.</a:t>
            </a:r>
          </a:p>
          <a:p>
            <a:pPr marL="457200" indent="-457200">
              <a:buClr>
                <a:srgbClr val="C00000"/>
              </a:buClr>
              <a:buFont typeface="+mj-lt"/>
              <a:buAutoNum type="arabicPeriod" startAt="3"/>
              <a:tabLst>
                <a:tab pos="800100" algn="l"/>
              </a:tabLst>
            </a:pPr>
            <a:r>
              <a:rPr lang="en-US" sz="2070" dirty="0">
                <a:latin typeface="Arial" panose="020B0604020202020204" pitchFamily="34" charset="0"/>
                <a:cs typeface="Arial" panose="020B0604020202020204" pitchFamily="34" charset="0"/>
              </a:rPr>
              <a:t>Work out the time taken for these journeys, </a:t>
            </a:r>
            <a:endParaRPr lang="en-US" sz="2070" dirty="0" smtClean="0">
              <a:latin typeface="Arial" panose="020B0604020202020204" pitchFamily="34" charset="0"/>
              <a:cs typeface="Arial" panose="020B0604020202020204" pitchFamily="34" charset="0"/>
            </a:endParaRPr>
          </a:p>
          <a:p>
            <a:pPr marL="800100" lvl="1" indent="-342900">
              <a:buClr>
                <a:srgbClr val="C00000"/>
              </a:buClr>
              <a:buFont typeface="+mj-lt"/>
              <a:buAutoNum type="alphaLcPeriod"/>
            </a:pPr>
            <a:r>
              <a:rPr lang="en-US" sz="2070" dirty="0" smtClean="0">
                <a:latin typeface="Arial" panose="020B0604020202020204" pitchFamily="34" charset="0"/>
                <a:cs typeface="Arial" panose="020B0604020202020204" pitchFamily="34" charset="0"/>
              </a:rPr>
              <a:t>A </a:t>
            </a:r>
            <a:r>
              <a:rPr lang="en-US" sz="2070" dirty="0">
                <a:latin typeface="Arial" panose="020B0604020202020204" pitchFamily="34" charset="0"/>
                <a:cs typeface="Arial" panose="020B0604020202020204" pitchFamily="34" charset="0"/>
              </a:rPr>
              <a:t>leopard walks 21 km at an average speed of 3.5 km/h.</a:t>
            </a:r>
          </a:p>
          <a:p>
            <a:pPr marL="800100" lvl="1" indent="-342900">
              <a:buClr>
                <a:srgbClr val="C00000"/>
              </a:buClr>
              <a:buFont typeface="+mj-lt"/>
              <a:buAutoNum type="alphaLcPeriod"/>
            </a:pPr>
            <a:r>
              <a:rPr lang="en-US" sz="2070" dirty="0">
                <a:latin typeface="Arial" panose="020B0604020202020204" pitchFamily="34" charset="0"/>
                <a:cs typeface="Arial" panose="020B0604020202020204" pitchFamily="34" charset="0"/>
              </a:rPr>
              <a:t>A bee flies 0.25 km at an average speed of 5 m/s.</a:t>
            </a:r>
          </a:p>
          <a:p>
            <a:pPr marL="800100" lvl="1" indent="-342900">
              <a:buClr>
                <a:srgbClr val="C00000"/>
              </a:buClr>
              <a:buFont typeface="+mj-lt"/>
              <a:buAutoNum type="alphaLcPeriod"/>
            </a:pPr>
            <a:r>
              <a:rPr lang="en-US" sz="2070" dirty="0">
                <a:latin typeface="Arial" panose="020B0604020202020204" pitchFamily="34" charset="0"/>
                <a:cs typeface="Arial" panose="020B0604020202020204" pitchFamily="34" charset="0"/>
              </a:rPr>
              <a:t>An ant walks 36 m at an average speed </a:t>
            </a:r>
            <a:r>
              <a:rPr lang="en-US" sz="2070" dirty="0" smtClean="0">
                <a:latin typeface="Arial" panose="020B0604020202020204" pitchFamily="34" charset="0"/>
                <a:cs typeface="Arial" panose="020B0604020202020204" pitchFamily="34" charset="0"/>
              </a:rPr>
              <a:t>of 3 </a:t>
            </a:r>
            <a:r>
              <a:rPr lang="en-US" sz="2070" dirty="0">
                <a:latin typeface="Arial" panose="020B0604020202020204" pitchFamily="34" charset="0"/>
                <a:cs typeface="Arial" panose="020B0604020202020204" pitchFamily="34" charset="0"/>
              </a:rPr>
              <a:t>cm/s.</a:t>
            </a:r>
            <a:endParaRPr lang="en-US" sz="207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101501433"/>
      </p:ext>
    </p:extLst>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32168"/>
            <a:ext cx="5256584" cy="5133713"/>
          </a:xfrm>
          <a:prstGeom prst="rect">
            <a:avLst/>
          </a:prstGeom>
        </p:spPr>
        <p:txBody>
          <a:bodyPr wrap="square">
            <a:spAutoFit/>
          </a:bodyPr>
          <a:lstStyle/>
          <a:p>
            <a:pPr marL="457200" indent="-457200">
              <a:buClr>
                <a:srgbClr val="C00000"/>
              </a:buClr>
              <a:buFont typeface="+mj-lt"/>
              <a:buAutoNum type="arabicPeriod" startAt="5"/>
              <a:tabLst>
                <a:tab pos="800100" algn="l"/>
              </a:tabLst>
            </a:pPr>
            <a:r>
              <a:rPr lang="en-US" sz="2340" dirty="0">
                <a:latin typeface="Arial" panose="020B0604020202020204" pitchFamily="34" charset="0"/>
                <a:cs typeface="Arial" panose="020B0604020202020204" pitchFamily="34" charset="0"/>
              </a:rPr>
              <a:t>Convert these speeds from metres per second (m/s) to metres per hour (m/h</a:t>
            </a:r>
            <a:r>
              <a:rPr lang="en-US" sz="234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171700" algn="l"/>
                <a:tab pos="3714750" algn="l"/>
              </a:tabLst>
            </a:pPr>
            <a:r>
              <a:rPr lang="en-US" sz="2340" dirty="0" smtClean="0">
                <a:latin typeface="Arial" panose="020B0604020202020204" pitchFamily="34" charset="0"/>
                <a:cs typeface="Arial" panose="020B0604020202020204" pitchFamily="34" charset="0"/>
              </a:rPr>
              <a:t>5 </a:t>
            </a:r>
            <a:r>
              <a:rPr lang="en-US" sz="2340" dirty="0">
                <a:latin typeface="Arial" panose="020B0604020202020204" pitchFamily="34" charset="0"/>
                <a:cs typeface="Arial" panose="020B0604020202020204" pitchFamily="34" charset="0"/>
              </a:rPr>
              <a:t>m/s </a:t>
            </a:r>
            <a:r>
              <a:rPr lang="en-US" sz="2340" dirty="0" smtClean="0">
                <a:latin typeface="Arial" panose="020B0604020202020204" pitchFamily="34" charset="0"/>
                <a:cs typeface="Arial" panose="020B0604020202020204" pitchFamily="34" charset="0"/>
              </a:rPr>
              <a:t>	</a:t>
            </a:r>
            <a:r>
              <a:rPr lang="en-US" sz="2340" dirty="0" smtClean="0">
                <a:solidFill>
                  <a:srgbClr val="C00000"/>
                </a:solidFill>
                <a:latin typeface="Arial" panose="020B0604020202020204" pitchFamily="34" charset="0"/>
                <a:cs typeface="Arial" panose="020B0604020202020204" pitchFamily="34" charset="0"/>
              </a:rPr>
              <a:t>b. </a:t>
            </a:r>
            <a:r>
              <a:rPr lang="en-US" sz="2340" dirty="0" smtClean="0">
                <a:latin typeface="Arial" panose="020B0604020202020204" pitchFamily="34" charset="0"/>
                <a:cs typeface="Arial" panose="020B0604020202020204" pitchFamily="34" charset="0"/>
              </a:rPr>
              <a:t> </a:t>
            </a:r>
            <a:r>
              <a:rPr lang="en-US" sz="2340" dirty="0">
                <a:latin typeface="Arial" panose="020B0604020202020204" pitchFamily="34" charset="0"/>
                <a:cs typeface="Arial" panose="020B0604020202020204" pitchFamily="34" charset="0"/>
              </a:rPr>
              <a:t>16 m/s </a:t>
            </a:r>
            <a:r>
              <a:rPr lang="en-US" sz="2340" dirty="0" smtClean="0">
                <a:latin typeface="Arial" panose="020B0604020202020204" pitchFamily="34" charset="0"/>
                <a:cs typeface="Arial" panose="020B0604020202020204" pitchFamily="34" charset="0"/>
              </a:rPr>
              <a:t>	</a:t>
            </a:r>
            <a:r>
              <a:rPr lang="en-US" sz="2340" dirty="0" smtClean="0">
                <a:solidFill>
                  <a:srgbClr val="C00000"/>
                </a:solidFill>
                <a:latin typeface="Arial" panose="020B0604020202020204" pitchFamily="34" charset="0"/>
                <a:cs typeface="Arial" panose="020B0604020202020204" pitchFamily="34" charset="0"/>
              </a:rPr>
              <a:t>c. </a:t>
            </a:r>
            <a:r>
              <a:rPr lang="en-US" sz="2340" dirty="0" smtClean="0">
                <a:latin typeface="Arial" panose="020B0604020202020204" pitchFamily="34" charset="0"/>
                <a:cs typeface="Arial" panose="020B0604020202020204" pitchFamily="34" charset="0"/>
              </a:rPr>
              <a:t> </a:t>
            </a:r>
            <a:r>
              <a:rPr lang="en-US" sz="2340" dirty="0">
                <a:latin typeface="Arial" panose="020B0604020202020204" pitchFamily="34" charset="0"/>
                <a:cs typeface="Arial" panose="020B0604020202020204" pitchFamily="34" charset="0"/>
              </a:rPr>
              <a:t>3 m/s</a:t>
            </a:r>
          </a:p>
          <a:p>
            <a:pPr marL="457200" indent="-457200">
              <a:buClr>
                <a:srgbClr val="C00000"/>
              </a:buClr>
              <a:buFont typeface="+mj-lt"/>
              <a:buAutoNum type="arabicPeriod" startAt="5"/>
              <a:tabLst>
                <a:tab pos="800100" algn="l"/>
              </a:tabLst>
            </a:pPr>
            <a:r>
              <a:rPr lang="en-US" sz="2340" dirty="0">
                <a:latin typeface="Arial" panose="020B0604020202020204" pitchFamily="34" charset="0"/>
                <a:cs typeface="Arial" panose="020B0604020202020204" pitchFamily="34" charset="0"/>
              </a:rPr>
              <a:t>Hannah travels the first 80 km of a journey in 50 minutes. She then travels a further 30 km in half an </a:t>
            </a:r>
            <a:r>
              <a:rPr lang="en-US" sz="2340" dirty="0" smtClean="0">
                <a:latin typeface="Arial" panose="020B0604020202020204" pitchFamily="34" charset="0"/>
                <a:cs typeface="Arial" panose="020B0604020202020204" pitchFamily="34" charset="0"/>
              </a:rPr>
              <a:t>hour.</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What </a:t>
            </a:r>
            <a:r>
              <a:rPr lang="en-US" sz="2340" dirty="0">
                <a:latin typeface="Arial" panose="020B0604020202020204" pitchFamily="34" charset="0"/>
                <a:cs typeface="Arial" panose="020B0604020202020204" pitchFamily="34" charset="0"/>
              </a:rPr>
              <a:t>is her average speed for the whole journey?</a:t>
            </a:r>
          </a:p>
          <a:p>
            <a:pPr marL="457200" indent="-457200">
              <a:buClr>
                <a:srgbClr val="C00000"/>
              </a:buClr>
              <a:buFont typeface="+mj-lt"/>
              <a:buAutoNum type="arabicPeriod" startAt="5"/>
              <a:tabLst>
                <a:tab pos="800100" algn="l"/>
              </a:tabLst>
            </a:pPr>
            <a:r>
              <a:rPr lang="en-US" sz="2340" dirty="0">
                <a:latin typeface="Arial" panose="020B0604020202020204" pitchFamily="34" charset="0"/>
                <a:cs typeface="Arial" panose="020B0604020202020204" pitchFamily="34" charset="0"/>
              </a:rPr>
              <a:t>Peter walks 864 m from his house to school. The journey takes him 9 </a:t>
            </a:r>
            <a:r>
              <a:rPr lang="en-US" sz="2340" dirty="0" smtClean="0">
                <a:latin typeface="Arial" panose="020B0604020202020204" pitchFamily="34" charset="0"/>
                <a:cs typeface="Arial" panose="020B0604020202020204" pitchFamily="34" charset="0"/>
              </a:rPr>
              <a:t>minutes.</a:t>
            </a:r>
            <a:br>
              <a:rPr lang="en-US" sz="2340" dirty="0" smtClean="0">
                <a:latin typeface="Arial" panose="020B0604020202020204" pitchFamily="34" charset="0"/>
                <a:cs typeface="Arial" panose="020B0604020202020204" pitchFamily="34" charset="0"/>
              </a:rPr>
            </a:br>
            <a:r>
              <a:rPr lang="en-US" sz="2340" dirty="0" smtClean="0">
                <a:latin typeface="Arial" panose="020B0604020202020204" pitchFamily="34" charset="0"/>
                <a:cs typeface="Arial" panose="020B0604020202020204" pitchFamily="34" charset="0"/>
              </a:rPr>
              <a:t>What </a:t>
            </a:r>
            <a:r>
              <a:rPr lang="en-US" sz="2340" dirty="0">
                <a:latin typeface="Arial" panose="020B0604020202020204" pitchFamily="34" charset="0"/>
                <a:cs typeface="Arial" panose="020B0604020202020204" pitchFamily="34" charset="0"/>
              </a:rPr>
              <a:t>is his average speed in m/s?</a:t>
            </a:r>
            <a:endParaRPr lang="en-US" sz="2340" dirty="0" smtClean="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04183380"/>
      </p:ext>
    </p:extLst>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4992617"/>
            <a:ext cx="5256584" cy="1532727"/>
          </a:xfrm>
          <a:prstGeom prst="rect">
            <a:avLst/>
          </a:prstGeom>
        </p:spPr>
        <p:txBody>
          <a:bodyPr wrap="square">
            <a:spAutoFit/>
          </a:bodyPr>
          <a:lstStyle/>
          <a:p>
            <a:pPr marL="457200" indent="-457200">
              <a:buClr>
                <a:srgbClr val="C00000"/>
              </a:buClr>
              <a:buFont typeface="+mj-lt"/>
              <a:buAutoNum type="arabicPeriod" startAt="9"/>
              <a:tabLst>
                <a:tab pos="800100" algn="l"/>
              </a:tabLst>
            </a:pPr>
            <a:r>
              <a:rPr lang="en-US" sz="2340" dirty="0">
                <a:latin typeface="Arial" panose="020B0604020202020204" pitchFamily="34" charset="0"/>
                <a:cs typeface="Arial" panose="020B0604020202020204" pitchFamily="34" charset="0"/>
              </a:rPr>
              <a:t>Convert these speeds from metres per second (m/s) to </a:t>
            </a:r>
            <a:r>
              <a:rPr lang="en-US" sz="2340" dirty="0" err="1">
                <a:latin typeface="Arial" panose="020B0604020202020204" pitchFamily="34" charset="0"/>
                <a:cs typeface="Arial" panose="020B0604020202020204" pitchFamily="34" charset="0"/>
              </a:rPr>
              <a:t>kilometres</a:t>
            </a:r>
            <a:r>
              <a:rPr lang="en-US" sz="2340" dirty="0">
                <a:latin typeface="Arial" panose="020B0604020202020204" pitchFamily="34" charset="0"/>
                <a:cs typeface="Arial" panose="020B0604020202020204" pitchFamily="34" charset="0"/>
              </a:rPr>
              <a:t> per hour (km/h</a:t>
            </a:r>
            <a:r>
              <a:rPr lang="en-US" sz="234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2171700" algn="l"/>
                <a:tab pos="3714750" algn="l"/>
              </a:tabLst>
            </a:pPr>
            <a:r>
              <a:rPr lang="en-US" sz="2340" dirty="0" smtClean="0">
                <a:latin typeface="Arial" panose="020B0604020202020204" pitchFamily="34" charset="0"/>
                <a:cs typeface="Arial" panose="020B0604020202020204" pitchFamily="34" charset="0"/>
              </a:rPr>
              <a:t>10 m/s 	</a:t>
            </a:r>
            <a:r>
              <a:rPr lang="en-US" sz="2340" dirty="0" smtClean="0">
                <a:solidFill>
                  <a:srgbClr val="C00000"/>
                </a:solidFill>
                <a:latin typeface="Arial" panose="020B0604020202020204" pitchFamily="34" charset="0"/>
                <a:cs typeface="Arial" panose="020B0604020202020204" pitchFamily="34" charset="0"/>
              </a:rPr>
              <a:t>b. </a:t>
            </a:r>
            <a:r>
              <a:rPr lang="en-US" sz="2340" dirty="0" smtClean="0">
                <a:latin typeface="Arial" panose="020B0604020202020204" pitchFamily="34" charset="0"/>
                <a:cs typeface="Arial" panose="020B0604020202020204" pitchFamily="34" charset="0"/>
              </a:rPr>
              <a:t> 3 m/s 	</a:t>
            </a:r>
            <a:r>
              <a:rPr lang="en-US" sz="2340" dirty="0" smtClean="0">
                <a:solidFill>
                  <a:srgbClr val="C00000"/>
                </a:solidFill>
                <a:latin typeface="Arial" panose="020B0604020202020204" pitchFamily="34" charset="0"/>
                <a:cs typeface="Arial" panose="020B0604020202020204" pitchFamily="34" charset="0"/>
              </a:rPr>
              <a:t>c. </a:t>
            </a:r>
            <a:r>
              <a:rPr lang="en-US" sz="2340" dirty="0" smtClean="0">
                <a:latin typeface="Arial" panose="020B0604020202020204" pitchFamily="34" charset="0"/>
                <a:cs typeface="Arial" panose="020B0604020202020204" pitchFamily="34" charset="0"/>
              </a:rPr>
              <a:t> 12 m/s</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pSp>
        <p:nvGrpSpPr>
          <p:cNvPr id="6" name="Group 5"/>
          <p:cNvGrpSpPr/>
          <p:nvPr/>
        </p:nvGrpSpPr>
        <p:grpSpPr>
          <a:xfrm>
            <a:off x="305905" y="1268759"/>
            <a:ext cx="5130191" cy="3414920"/>
            <a:chOff x="3483872" y="1089030"/>
            <a:chExt cx="5264592" cy="3414920"/>
          </a:xfrm>
        </p:grpSpPr>
        <p:sp>
          <p:nvSpPr>
            <p:cNvPr id="7" name="Round Diagonal Corner Rectangle 6"/>
            <p:cNvSpPr/>
            <p:nvPr/>
          </p:nvSpPr>
          <p:spPr>
            <a:xfrm>
              <a:off x="3491880" y="1089030"/>
              <a:ext cx="5256584" cy="341491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Diagonal Corner Rectangle 8"/>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8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3563889" y="1666250"/>
              <a:ext cx="5095139" cy="2837700"/>
            </a:xfrm>
            <a:prstGeom prst="rect">
              <a:avLst/>
            </a:prstGeom>
          </p:spPr>
          <p:txBody>
            <a:bodyPr wrap="square">
              <a:spAutoFit/>
            </a:bodyPr>
            <a:lstStyle/>
            <a:p>
              <a:pPr>
                <a:spcAft>
                  <a:spcPts val="0"/>
                </a:spcAft>
                <a:tabLst>
                  <a:tab pos="4972050" algn="r"/>
                </a:tabLst>
              </a:pPr>
              <a:r>
                <a:rPr lang="en-US" sz="2230" dirty="0"/>
                <a:t>On Saturday Laura cycles for 3 hours.</a:t>
              </a:r>
            </a:p>
            <a:p>
              <a:pPr>
                <a:spcAft>
                  <a:spcPts val="0"/>
                </a:spcAft>
                <a:tabLst>
                  <a:tab pos="4972050" algn="r"/>
                </a:tabLst>
              </a:pPr>
              <a:r>
                <a:rPr lang="en-US" sz="2230" dirty="0"/>
                <a:t>Her average speed is 26 km/h. </a:t>
              </a:r>
              <a:endParaRPr lang="en-US" sz="2230" dirty="0" smtClean="0"/>
            </a:p>
            <a:p>
              <a:pPr marL="457200" indent="-457200">
                <a:spcAft>
                  <a:spcPts val="0"/>
                </a:spcAft>
                <a:buClr>
                  <a:srgbClr val="C00000"/>
                </a:buClr>
                <a:buFont typeface="+mj-lt"/>
                <a:buAutoNum type="alphaLcPeriod"/>
                <a:tabLst>
                  <a:tab pos="4972050" algn="r"/>
                </a:tabLst>
              </a:pPr>
              <a:r>
                <a:rPr lang="en-US" sz="2230" dirty="0" smtClean="0"/>
                <a:t>How </a:t>
              </a:r>
              <a:r>
                <a:rPr lang="en-US" sz="2230" dirty="0"/>
                <a:t>far does Laura cycle on</a:t>
              </a:r>
            </a:p>
            <a:p>
              <a:pPr>
                <a:spcAft>
                  <a:spcPts val="0"/>
                </a:spcAft>
                <a:tabLst>
                  <a:tab pos="457200" algn="l"/>
                  <a:tab pos="4972050" algn="r"/>
                </a:tabLst>
              </a:pPr>
              <a:r>
                <a:rPr lang="en-US" sz="2230" dirty="0" smtClean="0"/>
                <a:t>	Saturday</a:t>
              </a:r>
              <a:r>
                <a:rPr lang="en-US" sz="2230" dirty="0"/>
                <a:t>? </a:t>
              </a:r>
              <a:r>
                <a:rPr lang="en-US" sz="2230" dirty="0" smtClean="0"/>
                <a:t>	</a:t>
              </a:r>
              <a:r>
                <a:rPr lang="en-US" sz="2230" b="1" dirty="0" smtClean="0"/>
                <a:t>(</a:t>
              </a:r>
              <a:r>
                <a:rPr lang="en-US" sz="2230" b="1" dirty="0"/>
                <a:t>2 marks)</a:t>
              </a:r>
            </a:p>
            <a:p>
              <a:pPr>
                <a:spcAft>
                  <a:spcPts val="0"/>
                </a:spcAft>
                <a:tabLst>
                  <a:tab pos="4972050" algn="r"/>
                </a:tabLst>
              </a:pPr>
              <a:r>
                <a:rPr lang="en-US" sz="2230" dirty="0"/>
                <a:t>On Sunday Laura cycles 55 miles.</a:t>
              </a:r>
            </a:p>
            <a:p>
              <a:pPr>
                <a:spcAft>
                  <a:spcPts val="0"/>
                </a:spcAft>
                <a:tabLst>
                  <a:tab pos="4972050" algn="r"/>
                </a:tabLst>
              </a:pPr>
              <a:r>
                <a:rPr lang="en-US" sz="2230" dirty="0"/>
                <a:t>5 miles </a:t>
              </a:r>
              <a:r>
                <a:rPr lang="en-US" sz="2230" dirty="0" smtClean="0"/>
                <a:t>= </a:t>
              </a:r>
              <a:r>
                <a:rPr lang="en-US" sz="2230" dirty="0"/>
                <a:t>8 </a:t>
              </a:r>
              <a:r>
                <a:rPr lang="en-US" sz="2230" dirty="0" err="1"/>
                <a:t>kilometres</a:t>
              </a:r>
              <a:r>
                <a:rPr lang="en-US" sz="2230" dirty="0"/>
                <a:t> </a:t>
              </a:r>
              <a:endParaRPr lang="en-US" sz="2230" dirty="0" smtClean="0"/>
            </a:p>
            <a:p>
              <a:pPr marL="457200" indent="-457200">
                <a:spcAft>
                  <a:spcPts val="0"/>
                </a:spcAft>
                <a:buClr>
                  <a:srgbClr val="C00000"/>
                </a:buClr>
                <a:buFont typeface="+mj-lt"/>
                <a:buAutoNum type="alphaLcPeriod" startAt="2"/>
                <a:tabLst>
                  <a:tab pos="4972050" algn="r"/>
                </a:tabLst>
              </a:pPr>
              <a:r>
                <a:rPr lang="en-US" sz="2230" dirty="0" smtClean="0"/>
                <a:t>On </a:t>
              </a:r>
              <a:r>
                <a:rPr lang="en-US" sz="2230" dirty="0"/>
                <a:t>which day did Laura cycle</a:t>
              </a:r>
            </a:p>
            <a:p>
              <a:pPr>
                <a:spcAft>
                  <a:spcPts val="0"/>
                </a:spcAft>
                <a:tabLst>
                  <a:tab pos="457200" algn="l"/>
                  <a:tab pos="4972050" algn="r"/>
                </a:tabLst>
              </a:pPr>
              <a:r>
                <a:rPr lang="en-US" sz="2230" dirty="0" smtClean="0"/>
                <a:t>	further?	</a:t>
              </a:r>
              <a:r>
                <a:rPr lang="en-US" sz="2230" b="1" dirty="0" smtClean="0"/>
                <a:t>(3 </a:t>
              </a:r>
              <a:r>
                <a:rPr lang="en-US" sz="2230" b="1" dirty="0"/>
                <a:t>marks)</a:t>
              </a:r>
            </a:p>
          </p:txBody>
        </p:sp>
      </p:gr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79654" y="5037942"/>
            <a:ext cx="556549" cy="551298"/>
          </a:xfrm>
          <a:prstGeom prst="rect">
            <a:avLst/>
          </a:prstGeom>
        </p:spPr>
      </p:pic>
    </p:spTree>
    <p:extLst>
      <p:ext uri="{BB962C8B-B14F-4D97-AF65-F5344CB8AC3E}">
        <p14:creationId xmlns:p14="http://schemas.microsoft.com/office/powerpoint/2010/main" val="2557338909"/>
      </p:ext>
    </p:extLst>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48201"/>
            <a:ext cx="5256584" cy="5173724"/>
          </a:xfrm>
          <a:prstGeom prst="rect">
            <a:avLst/>
          </a:prstGeom>
        </p:spPr>
        <p:txBody>
          <a:bodyPr wrap="square">
            <a:spAutoFit/>
          </a:bodyPr>
          <a:lstStyle/>
          <a:p>
            <a:pPr marL="571500" indent="-571500">
              <a:buClr>
                <a:srgbClr val="C00000"/>
              </a:buClr>
              <a:buFont typeface="+mj-lt"/>
              <a:buAutoNum type="arabicPeriod" startAt="10"/>
              <a:tabLst>
                <a:tab pos="800100" algn="l"/>
              </a:tabLst>
            </a:pPr>
            <a:r>
              <a:rPr lang="en-US" sz="2560" dirty="0">
                <a:latin typeface="Arial" panose="020B0604020202020204" pitchFamily="34" charset="0"/>
                <a:cs typeface="Arial" panose="020B0604020202020204" pitchFamily="34" charset="0"/>
              </a:rPr>
              <a:t>Convert these speeds from </a:t>
            </a:r>
            <a:r>
              <a:rPr lang="en-US" sz="2560" dirty="0" err="1">
                <a:latin typeface="Arial" panose="020B0604020202020204" pitchFamily="34" charset="0"/>
                <a:cs typeface="Arial" panose="020B0604020202020204" pitchFamily="34" charset="0"/>
              </a:rPr>
              <a:t>kilometres</a:t>
            </a:r>
            <a:r>
              <a:rPr lang="en-US" sz="2560" dirty="0">
                <a:latin typeface="Arial" panose="020B0604020202020204" pitchFamily="34" charset="0"/>
                <a:cs typeface="Arial" panose="020B0604020202020204" pitchFamily="34" charset="0"/>
              </a:rPr>
              <a:t> per hour (km/h) to metres per second (m/s). </a:t>
            </a:r>
            <a:endParaRPr lang="en-US" sz="2560" dirty="0" smtClean="0">
              <a:latin typeface="Arial" panose="020B0604020202020204" pitchFamily="34" charset="0"/>
              <a:cs typeface="Arial" panose="020B0604020202020204" pitchFamily="34" charset="0"/>
            </a:endParaRPr>
          </a:p>
          <a:p>
            <a:pPr marL="1028700" lvl="1" indent="-457200">
              <a:buClr>
                <a:srgbClr val="C00000"/>
              </a:buClr>
              <a:buFont typeface="+mj-lt"/>
              <a:buAutoNum type="alphaLcPeriod"/>
            </a:pPr>
            <a:r>
              <a:rPr lang="en-US" sz="2560" dirty="0" smtClean="0">
                <a:latin typeface="Arial" panose="020B0604020202020204" pitchFamily="34" charset="0"/>
                <a:cs typeface="Arial" panose="020B0604020202020204" pitchFamily="34" charset="0"/>
              </a:rPr>
              <a:t>18 </a:t>
            </a:r>
            <a:r>
              <a:rPr lang="en-US" sz="2560" dirty="0">
                <a:latin typeface="Arial" panose="020B0604020202020204" pitchFamily="34" charset="0"/>
                <a:cs typeface="Arial" panose="020B0604020202020204" pitchFamily="34" charset="0"/>
              </a:rPr>
              <a:t>km/h </a:t>
            </a:r>
            <a:r>
              <a:rPr lang="en-US" sz="2560" dirty="0" smtClean="0">
                <a:latin typeface="Arial" panose="020B0604020202020204" pitchFamily="34" charset="0"/>
                <a:cs typeface="Arial" panose="020B0604020202020204" pitchFamily="34" charset="0"/>
              </a:rPr>
              <a:t>	</a:t>
            </a:r>
            <a:r>
              <a:rPr lang="en-US" sz="2560" dirty="0" smtClean="0">
                <a:solidFill>
                  <a:srgbClr val="C00000"/>
                </a:solidFill>
                <a:latin typeface="Arial" panose="020B0604020202020204" pitchFamily="34" charset="0"/>
                <a:cs typeface="Arial" panose="020B0604020202020204" pitchFamily="34" charset="0"/>
              </a:rPr>
              <a:t>b.</a:t>
            </a:r>
            <a:r>
              <a:rPr lang="en-US" sz="2560" dirty="0" smtClean="0">
                <a:latin typeface="Arial" panose="020B0604020202020204" pitchFamily="34" charset="0"/>
                <a:cs typeface="Arial" panose="020B0604020202020204" pitchFamily="34" charset="0"/>
              </a:rPr>
              <a:t> </a:t>
            </a:r>
            <a:r>
              <a:rPr lang="en-US" sz="2560" dirty="0">
                <a:latin typeface="Arial" panose="020B0604020202020204" pitchFamily="34" charset="0"/>
                <a:cs typeface="Arial" panose="020B0604020202020204" pitchFamily="34" charset="0"/>
              </a:rPr>
              <a:t>90 km/h </a:t>
            </a:r>
          </a:p>
          <a:p>
            <a:pPr marL="1028700" lvl="1" indent="-457200">
              <a:buClr>
                <a:srgbClr val="C00000"/>
              </a:buClr>
              <a:buFont typeface="+mj-lt"/>
              <a:buAutoNum type="alphaLcPeriod" startAt="3"/>
            </a:pPr>
            <a:r>
              <a:rPr lang="en-US" sz="2560" dirty="0" smtClean="0">
                <a:latin typeface="Arial" panose="020B0604020202020204" pitchFamily="34" charset="0"/>
                <a:cs typeface="Arial" panose="020B0604020202020204" pitchFamily="34" charset="0"/>
              </a:rPr>
              <a:t>63 </a:t>
            </a:r>
            <a:r>
              <a:rPr lang="en-US" sz="2560" dirty="0">
                <a:latin typeface="Arial" panose="020B0604020202020204" pitchFamily="34" charset="0"/>
                <a:cs typeface="Arial" panose="020B0604020202020204" pitchFamily="34" charset="0"/>
              </a:rPr>
              <a:t>km/h</a:t>
            </a:r>
          </a:p>
          <a:p>
            <a:pPr marL="571500" indent="-571500">
              <a:buClr>
                <a:srgbClr val="C00000"/>
              </a:buClr>
              <a:buFont typeface="+mj-lt"/>
              <a:buAutoNum type="arabicPeriod" startAt="10"/>
              <a:tabLst>
                <a:tab pos="800100" algn="l"/>
              </a:tabLst>
            </a:pPr>
            <a:r>
              <a:rPr lang="en-US" sz="2560" dirty="0">
                <a:latin typeface="Arial" panose="020B0604020202020204" pitchFamily="34" charset="0"/>
                <a:cs typeface="Arial" panose="020B0604020202020204" pitchFamily="34" charset="0"/>
              </a:rPr>
              <a:t>A high-speed train has a top speed of 70 m/s. What is this speed in km/h?</a:t>
            </a:r>
          </a:p>
          <a:p>
            <a:pPr marL="571500" indent="-571500">
              <a:buClr>
                <a:srgbClr val="C00000"/>
              </a:buClr>
              <a:buFont typeface="+mj-lt"/>
              <a:buAutoNum type="arabicPeriod" startAt="10"/>
              <a:tabLst>
                <a:tab pos="800100" algn="l"/>
              </a:tabLst>
            </a:pPr>
            <a:r>
              <a:rPr lang="en-US" sz="2560" b="1" dirty="0" smtClean="0">
                <a:solidFill>
                  <a:srgbClr val="FF0000"/>
                </a:solidFill>
                <a:latin typeface="Arial" panose="020B0604020202020204" pitchFamily="34" charset="0"/>
                <a:cs typeface="Arial" panose="020B0604020202020204" pitchFamily="34" charset="0"/>
              </a:rPr>
              <a:t>P/R  </a:t>
            </a:r>
            <a:r>
              <a:rPr lang="en-US" sz="2560" dirty="0" smtClean="0">
                <a:latin typeface="Arial" panose="020B0604020202020204" pitchFamily="34" charset="0"/>
                <a:cs typeface="Arial" panose="020B0604020202020204" pitchFamily="34" charset="0"/>
              </a:rPr>
              <a:t>A </a:t>
            </a:r>
            <a:r>
              <a:rPr lang="en-US" sz="2560" dirty="0">
                <a:latin typeface="Arial" panose="020B0604020202020204" pitchFamily="34" charset="0"/>
                <a:cs typeface="Arial" panose="020B0604020202020204" pitchFamily="34" charset="0"/>
              </a:rPr>
              <a:t>swordfish can swim at up to 100 </a:t>
            </a:r>
            <a:r>
              <a:rPr lang="en-US" sz="2560" dirty="0" smtClean="0">
                <a:latin typeface="Arial" panose="020B0604020202020204" pitchFamily="34" charset="0"/>
                <a:cs typeface="Arial" panose="020B0604020202020204" pitchFamily="34" charset="0"/>
              </a:rPr>
              <a:t>km/h.</a:t>
            </a:r>
            <a:br>
              <a:rPr lang="en-US" sz="2560" dirty="0" smtClean="0">
                <a:latin typeface="Arial" panose="020B0604020202020204" pitchFamily="34" charset="0"/>
                <a:cs typeface="Arial" panose="020B0604020202020204" pitchFamily="34" charset="0"/>
              </a:rPr>
            </a:br>
            <a:r>
              <a:rPr lang="en-US" sz="2560" dirty="0" smtClean="0">
                <a:latin typeface="Arial" panose="020B0604020202020204" pitchFamily="34" charset="0"/>
                <a:cs typeface="Arial" panose="020B0604020202020204" pitchFamily="34" charset="0"/>
              </a:rPr>
              <a:t>A </a:t>
            </a:r>
            <a:r>
              <a:rPr lang="en-US" sz="2560" dirty="0">
                <a:latin typeface="Arial" panose="020B0604020202020204" pitchFamily="34" charset="0"/>
                <a:cs typeface="Arial" panose="020B0604020202020204" pitchFamily="34" charset="0"/>
              </a:rPr>
              <a:t>cheetah can run at a top speed of 30 m/s. Which is faster? Explain your answer.</a:t>
            </a:r>
            <a:endParaRPr lang="en-US" sz="2560" dirty="0" smtClean="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654403446"/>
      </p:ext>
    </p:extLst>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48201"/>
            <a:ext cx="5256584" cy="5262979"/>
          </a:xfrm>
          <a:prstGeom prst="rect">
            <a:avLst/>
          </a:prstGeom>
        </p:spPr>
        <p:txBody>
          <a:bodyPr wrap="square">
            <a:spAutoFit/>
          </a:bodyPr>
          <a:lstStyle/>
          <a:p>
            <a:pPr marL="571500" indent="-571500">
              <a:buClr>
                <a:srgbClr val="C00000"/>
              </a:buClr>
              <a:buFont typeface="+mj-lt"/>
              <a:buAutoNum type="arabicPeriod" startAt="13"/>
              <a:tabLst>
                <a:tab pos="800100" algn="l"/>
              </a:tabLst>
            </a:pPr>
            <a:r>
              <a:rPr lang="en-US" sz="2800" dirty="0">
                <a:latin typeface="Arial" panose="020B0604020202020204" pitchFamily="34" charset="0"/>
                <a:cs typeface="Arial" panose="020B0604020202020204" pitchFamily="34" charset="0"/>
              </a:rPr>
              <a:t>Use the formula </a:t>
            </a:r>
            <a:r>
              <a:rPr lang="en-US" sz="2800" i="1" dirty="0">
                <a:latin typeface="Arial" panose="020B0604020202020204" pitchFamily="34" charset="0"/>
                <a:cs typeface="Arial" panose="020B0604020202020204" pitchFamily="34" charset="0"/>
              </a:rPr>
              <a:t>v</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u</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at</a:t>
            </a:r>
            <a:r>
              <a:rPr lang="en-US" sz="2800" dirty="0">
                <a:latin typeface="Arial" panose="020B0604020202020204" pitchFamily="34" charset="0"/>
                <a:cs typeface="Arial" panose="020B0604020202020204" pitchFamily="34" charset="0"/>
              </a:rPr>
              <a:t> to work out </a:t>
            </a:r>
            <a:r>
              <a:rPr lang="en-US" sz="2800" i="1" dirty="0">
                <a:latin typeface="Arial" panose="020B0604020202020204" pitchFamily="34" charset="0"/>
                <a:cs typeface="Arial" panose="020B0604020202020204" pitchFamily="34" charset="0"/>
              </a:rPr>
              <a:t>v</a:t>
            </a:r>
            <a:r>
              <a:rPr lang="en-US" sz="2800" dirty="0">
                <a:latin typeface="Arial" panose="020B0604020202020204" pitchFamily="34" charset="0"/>
                <a:cs typeface="Arial" panose="020B0604020202020204" pitchFamily="34" charset="0"/>
              </a:rPr>
              <a:t> when</a:t>
            </a: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u</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5, </a:t>
            </a:r>
            <a:r>
              <a:rPr lang="en-US" sz="2800" i="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 3 and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6 </a:t>
            </a:r>
            <a:endParaRPr lang="en-US" sz="2800" dirty="0" smtClean="0">
              <a:latin typeface="Arial" panose="020B0604020202020204" pitchFamily="34" charset="0"/>
              <a:cs typeface="Arial" panose="020B0604020202020204" pitchFamily="34" charset="0"/>
            </a:endParaRP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u</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15, </a:t>
            </a:r>
            <a:r>
              <a:rPr lang="en-US" sz="2800" i="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 1.5 and </a:t>
            </a:r>
            <a:r>
              <a:rPr lang="en-US" sz="2800" dirty="0" smtClean="0">
                <a:latin typeface="Arial" panose="020B0604020202020204" pitchFamily="34" charset="0"/>
                <a:cs typeface="Arial" panose="020B0604020202020204" pitchFamily="34" charset="0"/>
              </a:rPr>
              <a:t>t=8</a:t>
            </a:r>
            <a:endParaRPr lang="en-US" sz="2800" dirty="0">
              <a:latin typeface="Arial" panose="020B0604020202020204" pitchFamily="34" charset="0"/>
              <a:cs typeface="Arial" panose="020B0604020202020204" pitchFamily="34" charset="0"/>
            </a:endParaRPr>
          </a:p>
          <a:p>
            <a:pPr marL="571500" indent="-571500">
              <a:buClr>
                <a:srgbClr val="C00000"/>
              </a:buClr>
              <a:buFont typeface="+mj-lt"/>
              <a:buAutoNum type="arabicPeriod" startAt="13"/>
              <a:tabLst>
                <a:tab pos="800100" algn="l"/>
              </a:tabLst>
            </a:pPr>
            <a:r>
              <a:rPr lang="en-US" sz="2800" dirty="0">
                <a:latin typeface="Arial" panose="020B0604020202020204" pitchFamily="34" charset="0"/>
                <a:cs typeface="Arial" panose="020B0604020202020204" pitchFamily="34" charset="0"/>
              </a:rPr>
              <a:t>Use the formula v = u + at to work out u when</a:t>
            </a: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v</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11, </a:t>
            </a:r>
            <a:r>
              <a:rPr lang="en-US" sz="2800" i="1" dirty="0" smtClean="0">
                <a:latin typeface="Arial" panose="020B0604020202020204" pitchFamily="34" charset="0"/>
                <a:cs typeface="Arial" panose="020B0604020202020204" pitchFamily="34" charset="0"/>
              </a:rPr>
              <a:t>a</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 and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 </a:t>
            </a:r>
            <a:endParaRPr lang="en-US" sz="2800" dirty="0" smtClean="0">
              <a:latin typeface="Arial" panose="020B0604020202020204" pitchFamily="34" charset="0"/>
              <a:cs typeface="Arial" panose="020B0604020202020204" pitchFamily="34" charset="0"/>
            </a:endParaRP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v</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20, </a:t>
            </a:r>
            <a:r>
              <a:rPr lang="en-US" sz="2800" i="1" dirty="0">
                <a:latin typeface="Arial" panose="020B0604020202020204" pitchFamily="34" charset="0"/>
                <a:cs typeface="Arial" panose="020B0604020202020204" pitchFamily="34" charset="0"/>
              </a:rPr>
              <a:t>a</a:t>
            </a:r>
            <a:r>
              <a:rPr lang="en-US" sz="2800" dirty="0">
                <a:latin typeface="Arial" panose="020B0604020202020204" pitchFamily="34" charset="0"/>
                <a:cs typeface="Arial" panose="020B0604020202020204" pitchFamily="34" charset="0"/>
              </a:rPr>
              <a:t> = 2.5 and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6</a:t>
            </a:r>
          </a:p>
          <a:p>
            <a:pPr marL="571500" indent="-571500">
              <a:buClr>
                <a:srgbClr val="C00000"/>
              </a:buClr>
              <a:buFont typeface="+mj-lt"/>
              <a:buAutoNum type="arabicPeriod" startAt="13"/>
              <a:tabLst>
                <a:tab pos="800100" algn="l"/>
              </a:tabLst>
            </a:pPr>
            <a:r>
              <a:rPr lang="en-US" sz="2800" dirty="0">
                <a:latin typeface="Arial" panose="020B0604020202020204" pitchFamily="34" charset="0"/>
                <a:cs typeface="Arial" panose="020B0604020202020204" pitchFamily="34" charset="0"/>
              </a:rPr>
              <a:t>Use the formula </a:t>
            </a:r>
            <a:r>
              <a:rPr lang="en-US" sz="2800" i="1" dirty="0">
                <a:latin typeface="Arial" panose="020B0604020202020204" pitchFamily="34" charset="0"/>
                <a:cs typeface="Arial" panose="020B0604020202020204" pitchFamily="34" charset="0"/>
              </a:rPr>
              <a:t>v</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u</a:t>
            </a:r>
            <a:r>
              <a:rPr lang="en-US" sz="2800" dirty="0">
                <a:latin typeface="Arial" panose="020B0604020202020204" pitchFamily="34" charset="0"/>
                <a:cs typeface="Arial" panose="020B0604020202020204" pitchFamily="34" charset="0"/>
              </a:rPr>
              <a:t> + </a:t>
            </a:r>
            <a:r>
              <a:rPr lang="en-US" sz="2800" i="1" dirty="0">
                <a:latin typeface="Arial" panose="020B0604020202020204" pitchFamily="34" charset="0"/>
                <a:cs typeface="Arial" panose="020B0604020202020204" pitchFamily="34" charset="0"/>
              </a:rPr>
              <a:t>at</a:t>
            </a:r>
            <a:r>
              <a:rPr lang="en-US" sz="2800" dirty="0">
                <a:latin typeface="Arial" panose="020B0604020202020204" pitchFamily="34" charset="0"/>
                <a:cs typeface="Arial" panose="020B0604020202020204" pitchFamily="34" charset="0"/>
              </a:rPr>
              <a:t> to work out a when</a:t>
            </a: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v</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9</a:t>
            </a:r>
            <a:r>
              <a:rPr lang="en-US" sz="2800" dirty="0" smtClean="0">
                <a:latin typeface="Arial" panose="020B0604020202020204" pitchFamily="34" charset="0"/>
                <a:cs typeface="Arial" panose="020B0604020202020204" pitchFamily="34" charset="0"/>
              </a:rPr>
              <a:t>, </a:t>
            </a:r>
            <a:r>
              <a:rPr lang="en-US" sz="2800" i="1" dirty="0" smtClean="0">
                <a:latin typeface="Arial" panose="020B0604020202020204" pitchFamily="34" charset="0"/>
                <a:cs typeface="Arial" panose="020B0604020202020204" pitchFamily="34" charset="0"/>
              </a:rPr>
              <a:t>u</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 and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4 </a:t>
            </a:r>
            <a:endParaRPr lang="en-US" sz="2800" dirty="0" smtClean="0">
              <a:latin typeface="Arial" panose="020B0604020202020204" pitchFamily="34" charset="0"/>
              <a:cs typeface="Arial" panose="020B0604020202020204" pitchFamily="34" charset="0"/>
            </a:endParaRPr>
          </a:p>
          <a:p>
            <a:pPr marL="1085850" lvl="1" indent="-514350">
              <a:buClr>
                <a:srgbClr val="C00000"/>
              </a:buClr>
              <a:buFont typeface="+mj-lt"/>
              <a:buAutoNum type="alphaLcPeriod"/>
            </a:pPr>
            <a:r>
              <a:rPr lang="en-US" sz="2800" i="1" dirty="0" smtClean="0">
                <a:latin typeface="Arial" panose="020B0604020202020204" pitchFamily="34" charset="0"/>
                <a:cs typeface="Arial" panose="020B0604020202020204" pitchFamily="34" charset="0"/>
              </a:rPr>
              <a:t>v</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12, </a:t>
            </a:r>
            <a:r>
              <a:rPr lang="en-US" sz="2800" i="1" dirty="0">
                <a:latin typeface="Arial" panose="020B0604020202020204" pitchFamily="34" charset="0"/>
                <a:cs typeface="Arial" panose="020B0604020202020204" pitchFamily="34" charset="0"/>
              </a:rPr>
              <a:t>u</a:t>
            </a:r>
            <a:r>
              <a:rPr lang="en-US" sz="2800" dirty="0">
                <a:latin typeface="Arial" panose="020B0604020202020204" pitchFamily="34" charset="0"/>
                <a:cs typeface="Arial" panose="020B0604020202020204" pitchFamily="34" charset="0"/>
              </a:rPr>
              <a:t> = 5 and </a:t>
            </a:r>
            <a:r>
              <a:rPr lang="en-US" sz="2800" i="1" dirty="0" smtClean="0">
                <a:latin typeface="Arial" panose="020B0604020202020204" pitchFamily="34" charset="0"/>
                <a:cs typeface="Arial" panose="020B0604020202020204" pitchFamily="34" charset="0"/>
              </a:rPr>
              <a:t>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14</a:t>
            </a:r>
            <a:endParaRPr lang="en-US" sz="2800" dirty="0" smtClean="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1268760"/>
            <a:ext cx="551298" cy="546048"/>
          </a:xfrm>
          <a:prstGeom prst="rect">
            <a:avLst/>
          </a:prstGeom>
        </p:spPr>
      </p:pic>
    </p:spTree>
    <p:extLst>
      <p:ext uri="{BB962C8B-B14F-4D97-AF65-F5344CB8AC3E}">
        <p14:creationId xmlns:p14="http://schemas.microsoft.com/office/powerpoint/2010/main" val="1850774703"/>
      </p:ext>
    </p:extLst>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117</a:t>
            </a:r>
            <a:endParaRPr lang="en-GB" sz="1400" b="1" dirty="0">
              <a:latin typeface="Calibri" panose="020F0502020204030204" pitchFamily="34" charset="0"/>
            </a:endParaRPr>
          </a:p>
        </p:txBody>
      </p:sp>
      <p:sp>
        <p:nvSpPr>
          <p:cNvPr id="3" name="Rectangle 2"/>
          <p:cNvSpPr/>
          <p:nvPr/>
        </p:nvSpPr>
        <p:spPr>
          <a:xfrm>
            <a:off x="251520" y="1248201"/>
            <a:ext cx="5256584" cy="2308324"/>
          </a:xfrm>
          <a:prstGeom prst="rect">
            <a:avLst/>
          </a:prstGeom>
        </p:spPr>
        <p:txBody>
          <a:bodyPr wrap="square">
            <a:spAutoFit/>
          </a:bodyPr>
          <a:lstStyle/>
          <a:p>
            <a:pPr marL="800100" indent="-800100">
              <a:buClr>
                <a:srgbClr val="C00000"/>
              </a:buClr>
              <a:buFont typeface="+mj-lt"/>
              <a:buAutoNum type="arabicPeriod" startAt="16"/>
              <a:tabLst>
                <a:tab pos="800100" algn="l"/>
              </a:tabLst>
            </a:pPr>
            <a:r>
              <a:rPr lang="en-US" sz="3600" dirty="0">
                <a:latin typeface="Arial" panose="020B0604020202020204" pitchFamily="34" charset="0"/>
                <a:cs typeface="Arial" panose="020B0604020202020204" pitchFamily="34" charset="0"/>
              </a:rPr>
              <a:t>Copy and complete the table using the formula </a:t>
            </a:r>
            <a:r>
              <a:rPr lang="en-US" sz="3600" i="1"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 = </a:t>
            </a:r>
            <a:r>
              <a:rPr lang="en-US" sz="3600" i="1" dirty="0" err="1" smtClean="0">
                <a:latin typeface="Arial" panose="020B0604020202020204" pitchFamily="34" charset="0"/>
                <a:cs typeface="Arial" panose="020B0604020202020204" pitchFamily="34" charset="0"/>
              </a:rPr>
              <a:t>ut</a:t>
            </a:r>
            <a:r>
              <a:rPr lang="en-US" sz="3600" i="1" dirty="0" smtClean="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 ½</a:t>
            </a:r>
            <a:r>
              <a:rPr lang="en-US" sz="3600" i="1" dirty="0" smtClean="0">
                <a:latin typeface="Arial" panose="020B0604020202020204" pitchFamily="34" charset="0"/>
                <a:cs typeface="Arial" panose="020B0604020202020204" pitchFamily="34" charset="0"/>
              </a:rPr>
              <a:t>at</a:t>
            </a:r>
            <a:r>
              <a:rPr lang="en-US" sz="3600" baseline="30000" dirty="0" smtClean="0">
                <a:latin typeface="Arial" panose="020B0604020202020204" pitchFamily="34" charset="0"/>
                <a:cs typeface="Arial" panose="020B0604020202020204" pitchFamily="34" charset="0"/>
              </a:rPr>
              <a:t>2</a:t>
            </a:r>
            <a:r>
              <a:rPr lang="en-US" sz="3600" dirty="0" smtClean="0">
                <a:latin typeface="Arial" panose="020B0604020202020204" pitchFamily="34" charset="0"/>
                <a:cs typeface="Arial" panose="020B0604020202020204" pitchFamily="34" charset="0"/>
              </a:rPr>
              <a:t>.</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878120981"/>
              </p:ext>
            </p:extLst>
          </p:nvPr>
        </p:nvGraphicFramePr>
        <p:xfrm>
          <a:off x="251520" y="3646512"/>
          <a:ext cx="5256584" cy="2590800"/>
        </p:xfrm>
        <a:graphic>
          <a:graphicData uri="http://schemas.openxmlformats.org/drawingml/2006/table">
            <a:tbl>
              <a:tblPr firstRow="1" bandRow="1">
                <a:tableStyleId>{5C22544A-7EE6-4342-B048-85BDC9FD1C3A}</a:tableStyleId>
              </a:tblPr>
              <a:tblGrid>
                <a:gridCol w="1152128"/>
                <a:gridCol w="1476164"/>
                <a:gridCol w="1692188"/>
                <a:gridCol w="936104"/>
              </a:tblGrid>
              <a:tr h="370840">
                <a:tc>
                  <a:txBody>
                    <a:bodyPr/>
                    <a:lstStyle/>
                    <a:p>
                      <a:pPr algn="ctr"/>
                      <a:r>
                        <a:rPr lang="en-US" sz="2800" i="1" dirty="0" smtClean="0">
                          <a:latin typeface="Arial" panose="020B0604020202020204" pitchFamily="34" charset="0"/>
                          <a:cs typeface="Arial" panose="020B0604020202020204" pitchFamily="34" charset="0"/>
                        </a:rPr>
                        <a:t>S </a:t>
                      </a:r>
                      <a:r>
                        <a:rPr lang="en-US" sz="2800" i="0" dirty="0" smtClean="0">
                          <a:latin typeface="Arial" panose="020B0604020202020204" pitchFamily="34" charset="0"/>
                          <a:cs typeface="Arial" panose="020B0604020202020204" pitchFamily="34" charset="0"/>
                        </a:rPr>
                        <a:t>(m)</a:t>
                      </a:r>
                      <a:endParaRPr lang="en-US" sz="2800" i="0" dirty="0">
                        <a:latin typeface="Arial" panose="020B0604020202020204" pitchFamily="34" charset="0"/>
                        <a:cs typeface="Arial" panose="020B0604020202020204" pitchFamily="34" charset="0"/>
                      </a:endParaRPr>
                    </a:p>
                  </a:txBody>
                  <a:tcPr/>
                </a:tc>
                <a:tc>
                  <a:txBody>
                    <a:bodyPr/>
                    <a:lstStyle/>
                    <a:p>
                      <a:pPr algn="ctr"/>
                      <a:r>
                        <a:rPr lang="en-US" sz="2800" i="1" dirty="0" smtClean="0">
                          <a:latin typeface="Arial" panose="020B0604020202020204" pitchFamily="34" charset="0"/>
                          <a:cs typeface="Arial" panose="020B0604020202020204" pitchFamily="34" charset="0"/>
                        </a:rPr>
                        <a:t>u </a:t>
                      </a:r>
                      <a:r>
                        <a:rPr lang="en-US" sz="2800" i="0" dirty="0" smtClean="0">
                          <a:latin typeface="Arial" panose="020B0604020202020204" pitchFamily="34" charset="0"/>
                          <a:cs typeface="Arial" panose="020B0604020202020204" pitchFamily="34" charset="0"/>
                        </a:rPr>
                        <a:t>(m/s)</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i="1" dirty="0" smtClean="0">
                          <a:latin typeface="Arial" panose="020B0604020202020204" pitchFamily="34" charset="0"/>
                          <a:cs typeface="Arial" panose="020B0604020202020204" pitchFamily="34" charset="0"/>
                        </a:rPr>
                        <a:t>a </a:t>
                      </a:r>
                      <a:r>
                        <a:rPr lang="en-US" sz="2800" i="0" dirty="0" smtClean="0">
                          <a:latin typeface="Arial" panose="020B0604020202020204" pitchFamily="34" charset="0"/>
                          <a:cs typeface="Arial" panose="020B0604020202020204" pitchFamily="34" charset="0"/>
                        </a:rPr>
                        <a:t>(m/s</a:t>
                      </a:r>
                      <a:r>
                        <a:rPr lang="en-US" sz="2800" i="0" baseline="30000" dirty="0" smtClean="0">
                          <a:latin typeface="Arial" panose="020B0604020202020204" pitchFamily="34" charset="0"/>
                          <a:cs typeface="Arial" panose="020B0604020202020204" pitchFamily="34" charset="0"/>
                        </a:rPr>
                        <a:t>2</a:t>
                      </a:r>
                      <a:r>
                        <a:rPr lang="en-US" sz="2800" i="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i="1" dirty="0" smtClean="0">
                          <a:latin typeface="Arial" panose="020B0604020202020204" pitchFamily="34" charset="0"/>
                          <a:cs typeface="Arial" panose="020B0604020202020204" pitchFamily="34" charset="0"/>
                        </a:rPr>
                        <a:t>t </a:t>
                      </a:r>
                      <a:r>
                        <a:rPr lang="en-US" sz="2800" i="0" dirty="0" smtClean="0">
                          <a:latin typeface="Arial" panose="020B0604020202020204" pitchFamily="34" charset="0"/>
                          <a:cs typeface="Arial" panose="020B0604020202020204" pitchFamily="34" charset="0"/>
                        </a:rPr>
                        <a:t>(s)</a:t>
                      </a:r>
                      <a:endParaRPr lang="en-US" sz="2800" dirty="0">
                        <a:latin typeface="Arial" panose="020B0604020202020204" pitchFamily="34" charset="0"/>
                        <a:cs typeface="Arial" panose="020B0604020202020204" pitchFamily="34" charset="0"/>
                      </a:endParaRPr>
                    </a:p>
                  </a:txBody>
                  <a:tcPr/>
                </a:tc>
              </a:tr>
              <a:tr h="370840">
                <a:tc>
                  <a:txBody>
                    <a:bodyPr/>
                    <a:lstStyle/>
                    <a:p>
                      <a:pPr algn="ctr"/>
                      <a:r>
                        <a:rPr lang="en-US" sz="2800" dirty="0" smtClean="0">
                          <a:latin typeface="Arial" panose="020B0604020202020204" pitchFamily="34" charset="0"/>
                          <a:cs typeface="Arial" panose="020B0604020202020204" pitchFamily="34" charset="0"/>
                        </a:rPr>
                        <a:t>6</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4</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r>
              <a:tr h="370840">
                <a:tc>
                  <a:txBody>
                    <a:bodyPr/>
                    <a:lstStyle/>
                    <a:p>
                      <a:pPr algn="ctr"/>
                      <a:r>
                        <a:rPr lang="en-US" sz="2800" dirty="0" smtClean="0">
                          <a:latin typeface="Arial" panose="020B0604020202020204" pitchFamily="34" charset="0"/>
                          <a:cs typeface="Arial" panose="020B0604020202020204" pitchFamily="34" charset="0"/>
                        </a:rPr>
                        <a:t>9</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7</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1</a:t>
                      </a:r>
                      <a:endParaRPr lang="en-US" sz="2800" dirty="0">
                        <a:latin typeface="Arial" panose="020B0604020202020204" pitchFamily="34" charset="0"/>
                        <a:cs typeface="Arial" panose="020B0604020202020204" pitchFamily="34" charset="0"/>
                      </a:endParaRPr>
                    </a:p>
                  </a:txBody>
                  <a:tcPr/>
                </a:tc>
              </a:tr>
              <a:tr h="370840">
                <a:tc>
                  <a:txBody>
                    <a:bodyPr/>
                    <a:lstStyle/>
                    <a:p>
                      <a:pPr algn="ctr"/>
                      <a:r>
                        <a:rPr lang="en-US" sz="2800" dirty="0" smtClean="0">
                          <a:latin typeface="Arial" panose="020B0604020202020204" pitchFamily="34" charset="0"/>
                          <a:cs typeface="Arial" panose="020B0604020202020204" pitchFamily="34" charset="0"/>
                        </a:rPr>
                        <a:t>18</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2</a:t>
                      </a:r>
                      <a:endParaRPr lang="en-US" sz="2800" dirty="0">
                        <a:latin typeface="Arial" panose="020B0604020202020204" pitchFamily="34" charset="0"/>
                        <a:cs typeface="Arial" panose="020B0604020202020204" pitchFamily="34" charset="0"/>
                      </a:endParaRPr>
                    </a:p>
                  </a:txBody>
                  <a:tcPr/>
                </a:tc>
              </a:tr>
              <a:tr h="370840">
                <a:tc>
                  <a:txBody>
                    <a:bodyPr/>
                    <a:lstStyle/>
                    <a:p>
                      <a:pPr algn="ctr"/>
                      <a:r>
                        <a:rPr lang="en-US" sz="2800" dirty="0" smtClean="0">
                          <a:latin typeface="Arial" panose="020B0604020202020204" pitchFamily="34" charset="0"/>
                          <a:cs typeface="Arial" panose="020B0604020202020204" pitchFamily="34" charset="0"/>
                        </a:rPr>
                        <a:t>24</a:t>
                      </a: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5</a:t>
                      </a:r>
                      <a:endParaRPr lang="en-US" sz="2800" dirty="0">
                        <a:latin typeface="Arial" panose="020B0604020202020204" pitchFamily="34" charset="0"/>
                        <a:cs typeface="Arial" panose="020B0604020202020204" pitchFamily="34" charset="0"/>
                      </a:endParaRPr>
                    </a:p>
                  </a:txBody>
                  <a:tcPr/>
                </a:tc>
                <a:tc>
                  <a:txBody>
                    <a:bodyPr/>
                    <a:lstStyle/>
                    <a:p>
                      <a:pPr algn="ctr"/>
                      <a:endParaRPr lang="en-US" sz="2800" dirty="0">
                        <a:latin typeface="Arial" panose="020B0604020202020204" pitchFamily="34" charset="0"/>
                        <a:cs typeface="Arial" panose="020B0604020202020204" pitchFamily="34" charset="0"/>
                      </a:endParaRPr>
                    </a:p>
                  </a:txBody>
                  <a:tcPr/>
                </a:tc>
                <a:tc>
                  <a:txBody>
                    <a:bodyPr/>
                    <a:lstStyle/>
                    <a:p>
                      <a:pPr algn="ctr"/>
                      <a:r>
                        <a:rPr lang="en-US" sz="2800" dirty="0" smtClean="0">
                          <a:latin typeface="Arial" panose="020B0604020202020204" pitchFamily="34" charset="0"/>
                          <a:cs typeface="Arial" panose="020B0604020202020204" pitchFamily="34" charset="0"/>
                        </a:rPr>
                        <a:t>3</a:t>
                      </a:r>
                      <a:endParaRPr lang="en-US" sz="2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3949885660"/>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800" dirty="0" smtClean="0"/>
              <a:t>13.1 – Calculating Probability</a:t>
            </a:r>
            <a:endParaRPr lang="en-GB" sz="48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103</a:t>
            </a:r>
            <a:endParaRPr lang="en-GB" sz="1400" b="1" dirty="0">
              <a:latin typeface="Calibri" panose="020F0502020204030204" pitchFamily="34" charset="0"/>
            </a:endParaRPr>
          </a:p>
        </p:txBody>
      </p:sp>
      <p:sp>
        <p:nvSpPr>
          <p:cNvPr id="3" name="Rectangle 2"/>
          <p:cNvSpPr/>
          <p:nvPr/>
        </p:nvSpPr>
        <p:spPr>
          <a:xfrm>
            <a:off x="251520" y="1196752"/>
            <a:ext cx="5256584" cy="4324261"/>
          </a:xfrm>
          <a:prstGeom prst="rect">
            <a:avLst/>
          </a:prstGeom>
        </p:spPr>
        <p:txBody>
          <a:bodyPr wrap="square">
            <a:spAutoFit/>
          </a:bodyPr>
          <a:lstStyle/>
          <a:p>
            <a:pPr marL="457200" indent="-457200">
              <a:buClr>
                <a:srgbClr val="C00000"/>
              </a:buClr>
              <a:buFont typeface="+mj-lt"/>
              <a:buAutoNum type="arabicPeriod" startAt="8"/>
              <a:tabLst>
                <a:tab pos="804863" algn="l"/>
              </a:tabLst>
            </a:pPr>
            <a:r>
              <a:rPr lang="en-US" sz="2450" dirty="0" smtClean="0">
                <a:latin typeface="Arial" panose="020B0604020202020204" pitchFamily="34" charset="0"/>
                <a:cs typeface="Arial" panose="020B0604020202020204" pitchFamily="34" charset="0"/>
              </a:rPr>
              <a:t>A </a:t>
            </a:r>
            <a:r>
              <a:rPr lang="en-US" sz="2450" dirty="0">
                <a:latin typeface="Arial" panose="020B0604020202020204" pitchFamily="34" charset="0"/>
                <a:cs typeface="Arial" panose="020B0604020202020204" pitchFamily="34" charset="0"/>
              </a:rPr>
              <a:t>fair 6-sided dice is rolled. Are the following pairs of events mutually exclusive?</a:t>
            </a:r>
          </a:p>
          <a:p>
            <a:pPr marL="858838" lvl="1" indent="-401638">
              <a:buClr>
                <a:srgbClr val="C00000"/>
              </a:buClr>
              <a:buFont typeface="+mj-lt"/>
              <a:buAutoNum type="alphaLcPeriod"/>
            </a:pPr>
            <a:r>
              <a:rPr lang="en-US" sz="2450" dirty="0" smtClean="0">
                <a:latin typeface="Arial" panose="020B0604020202020204" pitchFamily="34" charset="0"/>
                <a:cs typeface="Arial" panose="020B0604020202020204" pitchFamily="34" charset="0"/>
              </a:rPr>
              <a:t>Rolling </a:t>
            </a:r>
            <a:r>
              <a:rPr lang="en-US" sz="2450" dirty="0">
                <a:latin typeface="Arial" panose="020B0604020202020204" pitchFamily="34" charset="0"/>
                <a:cs typeface="Arial" panose="020B0604020202020204" pitchFamily="34" charset="0"/>
              </a:rPr>
              <a:t>an odd number and rolling a multiple of </a:t>
            </a:r>
            <a:r>
              <a:rPr lang="en-US" sz="2450" dirty="0" smtClean="0">
                <a:latin typeface="Arial" panose="020B0604020202020204" pitchFamily="34" charset="0"/>
                <a:cs typeface="Arial" panose="020B0604020202020204" pitchFamily="34" charset="0"/>
              </a:rPr>
              <a:t>2.</a:t>
            </a:r>
          </a:p>
          <a:p>
            <a:pPr marL="858838" lvl="1" indent="-401638">
              <a:buClr>
                <a:srgbClr val="C00000"/>
              </a:buClr>
              <a:buFont typeface="+mj-lt"/>
              <a:buAutoNum type="alphaLcPeriod"/>
            </a:pPr>
            <a:r>
              <a:rPr lang="en-US" sz="2450" dirty="0" smtClean="0">
                <a:latin typeface="Arial" panose="020B0604020202020204" pitchFamily="34" charset="0"/>
                <a:cs typeface="Arial" panose="020B0604020202020204" pitchFamily="34" charset="0"/>
              </a:rPr>
              <a:t>Rolling </a:t>
            </a:r>
            <a:r>
              <a:rPr lang="en-US" sz="2450" dirty="0">
                <a:latin typeface="Arial" panose="020B0604020202020204" pitchFamily="34" charset="0"/>
                <a:cs typeface="Arial" panose="020B0604020202020204" pitchFamily="34" charset="0"/>
              </a:rPr>
              <a:t>an odd number and rolling a prime </a:t>
            </a:r>
            <a:r>
              <a:rPr lang="en-US" sz="2450" dirty="0" smtClean="0">
                <a:latin typeface="Arial" panose="020B0604020202020204" pitchFamily="34" charset="0"/>
                <a:cs typeface="Arial" panose="020B0604020202020204" pitchFamily="34" charset="0"/>
              </a:rPr>
              <a:t>number. </a:t>
            </a:r>
          </a:p>
          <a:p>
            <a:pPr marL="858838" lvl="1" indent="-401638">
              <a:buClr>
                <a:srgbClr val="C00000"/>
              </a:buClr>
              <a:buFont typeface="+mj-lt"/>
              <a:buAutoNum type="alphaLcPeriod"/>
            </a:pPr>
            <a:r>
              <a:rPr lang="en-US" sz="2450" dirty="0" smtClean="0">
                <a:latin typeface="Arial" panose="020B0604020202020204" pitchFamily="34" charset="0"/>
                <a:cs typeface="Arial" panose="020B0604020202020204" pitchFamily="34" charset="0"/>
              </a:rPr>
              <a:t>Rolling </a:t>
            </a:r>
            <a:r>
              <a:rPr lang="en-US" sz="2450" dirty="0">
                <a:latin typeface="Arial" panose="020B0604020202020204" pitchFamily="34" charset="0"/>
                <a:cs typeface="Arial" panose="020B0604020202020204" pitchFamily="34" charset="0"/>
              </a:rPr>
              <a:t>an even </a:t>
            </a: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number </a:t>
            </a:r>
            <a:r>
              <a:rPr lang="en-US" sz="2450" dirty="0">
                <a:latin typeface="Arial" panose="020B0604020202020204" pitchFamily="34" charset="0"/>
                <a:cs typeface="Arial" panose="020B0604020202020204" pitchFamily="34" charset="0"/>
              </a:rPr>
              <a:t>and </a:t>
            </a: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rolling </a:t>
            </a:r>
            <a:r>
              <a:rPr lang="en-US" sz="2450" dirty="0">
                <a:latin typeface="Arial" panose="020B0604020202020204" pitchFamily="34" charset="0"/>
                <a:cs typeface="Arial" panose="020B0604020202020204" pitchFamily="34" charset="0"/>
              </a:rPr>
              <a:t>a multiple </a:t>
            </a:r>
            <a:r>
              <a:rPr lang="en-US" sz="2450" dirty="0" smtClean="0">
                <a:latin typeface="Arial" panose="020B0604020202020204" pitchFamily="34" charset="0"/>
                <a:cs typeface="Arial" panose="020B0604020202020204" pitchFamily="34" charset="0"/>
              </a:rPr>
              <a:t/>
            </a:r>
            <a:br>
              <a:rPr lang="en-US" sz="2450" dirty="0" smtClean="0">
                <a:latin typeface="Arial" panose="020B0604020202020204" pitchFamily="34" charset="0"/>
                <a:cs typeface="Arial" panose="020B0604020202020204" pitchFamily="34" charset="0"/>
              </a:rPr>
            </a:br>
            <a:r>
              <a:rPr lang="en-US" sz="2450" dirty="0" smtClean="0">
                <a:latin typeface="Arial" panose="020B0604020202020204" pitchFamily="34" charset="0"/>
                <a:cs typeface="Arial" panose="020B0604020202020204" pitchFamily="34" charset="0"/>
              </a:rPr>
              <a:t>of 3.</a:t>
            </a:r>
          </a:p>
        </p:txBody>
      </p:sp>
      <p:sp>
        <p:nvSpPr>
          <p:cNvPr id="10" name="Rectangle 9"/>
          <p:cNvSpPr/>
          <p:nvPr/>
        </p:nvSpPr>
        <p:spPr>
          <a:xfrm flipH="1">
            <a:off x="277539" y="5373216"/>
            <a:ext cx="5204539" cy="1154162"/>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300" b="1" dirty="0" smtClean="0">
                <a:solidFill>
                  <a:srgbClr val="C00000"/>
                </a:solidFill>
                <a:latin typeface="Arial" panose="020B0604020202020204" pitchFamily="34" charset="0"/>
                <a:cs typeface="Arial" panose="020B0604020202020204" pitchFamily="34" charset="0"/>
              </a:rPr>
              <a:t>Q8a </a:t>
            </a:r>
            <a:r>
              <a:rPr lang="en-US" sz="2300" b="1" dirty="0">
                <a:solidFill>
                  <a:srgbClr val="C00000"/>
                </a:solidFill>
                <a:latin typeface="Arial" panose="020B0604020202020204" pitchFamily="34" charset="0"/>
                <a:cs typeface="Arial" panose="020B0604020202020204" pitchFamily="34" charset="0"/>
              </a:rPr>
              <a:t>hint</a:t>
            </a:r>
            <a:r>
              <a:rPr lang="en-US" sz="2300" dirty="0">
                <a:solidFill>
                  <a:schemeClr val="tx1"/>
                </a:solidFill>
                <a:latin typeface="Arial" panose="020B0604020202020204" pitchFamily="34" charset="0"/>
                <a:cs typeface="Arial" panose="020B0604020202020204" pitchFamily="34" charset="0"/>
              </a:rPr>
              <a:t> - Can you roll a number that is both odd and a multiple of 2 at the same time?</a:t>
            </a:r>
          </a:p>
        </p:txBody>
      </p:sp>
      <p:pic>
        <p:nvPicPr>
          <p:cNvPr id="2" name="Picture 1"/>
          <p:cNvPicPr>
            <a:picLocks noChangeAspect="1"/>
          </p:cNvPicPr>
          <p:nvPr/>
        </p:nvPicPr>
        <p:blipFill>
          <a:blip r:embed="rId4">
            <a:lum contrast="20000"/>
            <a:extLst>
              <a:ext uri="{28A0092B-C50C-407E-A947-70E740481C1C}">
                <a14:useLocalDpi xmlns:a14="http://schemas.microsoft.com/office/drawing/2010/main" val="0"/>
              </a:ext>
            </a:extLst>
          </a:blip>
          <a:stretch>
            <a:fillRect/>
          </a:stretch>
        </p:blipFill>
        <p:spPr>
          <a:xfrm>
            <a:off x="3995936" y="3945849"/>
            <a:ext cx="1466179" cy="1376404"/>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spTree>
    <p:extLst>
      <p:ext uri="{BB962C8B-B14F-4D97-AF65-F5344CB8AC3E}">
        <p14:creationId xmlns:p14="http://schemas.microsoft.com/office/powerpoint/2010/main" val="2300704411"/>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p:sp>
        <p:nvSpPr>
          <p:cNvPr id="3" name="Rectangle 2"/>
          <p:cNvSpPr/>
          <p:nvPr/>
        </p:nvSpPr>
        <p:spPr>
          <a:xfrm>
            <a:off x="251520" y="1248201"/>
            <a:ext cx="5256584" cy="5262979"/>
          </a:xfrm>
          <a:prstGeom prst="rect">
            <a:avLst/>
          </a:prstGeom>
        </p:spPr>
        <p:txBody>
          <a:bodyPr wrap="square">
            <a:spAutoFit/>
          </a:bodyPr>
          <a:lstStyle/>
          <a:p>
            <a:pPr marL="571500" indent="-571500">
              <a:buClr>
                <a:srgbClr val="C00000"/>
              </a:buClr>
              <a:buFont typeface="+mj-lt"/>
              <a:buAutoNum type="arabicPeriod" startAt="17"/>
              <a:tabLst>
                <a:tab pos="800100" algn="l"/>
              </a:tabLst>
            </a:pPr>
            <a:r>
              <a:rPr lang="en-US" sz="2400" dirty="0">
                <a:latin typeface="Arial" panose="020B0604020202020204" pitchFamily="34" charset="0"/>
                <a:cs typeface="Arial" panose="020B0604020202020204" pitchFamily="34" charset="0"/>
              </a:rPr>
              <a:t>Copy and complete the table using the formula </a:t>
            </a:r>
            <a:r>
              <a:rPr lang="en-US" sz="2400" i="1" dirty="0" smtClean="0">
                <a:latin typeface="Arial" panose="020B0604020202020204" pitchFamily="34" charset="0"/>
                <a:cs typeface="Arial" panose="020B0604020202020204" pitchFamily="34" charset="0"/>
              </a:rPr>
              <a:t>v</a:t>
            </a:r>
            <a:r>
              <a:rPr lang="en-US" sz="2400" baseline="30000" dirty="0" smtClean="0">
                <a:latin typeface="Arial" panose="020B0604020202020204" pitchFamily="34" charset="0"/>
                <a:cs typeface="Arial" panose="020B0604020202020204" pitchFamily="34" charset="0"/>
              </a:rPr>
              <a:t>2</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u</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a:t>
            </a:r>
            <a:r>
              <a:rPr lang="en-US" sz="2400" dirty="0" smtClean="0">
                <a:latin typeface="Arial" panose="020B0604020202020204" pitchFamily="34" charset="0"/>
                <a:cs typeface="Arial" panose="020B0604020202020204" pitchFamily="34" charset="0"/>
              </a:rPr>
              <a:t>2</a:t>
            </a:r>
            <a:r>
              <a:rPr lang="en-US" sz="2400" i="1" dirty="0" smtClean="0">
                <a:latin typeface="Arial" panose="020B0604020202020204" pitchFamily="34" charset="0"/>
                <a:cs typeface="Arial" panose="020B0604020202020204" pitchFamily="34" charset="0"/>
              </a:rPr>
              <a:t>as</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endParaRPr lang="en-US" sz="2400" dirty="0" smtClean="0">
              <a:latin typeface="Arial" panose="020B0604020202020204" pitchFamily="34" charset="0"/>
              <a:cs typeface="Arial" panose="020B0604020202020204" pitchFamily="34" charset="0"/>
            </a:endParaRPr>
          </a:p>
          <a:p>
            <a:pPr marL="571500" indent="-571500">
              <a:buClr>
                <a:srgbClr val="C00000"/>
              </a:buClr>
              <a:buFont typeface="+mj-lt"/>
              <a:buAutoNum type="arabicPeriod" startAt="17"/>
              <a:tabLst>
                <a:tab pos="800100" algn="l"/>
              </a:tabLst>
            </a:pPr>
            <a:r>
              <a:rPr lang="en-US" sz="2400" dirty="0">
                <a:latin typeface="Arial" panose="020B0604020202020204" pitchFamily="34" charset="0"/>
                <a:cs typeface="Arial" panose="020B0604020202020204" pitchFamily="34" charset="0"/>
              </a:rPr>
              <a:t>A car starts from rest and accelerates at 3 m/s</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for 250 </a:t>
            </a:r>
            <a:r>
              <a:rPr lang="en-US" sz="2400" dirty="0" smtClean="0">
                <a:latin typeface="Arial" panose="020B0604020202020204" pitchFamily="34" charset="0"/>
                <a:cs typeface="Arial" panose="020B0604020202020204" pitchFamily="34" charset="0"/>
              </a:rPr>
              <a:t>m.</a:t>
            </a:r>
          </a:p>
          <a:p>
            <a:pPr marL="857250" lvl="1" indent="-400050">
              <a:buClr>
                <a:srgbClr val="C00000"/>
              </a:buClr>
              <a:buFont typeface="+mj-lt"/>
              <a:buAutoNum type="alphaLcPeriod"/>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down the values of </a:t>
            </a:r>
            <a:r>
              <a:rPr lang="en-US" sz="2400" i="1" dirty="0">
                <a:latin typeface="Arial" panose="020B0604020202020204" pitchFamily="34" charset="0"/>
                <a:cs typeface="Arial" panose="020B0604020202020204" pitchFamily="34" charset="0"/>
              </a:rPr>
              <a:t>u</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s</a:t>
            </a:r>
            <a:r>
              <a:rPr lang="en-US" sz="2400" dirty="0">
                <a:latin typeface="Arial" panose="020B0604020202020204" pitchFamily="34" charset="0"/>
                <a:cs typeface="Arial" panose="020B0604020202020204" pitchFamily="34" charset="0"/>
              </a:rPr>
              <a:t>. </a:t>
            </a:r>
          </a:p>
          <a:p>
            <a:pPr marL="857250" lvl="1" indent="-400050">
              <a:buClr>
                <a:srgbClr val="C00000"/>
              </a:buClr>
              <a:buFont typeface="+mj-lt"/>
              <a:buAutoNum type="alphaLcPeriod"/>
            </a:pPr>
            <a:r>
              <a:rPr lang="en-US" sz="2400" dirty="0">
                <a:latin typeface="Arial" panose="020B0604020202020204" pitchFamily="34" charset="0"/>
                <a:cs typeface="Arial" panose="020B0604020202020204" pitchFamily="34" charset="0"/>
              </a:rPr>
              <a:t>Using the formula in </a:t>
            </a:r>
            <a:r>
              <a:rPr lang="en-US" sz="2400" b="1" dirty="0">
                <a:latin typeface="Arial" panose="020B0604020202020204" pitchFamily="34" charset="0"/>
                <a:cs typeface="Arial" panose="020B0604020202020204" pitchFamily="34" charset="0"/>
              </a:rPr>
              <a:t>Q17</a:t>
            </a:r>
            <a:r>
              <a:rPr lang="en-US" sz="2400" dirty="0">
                <a:latin typeface="Arial" panose="020B0604020202020204" pitchFamily="34" charset="0"/>
                <a:cs typeface="Arial" panose="020B0604020202020204" pitchFamily="34" charset="0"/>
              </a:rPr>
              <a:t>, work out the final velocity in m/s</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200292574"/>
              </p:ext>
            </p:extLst>
          </p:nvPr>
        </p:nvGraphicFramePr>
        <p:xfrm>
          <a:off x="251520" y="2231504"/>
          <a:ext cx="5256584" cy="1706880"/>
        </p:xfrm>
        <a:graphic>
          <a:graphicData uri="http://schemas.openxmlformats.org/drawingml/2006/table">
            <a:tbl>
              <a:tblPr firstRow="1" bandRow="1">
                <a:tableStyleId>{5940675A-B579-460E-94D1-54222C63F5DA}</a:tableStyleId>
              </a:tblPr>
              <a:tblGrid>
                <a:gridCol w="1314146"/>
                <a:gridCol w="702078"/>
                <a:gridCol w="792088"/>
                <a:gridCol w="720080"/>
                <a:gridCol w="864096"/>
                <a:gridCol w="864096"/>
              </a:tblGrid>
              <a:tr h="370840">
                <a:tc>
                  <a:txBody>
                    <a:bodyPr/>
                    <a:lstStyle/>
                    <a:p>
                      <a:pPr algn="ctr"/>
                      <a:r>
                        <a:rPr lang="en-US" sz="2200" i="1" smtClean="0">
                          <a:latin typeface="Arial" panose="020B0604020202020204" pitchFamily="34" charset="0"/>
                          <a:cs typeface="Arial" panose="020B0604020202020204" pitchFamily="34" charset="0"/>
                        </a:rPr>
                        <a:t>v</a:t>
                      </a:r>
                      <a:r>
                        <a:rPr lang="en-US" sz="2200" smtClean="0">
                          <a:latin typeface="Arial" panose="020B0604020202020204" pitchFamily="34" charset="0"/>
                          <a:cs typeface="Arial" panose="020B0604020202020204" pitchFamily="34" charset="0"/>
                        </a:rPr>
                        <a:t> (m/s)</a:t>
                      </a:r>
                      <a:endParaRPr lang="en-US" sz="2200" i="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7</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10</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9</a:t>
                      </a:r>
                      <a:endParaRPr lang="en-US" sz="2200" dirty="0">
                        <a:latin typeface="Arial" panose="020B0604020202020204" pitchFamily="34" charset="0"/>
                        <a:cs typeface="Arial" panose="020B0604020202020204" pitchFamily="34" charset="0"/>
                      </a:endParaRPr>
                    </a:p>
                  </a:txBody>
                  <a:tcPr/>
                </a:tc>
              </a:tr>
              <a:tr h="370840">
                <a:tc>
                  <a:txBody>
                    <a:bodyPr/>
                    <a:lstStyle/>
                    <a:p>
                      <a:pPr algn="ctr"/>
                      <a:r>
                        <a:rPr lang="en-US" sz="2200" i="1" dirty="0" smtClean="0">
                          <a:latin typeface="Arial" panose="020B0604020202020204" pitchFamily="34" charset="0"/>
                          <a:cs typeface="Arial" panose="020B0604020202020204" pitchFamily="34" charset="0"/>
                        </a:rPr>
                        <a:t>u</a:t>
                      </a:r>
                      <a:r>
                        <a:rPr lang="en-US" sz="2200" dirty="0" smtClean="0">
                          <a:latin typeface="Arial" panose="020B0604020202020204" pitchFamily="34" charset="0"/>
                          <a:cs typeface="Arial" panose="020B0604020202020204" pitchFamily="34" charset="0"/>
                        </a:rPr>
                        <a:t> (m/s)</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5</a:t>
                      </a:r>
                      <a:endParaRPr lang="en-US" sz="2200" dirty="0">
                        <a:latin typeface="Arial" panose="020B0604020202020204" pitchFamily="34" charset="0"/>
                        <a:cs typeface="Arial" panose="020B0604020202020204" pitchFamily="34" charset="0"/>
                      </a:endParaRPr>
                    </a:p>
                  </a:txBody>
                  <a:tcPr/>
                </a:tc>
              </a:tr>
              <a:tr h="370840">
                <a:tc>
                  <a:txBody>
                    <a:bodyPr/>
                    <a:lstStyle/>
                    <a:p>
                      <a:pPr algn="ctr"/>
                      <a:r>
                        <a:rPr lang="en-US" sz="2200" i="1" dirty="0" smtClean="0">
                          <a:latin typeface="Arial" panose="020B0604020202020204" pitchFamily="34" charset="0"/>
                          <a:cs typeface="Arial" panose="020B0604020202020204" pitchFamily="34" charset="0"/>
                        </a:rPr>
                        <a:t>a</a:t>
                      </a:r>
                      <a:r>
                        <a:rPr lang="en-US" sz="2200" dirty="0" smtClean="0">
                          <a:latin typeface="Arial" panose="020B0604020202020204" pitchFamily="34" charset="0"/>
                          <a:cs typeface="Arial" panose="020B0604020202020204" pitchFamily="34" charset="0"/>
                        </a:rPr>
                        <a:t> (m/s)</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2</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3</a:t>
                      </a:r>
                      <a:endParaRPr lang="en-US" sz="2200" dirty="0">
                        <a:latin typeface="Arial" panose="020B0604020202020204" pitchFamily="34" charset="0"/>
                        <a:cs typeface="Arial" panose="020B0604020202020204" pitchFamily="34" charset="0"/>
                      </a:endParaRPr>
                    </a:p>
                  </a:txBody>
                  <a:tcPr/>
                </a:tc>
                <a:tc>
                  <a:txBody>
                    <a:bodyPr/>
                    <a:lstStyle/>
                    <a:p>
                      <a:pPr algn="ctr"/>
                      <a:endParaRPr lang="en-US" sz="2200" dirty="0">
                        <a:latin typeface="Arial" panose="020B0604020202020204" pitchFamily="34" charset="0"/>
                        <a:cs typeface="Arial" panose="020B0604020202020204" pitchFamily="34" charset="0"/>
                      </a:endParaRPr>
                    </a:p>
                  </a:txBody>
                  <a:tcPr/>
                </a:tc>
              </a:tr>
              <a:tr h="370840">
                <a:tc>
                  <a:txBody>
                    <a:bodyPr/>
                    <a:lstStyle/>
                    <a:p>
                      <a:pPr algn="ctr"/>
                      <a:r>
                        <a:rPr lang="en-US" sz="2200" i="1" dirty="0" smtClean="0">
                          <a:latin typeface="Arial" panose="020B0604020202020204" pitchFamily="34" charset="0"/>
                          <a:cs typeface="Arial" panose="020B0604020202020204" pitchFamily="34" charset="0"/>
                        </a:rPr>
                        <a:t>s</a:t>
                      </a:r>
                      <a:r>
                        <a:rPr lang="en-US" sz="2200" dirty="0" smtClean="0">
                          <a:latin typeface="Arial" panose="020B0604020202020204" pitchFamily="34" charset="0"/>
                          <a:cs typeface="Arial" panose="020B0604020202020204" pitchFamily="34" charset="0"/>
                        </a:rPr>
                        <a:t> (m/s)</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7</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6</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5</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8.5</a:t>
                      </a:r>
                      <a:endParaRPr lang="en-US" sz="2200" dirty="0">
                        <a:latin typeface="Arial" panose="020B0604020202020204" pitchFamily="34" charset="0"/>
                        <a:cs typeface="Arial" panose="020B0604020202020204" pitchFamily="34" charset="0"/>
                      </a:endParaRPr>
                    </a:p>
                  </a:txBody>
                  <a:tcPr/>
                </a:tc>
                <a:tc>
                  <a:txBody>
                    <a:bodyPr/>
                    <a:lstStyle/>
                    <a:p>
                      <a:pPr algn="ctr"/>
                      <a:r>
                        <a:rPr lang="en-US" sz="2200" dirty="0" smtClean="0">
                          <a:latin typeface="Arial" panose="020B0604020202020204" pitchFamily="34" charset="0"/>
                          <a:cs typeface="Arial" panose="020B0604020202020204" pitchFamily="34" charset="0"/>
                        </a:rPr>
                        <a:t>7</a:t>
                      </a:r>
                      <a:endParaRPr lang="en-US" sz="2200" dirty="0">
                        <a:latin typeface="Arial" panose="020B0604020202020204" pitchFamily="34" charset="0"/>
                        <a:cs typeface="Arial" panose="020B0604020202020204" pitchFamily="34" charset="0"/>
                      </a:endParaRPr>
                    </a:p>
                  </a:txBody>
                  <a:tcPr/>
                </a:tc>
              </a:tr>
            </a:tbl>
          </a:graphicData>
        </a:graphic>
      </p:graphicFrame>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79654" y="1268760"/>
            <a:ext cx="556549" cy="551298"/>
          </a:xfrm>
          <a:prstGeom prst="rect">
            <a:avLst/>
          </a:prstGeom>
        </p:spPr>
      </p:pic>
    </p:spTree>
    <p:extLst>
      <p:ext uri="{BB962C8B-B14F-4D97-AF65-F5344CB8AC3E}">
        <p14:creationId xmlns:p14="http://schemas.microsoft.com/office/powerpoint/2010/main" val="4101792015"/>
      </p:ext>
    </p:extLst>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p:sp>
        <p:nvSpPr>
          <p:cNvPr id="3" name="Rectangle 2"/>
          <p:cNvSpPr/>
          <p:nvPr/>
        </p:nvSpPr>
        <p:spPr>
          <a:xfrm>
            <a:off x="251520" y="1248201"/>
            <a:ext cx="5256584" cy="5401479"/>
          </a:xfrm>
          <a:prstGeom prst="rect">
            <a:avLst/>
          </a:prstGeom>
        </p:spPr>
        <p:txBody>
          <a:bodyPr wrap="square">
            <a:spAutoFit/>
          </a:bodyPr>
          <a:lstStyle/>
          <a:p>
            <a:pPr marL="457200" indent="-457200">
              <a:buClr>
                <a:srgbClr val="C00000"/>
              </a:buClr>
              <a:buFont typeface="+mj-lt"/>
              <a:buAutoNum type="arabicPeriod"/>
              <a:tabLst>
                <a:tab pos="800100" algn="l"/>
              </a:tabLst>
            </a:pPr>
            <a:r>
              <a:rPr lang="en-US" sz="2300" b="1" dirty="0">
                <a:solidFill>
                  <a:srgbClr val="FF0000"/>
                </a:solidFill>
                <a:latin typeface="Arial" panose="020B0604020202020204" pitchFamily="34" charset="0"/>
                <a:cs typeface="Arial" panose="020B0604020202020204" pitchFamily="34" charset="0"/>
              </a:rPr>
              <a:t>R</a:t>
            </a:r>
            <a:r>
              <a:rPr lang="en-US" sz="2300" dirty="0">
                <a:latin typeface="Arial" panose="020B0604020202020204" pitchFamily="34" charset="0"/>
                <a:cs typeface="Arial" panose="020B0604020202020204" pitchFamily="34" charset="0"/>
              </a:rPr>
              <a:t> The table shows the distance d travelled by a car over a period of time </a:t>
            </a:r>
            <a:r>
              <a:rPr lang="en-US" sz="2300" i="1" dirty="0">
                <a:latin typeface="Arial" panose="020B0604020202020204" pitchFamily="34" charset="0"/>
                <a:cs typeface="Arial" panose="020B0604020202020204" pitchFamily="34" charset="0"/>
              </a:rPr>
              <a:t>t</a:t>
            </a:r>
            <a:r>
              <a:rPr lang="en-US" sz="2300" dirty="0" smtClean="0">
                <a:latin typeface="Arial" panose="020B0604020202020204" pitchFamily="34" charset="0"/>
                <a:cs typeface="Arial" panose="020B0604020202020204" pitchFamily="34" charset="0"/>
              </a:rPr>
              <a:t>.</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r>
              <a:rPr lang="en-US" sz="2300" dirty="0" smtClean="0">
                <a:latin typeface="Arial" panose="020B0604020202020204" pitchFamily="34" charset="0"/>
                <a:cs typeface="Arial" panose="020B0604020202020204" pitchFamily="34" charset="0"/>
              </a:rPr>
              <a:t/>
            </a:r>
            <a:br>
              <a:rPr lang="en-US" sz="2300" dirty="0" smtClean="0">
                <a:latin typeface="Arial" panose="020B0604020202020204" pitchFamily="34" charset="0"/>
                <a:cs typeface="Arial" panose="020B0604020202020204" pitchFamily="34" charset="0"/>
              </a:rPr>
            </a:br>
            <a:endParaRPr lang="en-US" sz="2300" dirty="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the ratios for the pairs of values in the table.</a:t>
            </a:r>
          </a:p>
          <a:p>
            <a:pPr marL="914400" lvl="1" indent="-457200">
              <a:buClr>
                <a:srgbClr val="C00000"/>
              </a:buClr>
              <a:buFont typeface="+mj-lt"/>
              <a:buAutoNum type="alphaLcPeriod"/>
            </a:pPr>
            <a:r>
              <a:rPr lang="en-US" sz="2300" dirty="0" smtClean="0">
                <a:latin typeface="Arial" panose="020B0604020202020204" pitchFamily="34" charset="0"/>
                <a:cs typeface="Arial" panose="020B0604020202020204" pitchFamily="34" charset="0"/>
              </a:rPr>
              <a:t>Is </a:t>
            </a:r>
            <a:r>
              <a:rPr lang="en-US" sz="2300" dirty="0">
                <a:latin typeface="Arial" panose="020B0604020202020204" pitchFamily="34" charset="0"/>
                <a:cs typeface="Arial" panose="020B0604020202020204" pitchFamily="34" charset="0"/>
              </a:rPr>
              <a:t>of in direct proportion to £?</a:t>
            </a:r>
          </a:p>
          <a:p>
            <a:pPr marL="914400" lvl="1" indent="-457200">
              <a:buClr>
                <a:srgbClr val="C00000"/>
              </a:buClr>
              <a:buFont typeface="+mj-lt"/>
              <a:buAutoNum type="alphaLcPeriod"/>
            </a:pPr>
            <a:r>
              <a:rPr lang="en-US" sz="2300" dirty="0">
                <a:latin typeface="Arial" panose="020B0604020202020204" pitchFamily="34" charset="0"/>
                <a:cs typeface="Arial" panose="020B0604020202020204" pitchFamily="34" charset="0"/>
              </a:rPr>
              <a:t>Explain your answer.</a:t>
            </a:r>
          </a:p>
          <a:p>
            <a:pPr marL="914400" lvl="1" indent="-457200">
              <a:buClr>
                <a:srgbClr val="C00000"/>
              </a:buClr>
              <a:buFont typeface="+mj-lt"/>
              <a:buAutoNum type="alphaLcPeriod"/>
            </a:pPr>
            <a:r>
              <a:rPr lang="en-US" sz="2300" dirty="0" smtClean="0">
                <a:latin typeface="Arial" panose="020B0604020202020204" pitchFamily="34" charset="0"/>
                <a:cs typeface="Arial" panose="020B0604020202020204" pitchFamily="34" charset="0"/>
              </a:rPr>
              <a:t>Write </a:t>
            </a:r>
            <a:r>
              <a:rPr lang="en-US" sz="2300" dirty="0">
                <a:latin typeface="Arial" panose="020B0604020202020204" pitchFamily="34" charset="0"/>
                <a:cs typeface="Arial" panose="020B0604020202020204" pitchFamily="34" charset="0"/>
              </a:rPr>
              <a:t>a formula that shows the relationship between distance d and time t. d Use your formula to work out the distance travelled after 20 minutes.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329122908"/>
              </p:ext>
            </p:extLst>
          </p:nvPr>
        </p:nvGraphicFramePr>
        <p:xfrm>
          <a:off x="251520" y="2492504"/>
          <a:ext cx="5256584" cy="792480"/>
        </p:xfrm>
        <a:graphic>
          <a:graphicData uri="http://schemas.openxmlformats.org/drawingml/2006/table">
            <a:tbl>
              <a:tblPr firstRow="1" bandRow="1">
                <a:tableStyleId>{5940675A-B579-460E-94D1-54222C63F5DA}</a:tableStyleId>
              </a:tblPr>
              <a:tblGrid>
                <a:gridCol w="2376264"/>
                <a:gridCol w="576064"/>
                <a:gridCol w="576064"/>
                <a:gridCol w="576064"/>
                <a:gridCol w="576064"/>
                <a:gridCol w="576064"/>
              </a:tblGrid>
              <a:tr h="370840">
                <a:tc>
                  <a:txBody>
                    <a:bodyPr/>
                    <a:lstStyle/>
                    <a:p>
                      <a:pPr algn="ctr"/>
                      <a:r>
                        <a:rPr lang="en-US" sz="2000" b="1" i="0" dirty="0" smtClean="0">
                          <a:latin typeface="Arial" panose="020B0604020202020204" pitchFamily="34" charset="0"/>
                          <a:cs typeface="Arial" panose="020B0604020202020204" pitchFamily="34" charset="0"/>
                        </a:rPr>
                        <a:t>Distance</a:t>
                      </a:r>
                      <a:r>
                        <a:rPr lang="en-US" sz="2000" b="1" i="1" baseline="0" dirty="0" smtClean="0">
                          <a:latin typeface="Arial" panose="020B0604020202020204" pitchFamily="34" charset="0"/>
                          <a:cs typeface="Arial" panose="020B0604020202020204" pitchFamily="34" charset="0"/>
                        </a:rPr>
                        <a:t>, d </a:t>
                      </a:r>
                      <a:r>
                        <a:rPr lang="en-US" sz="2000" b="1" i="0" baseline="0" dirty="0" smtClean="0">
                          <a:latin typeface="Arial" panose="020B0604020202020204" pitchFamily="34" charset="0"/>
                          <a:cs typeface="Arial" panose="020B0604020202020204" pitchFamily="34" charset="0"/>
                        </a:rPr>
                        <a:t>(km)</a:t>
                      </a:r>
                      <a:endParaRPr lang="en-US" sz="2000" b="1" i="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18</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30</a:t>
                      </a: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b="1" i="0" dirty="0" smtClean="0">
                          <a:latin typeface="Arial" panose="020B0604020202020204" pitchFamily="34" charset="0"/>
                          <a:cs typeface="Arial" panose="020B0604020202020204" pitchFamily="34" charset="0"/>
                        </a:rPr>
                        <a:t>Time</a:t>
                      </a:r>
                      <a:r>
                        <a:rPr lang="en-US" sz="2000" b="1" i="1" baseline="0" dirty="0" smtClean="0">
                          <a:latin typeface="Arial" panose="020B0604020202020204" pitchFamily="34" charset="0"/>
                          <a:cs typeface="Arial" panose="020B0604020202020204" pitchFamily="34" charset="0"/>
                        </a:rPr>
                        <a:t>, t </a:t>
                      </a:r>
                      <a:r>
                        <a:rPr lang="en-US" sz="2000" b="1" i="0" baseline="0" dirty="0" smtClean="0">
                          <a:latin typeface="Arial" panose="020B0604020202020204" pitchFamily="34" charset="0"/>
                          <a:cs typeface="Arial" panose="020B0604020202020204" pitchFamily="34" charset="0"/>
                        </a:rPr>
                        <a:t>(minutes)</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8</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24</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32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40</a:t>
                      </a:r>
                      <a:endParaRPr lang="en-US" sz="20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52746147"/>
      </p:ext>
    </p:extLst>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48201"/>
                <a:ext cx="5256584" cy="5386090"/>
              </a:xfrm>
              <a:prstGeom prst="rect">
                <a:avLst/>
              </a:prstGeom>
            </p:spPr>
            <p:txBody>
              <a:bodyPr wrap="square">
                <a:spAutoFit/>
              </a:bodyPr>
              <a:lstStyle/>
              <a:p>
                <a:pPr marL="457200" indent="-457200">
                  <a:buClr>
                    <a:srgbClr val="C00000"/>
                  </a:buClr>
                  <a:buFont typeface="+mj-lt"/>
                  <a:buAutoNum type="arabicPeriod" startAt="2"/>
                  <a:tabLst>
                    <a:tab pos="800100" algn="l"/>
                  </a:tabLst>
                </a:pPr>
                <a:r>
                  <a:rPr lang="en-US" sz="2400" dirty="0">
                    <a:solidFill>
                      <a:srgbClr val="C00000"/>
                    </a:solidFill>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Write </a:t>
                </a:r>
                <a:r>
                  <a:rPr lang="en-US" sz="2400" dirty="0">
                    <a:latin typeface="Arial" panose="020B0604020202020204" pitchFamily="34" charset="0"/>
                    <a:cs typeface="Arial" panose="020B0604020202020204" pitchFamily="34" charset="0"/>
                  </a:rPr>
                  <a:t>each statement </a:t>
                </a:r>
                <a:r>
                  <a:rPr lang="en-US" sz="2400" dirty="0" smtClean="0">
                    <a:latin typeface="Arial" panose="020B0604020202020204" pitchFamily="34" charset="0"/>
                    <a:cs typeface="Arial" panose="020B0604020202020204" pitchFamily="34" charset="0"/>
                  </a:rPr>
                  <a:t>using the 	</a:t>
                </a:r>
                <a:r>
                  <a:rPr lang="en-US" sz="3200" dirty="0">
                    <a:ea typeface="Cambria Math" panose="02040503050406030204" pitchFamily="18" charset="0"/>
                    <a:cs typeface="Arial" panose="020B0604020202020204" pitchFamily="34" charset="0"/>
                  </a:rPr>
                  <a:t> </a:t>
                </a:r>
                <a14:m>
                  <m:oMath xmlns:m="http://schemas.openxmlformats.org/officeDocument/2006/math">
                    <m:r>
                      <a:rPr lang="en-US" sz="3200" i="1" dirty="0">
                        <a:latin typeface="Cambria Math" panose="02040503050406030204" pitchFamily="18" charset="0"/>
                        <a:ea typeface="Cambria Math" panose="02040503050406030204" pitchFamily="18" charset="0"/>
                        <a:cs typeface="Arial" panose="020B0604020202020204" pitchFamily="34" charset="0"/>
                      </a:rPr>
                      <m:t>∝</m:t>
                    </m:r>
                  </m:oMath>
                </a14:m>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symbol.</a:t>
                </a:r>
              </a:p>
              <a:p>
                <a:pPr marL="1428750" lvl="2" indent="-514350">
                  <a:buClr>
                    <a:srgbClr val="C00000"/>
                  </a:buClr>
                  <a:buFont typeface="+mj-lt"/>
                  <a:buAutoNum type="romanLcPeriod"/>
                  <a:tabLst>
                    <a:tab pos="800100" algn="l"/>
                  </a:tabLst>
                </a:pPr>
                <a:r>
                  <a:rPr lang="en-US" sz="2400" i="1" dirty="0" smtClean="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proportional </a:t>
                </a:r>
                <a:r>
                  <a:rPr lang="en-US" sz="2400" dirty="0" smtClean="0">
                    <a:latin typeface="Arial" panose="020B0604020202020204" pitchFamily="34" charset="0"/>
                    <a:cs typeface="Arial" panose="020B0604020202020204" pitchFamily="34" charset="0"/>
                  </a:rPr>
                  <a:t>to </a:t>
                </a:r>
                <a:r>
                  <a:rPr lang="en-US" sz="2400" i="1" dirty="0" smtClean="0">
                    <a:latin typeface="Arial" panose="020B0604020202020204" pitchFamily="34" charset="0"/>
                    <a:cs typeface="Arial" panose="020B0604020202020204" pitchFamily="34" charset="0"/>
                  </a:rPr>
                  <a:t>I</a:t>
                </a:r>
                <a:endParaRPr lang="en-US" sz="2400" i="1" dirty="0">
                  <a:latin typeface="Arial" panose="020B0604020202020204" pitchFamily="34" charset="0"/>
                  <a:cs typeface="Arial" panose="020B0604020202020204" pitchFamily="34" charset="0"/>
                </a:endParaRPr>
              </a:p>
              <a:p>
                <a:pPr marL="1428750" lvl="2" indent="-514350">
                  <a:buClr>
                    <a:srgbClr val="C00000"/>
                  </a:buClr>
                  <a:buFont typeface="+mj-lt"/>
                  <a:buAutoNum type="romanLcPeriod"/>
                  <a:tabLst>
                    <a:tab pos="800100" algn="l"/>
                  </a:tabLst>
                </a:pPr>
                <a:r>
                  <a:rPr lang="en-US" sz="2400" i="1" dirty="0" smtClean="0">
                    <a:latin typeface="Arial" panose="020B0604020202020204" pitchFamily="34" charset="0"/>
                    <a:cs typeface="Arial" panose="020B0604020202020204" pitchFamily="34" charset="0"/>
                  </a:rPr>
                  <a:t>E</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proportional to </a:t>
                </a:r>
                <a:r>
                  <a:rPr lang="en-US" sz="2400" i="1" dirty="0">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2"/>
                  <a:tabLst>
                    <a:tab pos="800100" algn="l"/>
                  </a:tabLst>
                </a:pPr>
                <a:r>
                  <a:rPr lang="en-US" sz="2400" dirty="0" smtClean="0">
                    <a:latin typeface="Arial" panose="020B0604020202020204" pitchFamily="34" charset="0"/>
                    <a:cs typeface="Arial" panose="020B0604020202020204" pitchFamily="34" charset="0"/>
                  </a:rPr>
                  <a:t>Now </a:t>
                </a:r>
                <a:r>
                  <a:rPr lang="en-US" sz="2400" dirty="0">
                    <a:latin typeface="Arial" panose="020B0604020202020204" pitchFamily="34" charset="0"/>
                    <a:cs typeface="Arial" panose="020B0604020202020204" pitchFamily="34" charset="0"/>
                  </a:rPr>
                  <a:t>write each </a:t>
                </a:r>
                <a:r>
                  <a:rPr lang="en-US" sz="2400" dirty="0" smtClean="0">
                    <a:latin typeface="Arial" panose="020B0604020202020204" pitchFamily="34" charset="0"/>
                    <a:cs typeface="Arial" panose="020B0604020202020204" pitchFamily="34" charset="0"/>
                  </a:rPr>
                  <a:t>statement using </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 the constant of proportionality.</a:t>
                </a:r>
              </a:p>
              <a:p>
                <a:pPr marL="457200" indent="-457200">
                  <a:buClr>
                    <a:srgbClr val="C00000"/>
                  </a:buClr>
                  <a:buFont typeface="+mj-lt"/>
                  <a:buAutoNum type="arabicPeriod" startAt="2"/>
                  <a:tabLst>
                    <a:tab pos="800100" algn="l"/>
                  </a:tabLst>
                </a:pP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is proportional to </a:t>
                </a:r>
                <a:r>
                  <a:rPr lang="en-US" sz="2400" i="1" dirty="0" smtClean="0">
                    <a:latin typeface="Arial" panose="020B0604020202020204" pitchFamily="34" charset="0"/>
                    <a:cs typeface="Arial" panose="020B0604020202020204" pitchFamily="34" charset="0"/>
                  </a:rPr>
                  <a:t>x</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When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5,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 15.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Write </a:t>
                </a:r>
                <a:r>
                  <a:rPr lang="en-US" sz="2400" dirty="0">
                    <a:latin typeface="Arial" panose="020B0604020202020204" pitchFamily="34" charset="0"/>
                    <a:cs typeface="Arial" panose="020B0604020202020204" pitchFamily="34" charset="0"/>
                  </a:rPr>
                  <a:t>the statements </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of </a:t>
                </a:r>
                <a:r>
                  <a:rPr lang="en-US" sz="2400" dirty="0">
                    <a:latin typeface="Arial" panose="020B0604020202020204" pitchFamily="34" charset="0"/>
                    <a:cs typeface="Arial" panose="020B0604020202020204" pitchFamily="34" charset="0"/>
                  </a:rPr>
                  <a:t>proportionality </a:t>
                </a:r>
                <a:r>
                  <a:rPr lang="en-US" sz="2400" dirty="0" smtClean="0">
                    <a:latin typeface="Arial" panose="020B0604020202020204" pitchFamily="34" charset="0"/>
                    <a:cs typeface="Arial" panose="020B0604020202020204" pitchFamily="34" charset="0"/>
                  </a:rPr>
                  <a:t>for </a:t>
                </a:r>
                <a:r>
                  <a:rPr lang="en-US" sz="2400" i="1" dirty="0" smtClean="0">
                    <a:latin typeface="Arial" panose="020B0604020202020204" pitchFamily="34" charset="0"/>
                    <a:cs typeface="Arial" panose="020B0604020202020204" pitchFamily="34" charset="0"/>
                  </a:rPr>
                  <a:t>y</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Use </a:t>
                </a:r>
                <a:r>
                  <a:rPr lang="en-US" sz="2400" dirty="0">
                    <a:latin typeface="Arial" panose="020B0604020202020204" pitchFamily="34" charset="0"/>
                    <a:cs typeface="Arial" panose="020B0604020202020204" pitchFamily="34" charset="0"/>
                  </a:rPr>
                  <a:t>the given values of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to find </a:t>
                </a:r>
                <a:r>
                  <a:rPr lang="en-US" sz="2400" i="1" dirty="0">
                    <a:latin typeface="Arial" panose="020B0604020202020204" pitchFamily="34" charset="0"/>
                    <a:cs typeface="Arial" panose="020B0604020202020204" pitchFamily="34" charset="0"/>
                  </a:rPr>
                  <a:t>k</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tabLst>
                    <a:tab pos="800100" algn="l"/>
                  </a:tabLst>
                </a:pPr>
                <a:r>
                  <a:rPr lang="en-US" sz="2400" dirty="0" smtClean="0">
                    <a:latin typeface="Arial" panose="020B0604020202020204" pitchFamily="34" charset="0"/>
                    <a:cs typeface="Arial" panose="020B0604020202020204" pitchFamily="34" charset="0"/>
                  </a:rPr>
                  <a:t>Find </a:t>
                </a:r>
                <a:r>
                  <a:rPr lang="en-US" sz="2400" i="1" dirty="0">
                    <a:latin typeface="Arial" panose="020B0604020202020204" pitchFamily="34" charset="0"/>
                    <a:cs typeface="Arial" panose="020B0604020202020204" pitchFamily="34" charset="0"/>
                  </a:rPr>
                  <a:t>y</a:t>
                </a:r>
                <a:r>
                  <a:rPr lang="en-US" sz="2400" dirty="0">
                    <a:latin typeface="Arial" panose="020B0604020202020204" pitchFamily="34" charset="0"/>
                    <a:cs typeface="Arial" panose="020B0604020202020204" pitchFamily="34" charset="0"/>
                  </a:rPr>
                  <a:t> when </a:t>
                </a:r>
                <a:r>
                  <a:rPr lang="en-US" sz="2400" i="1" dirty="0">
                    <a:latin typeface="Arial" panose="020B0604020202020204" pitchFamily="34" charset="0"/>
                    <a:cs typeface="Arial" panose="020B0604020202020204" pitchFamily="34" charset="0"/>
                  </a:rPr>
                  <a:t>x</a:t>
                </a:r>
                <a:r>
                  <a:rPr lang="en-US" sz="2400" dirty="0">
                    <a:latin typeface="Arial" panose="020B0604020202020204" pitchFamily="34" charset="0"/>
                    <a:cs typeface="Arial" panose="020B0604020202020204" pitchFamily="34" charset="0"/>
                  </a:rPr>
                  <a:t> = 8.</a:t>
                </a:r>
              </a:p>
            </p:txBody>
          </p:sp>
        </mc:Choice>
        <mc:Fallback xmlns="">
          <p:sp>
            <p:nvSpPr>
              <p:cNvPr id="3" name="Rectangle 2"/>
              <p:cNvSpPr>
                <a:spLocks noRot="1" noChangeAspect="1" noMove="1" noResize="1" noEditPoints="1" noAdjustHandles="1" noChangeArrowheads="1" noChangeShapeType="1" noTextEdit="1"/>
              </p:cNvSpPr>
              <p:nvPr/>
            </p:nvSpPr>
            <p:spPr>
              <a:xfrm>
                <a:off x="251520" y="1248201"/>
                <a:ext cx="5256584" cy="5386090"/>
              </a:xfrm>
              <a:prstGeom prst="rect">
                <a:avLst/>
              </a:prstGeom>
              <a:blipFill rotWithShape="0">
                <a:blip r:embed="rId4"/>
                <a:stretch>
                  <a:fillRect l="-1506" t="-793" r="-1854" b="-1812"/>
                </a:stretch>
              </a:blipFill>
            </p:spPr>
            <p:txBody>
              <a:bodyPr/>
              <a:lstStyle/>
              <a:p>
                <a:r>
                  <a:rPr lang="en-US">
                    <a:noFill/>
                  </a:rPr>
                  <a:t> </a:t>
                </a:r>
              </a:p>
            </p:txBody>
          </p:sp>
        </mc:Fallback>
      </mc:AlternateContent>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190155" y="1268760"/>
            <a:ext cx="546048" cy="514544"/>
          </a:xfrm>
          <a:prstGeom prst="rect">
            <a:avLst/>
          </a:prstGeom>
        </p:spPr>
      </p:pic>
      <p:pic>
        <p:nvPicPr>
          <p:cNvPr id="2" name="Picture 1"/>
          <p:cNvPicPr>
            <a:picLocks noChangeAspect="1"/>
          </p:cNvPicPr>
          <p:nvPr/>
        </p:nvPicPr>
        <p:blipFill rotWithShape="1">
          <a:blip r:embed="rId6" cstate="print">
            <a:lum contrast="20000"/>
            <a:extLst>
              <a:ext uri="{28A0092B-C50C-407E-A947-70E740481C1C}">
                <a14:useLocalDpi xmlns:a14="http://schemas.microsoft.com/office/drawing/2010/main" val="0"/>
              </a:ext>
            </a:extLst>
          </a:blip>
          <a:srcRect l="4835" t="3320" r="6679" b="3577"/>
          <a:stretch/>
        </p:blipFill>
        <p:spPr>
          <a:xfrm>
            <a:off x="4422265" y="3573016"/>
            <a:ext cx="1088121" cy="1224136"/>
          </a:xfrm>
          <a:prstGeom prst="rect">
            <a:avLst/>
          </a:prstGeom>
        </p:spPr>
      </p:pic>
    </p:spTree>
    <p:extLst>
      <p:ext uri="{BB962C8B-B14F-4D97-AF65-F5344CB8AC3E}">
        <p14:creationId xmlns:p14="http://schemas.microsoft.com/office/powerpoint/2010/main" val="3593275007"/>
      </p:ext>
    </p:extLst>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p:sp>
        <p:nvSpPr>
          <p:cNvPr id="3" name="Rectangle 2"/>
          <p:cNvSpPr/>
          <p:nvPr/>
        </p:nvSpPr>
        <p:spPr>
          <a:xfrm>
            <a:off x="251520" y="1248201"/>
            <a:ext cx="5256584" cy="5693866"/>
          </a:xfrm>
          <a:prstGeom prst="rect">
            <a:avLst/>
          </a:prstGeom>
        </p:spPr>
        <p:txBody>
          <a:bodyPr wrap="square">
            <a:spAutoFit/>
          </a:bodyPr>
          <a:lstStyle/>
          <a:p>
            <a:pPr marL="457200" indent="-457200">
              <a:buClr>
                <a:srgbClr val="C00000"/>
              </a:buClr>
              <a:buFont typeface="+mj-lt"/>
              <a:buAutoNum type="arabicPeriod" startAt="4"/>
              <a:tabLst>
                <a:tab pos="800100" algn="l"/>
              </a:tabLst>
            </a:pPr>
            <a:r>
              <a:rPr lang="en-US" sz="2700" i="1" dirty="0" smtClean="0">
                <a:latin typeface="Arial" panose="020B0604020202020204" pitchFamily="34" charset="0"/>
                <a:cs typeface="Arial" panose="020B0604020202020204" pitchFamily="34" charset="0"/>
              </a:rPr>
              <a:t>c</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is directly proportional to </a:t>
            </a:r>
            <a:r>
              <a:rPr lang="en-US" sz="2700" i="1" dirty="0" smtClean="0">
                <a:latin typeface="Arial" panose="020B0604020202020204" pitchFamily="34" charset="0"/>
                <a:cs typeface="Arial" panose="020B0604020202020204" pitchFamily="34" charset="0"/>
              </a:rPr>
              <a:t>r</a:t>
            </a:r>
            <a:r>
              <a:rPr lang="en-US" sz="2700" dirty="0" smtClean="0">
                <a:latin typeface="Arial" panose="020B0604020202020204" pitchFamily="34" charset="0"/>
                <a:cs typeface="Arial" panose="020B0604020202020204" pitchFamily="34" charset="0"/>
              </a:rPr>
              <a:t>.</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When </a:t>
            </a:r>
            <a:r>
              <a:rPr lang="en-US" sz="2700" i="1" dirty="0">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 8, </a:t>
            </a:r>
            <a:r>
              <a:rPr lang="en-US" sz="2700" i="1" dirty="0">
                <a:latin typeface="Arial" panose="020B0604020202020204" pitchFamily="34" charset="0"/>
                <a:cs typeface="Arial" panose="020B0604020202020204" pitchFamily="34" charset="0"/>
              </a:rPr>
              <a:t>c</a:t>
            </a:r>
            <a:r>
              <a:rPr lang="en-US" sz="2700" dirty="0">
                <a:latin typeface="Arial" panose="020B0604020202020204" pitchFamily="34" charset="0"/>
                <a:cs typeface="Arial" panose="020B0604020202020204" pitchFamily="34" charset="0"/>
              </a:rPr>
              <a:t>= 14.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a formula for </a:t>
            </a:r>
            <a:r>
              <a:rPr lang="en-US" sz="2700" i="1" dirty="0">
                <a:latin typeface="Arial" panose="020B0604020202020204" pitchFamily="34" charset="0"/>
                <a:cs typeface="Arial" panose="020B0604020202020204" pitchFamily="34" charset="0"/>
              </a:rPr>
              <a:t>c</a:t>
            </a:r>
            <a:r>
              <a:rPr lang="en-US" sz="2700" dirty="0">
                <a:latin typeface="Arial" panose="020B0604020202020204" pitchFamily="34" charset="0"/>
                <a:cs typeface="Arial" panose="020B0604020202020204" pitchFamily="34" charset="0"/>
              </a:rPr>
              <a:t> in terms of </a:t>
            </a:r>
            <a:r>
              <a:rPr lang="en-US" sz="2700" i="1" dirty="0">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a:t>
            </a:r>
            <a:endParaRPr lang="en-US" sz="2700" dirty="0" smtClean="0">
              <a:latin typeface="Arial" panose="020B0604020202020204" pitchFamily="34" charset="0"/>
              <a:cs typeface="Arial" panose="020B0604020202020204" pitchFamily="34" charset="0"/>
            </a:endParaRPr>
          </a:p>
          <a:p>
            <a:pPr marL="857250" lvl="1" indent="-400050">
              <a:buClr>
                <a:srgbClr val="C00000"/>
              </a:buClr>
              <a:buFont typeface="+mj-lt"/>
              <a:buAutoNum type="alphaLcPeriod"/>
            </a:pPr>
            <a:r>
              <a:rPr lang="en-US" sz="2700" dirty="0" smtClean="0">
                <a:latin typeface="Arial" panose="020B0604020202020204" pitchFamily="34" charset="0"/>
                <a:cs typeface="Arial" panose="020B0604020202020204" pitchFamily="34" charset="0"/>
              </a:rPr>
              <a:t>Find </a:t>
            </a:r>
            <a:r>
              <a:rPr lang="en-US" sz="2700" i="1" dirty="0" smtClean="0">
                <a:latin typeface="Arial" panose="020B0604020202020204" pitchFamily="34" charset="0"/>
                <a:cs typeface="Arial" panose="020B0604020202020204" pitchFamily="34" charset="0"/>
              </a:rPr>
              <a:t>c</a:t>
            </a:r>
            <a:r>
              <a:rPr lang="en-US" sz="2700" dirty="0" smtClean="0">
                <a:latin typeface="Arial" panose="020B0604020202020204" pitchFamily="34" charset="0"/>
                <a:cs typeface="Arial" panose="020B0604020202020204" pitchFamily="34" charset="0"/>
              </a:rPr>
              <a:t> when </a:t>
            </a:r>
            <a:r>
              <a:rPr lang="en-US" sz="2700" i="1" dirty="0">
                <a:latin typeface="Arial" panose="020B0604020202020204" pitchFamily="34" charset="0"/>
                <a:cs typeface="Arial" panose="020B0604020202020204" pitchFamily="34" charset="0"/>
              </a:rPr>
              <a:t>r</a:t>
            </a:r>
            <a:r>
              <a:rPr lang="en-US" sz="2700" dirty="0">
                <a:latin typeface="Arial" panose="020B0604020202020204" pitchFamily="34" charset="0"/>
                <a:cs typeface="Arial" panose="020B0604020202020204" pitchFamily="34" charset="0"/>
              </a:rPr>
              <a:t> = 6</a:t>
            </a:r>
            <a:r>
              <a:rPr lang="en-US" sz="2700" dirty="0" smtClean="0">
                <a:latin typeface="Arial" panose="020B0604020202020204" pitchFamily="34" charset="0"/>
                <a:cs typeface="Arial" panose="020B0604020202020204" pitchFamily="34" charset="0"/>
              </a:rPr>
              <a:t>.</a:t>
            </a:r>
          </a:p>
          <a:p>
            <a:pPr marL="400050" indent="-400050">
              <a:buClr>
                <a:srgbClr val="C00000"/>
              </a:buClr>
              <a:buFont typeface="+mj-lt"/>
              <a:buAutoNum type="arabicPeriod" startAt="4"/>
            </a:pPr>
            <a:r>
              <a:rPr lang="en-US" sz="2700" dirty="0">
                <a:latin typeface="Arial" panose="020B0604020202020204" pitchFamily="34" charset="0"/>
                <a:cs typeface="Arial" panose="020B0604020202020204" pitchFamily="34" charset="0"/>
              </a:rPr>
              <a:t>The number of </a:t>
            </a:r>
            <a:r>
              <a:rPr lang="en-US" sz="2700" dirty="0" smtClean="0">
                <a:latin typeface="Arial" panose="020B0604020202020204" pitchFamily="34" charset="0"/>
                <a:cs typeface="Arial" panose="020B0604020202020204" pitchFamily="34" charset="0"/>
              </a:rPr>
              <a:t>pounds </a:t>
            </a:r>
            <a:r>
              <a:rPr lang="en-US" sz="2700" i="1" dirty="0" smtClean="0">
                <a:latin typeface="Arial" panose="020B0604020202020204" pitchFamily="34" charset="0"/>
                <a:cs typeface="Arial" panose="020B0604020202020204" pitchFamily="34" charset="0"/>
              </a:rPr>
              <a:t>P</a:t>
            </a:r>
            <a:r>
              <a:rPr lang="en-US" sz="2700" dirty="0" smtClean="0">
                <a:latin typeface="Arial" panose="020B0604020202020204" pitchFamily="34" charset="0"/>
                <a:cs typeface="Arial" panose="020B0604020202020204" pitchFamily="34" charset="0"/>
              </a:rPr>
              <a:t> </a:t>
            </a:r>
            <a:r>
              <a:rPr lang="en-US" sz="2700" dirty="0">
                <a:latin typeface="Arial" panose="020B0604020202020204" pitchFamily="34" charset="0"/>
                <a:cs typeface="Arial" panose="020B0604020202020204" pitchFamily="34" charset="0"/>
              </a:rPr>
              <a:t>is directly proportional to the number of dollars </a:t>
            </a:r>
            <a:r>
              <a:rPr lang="en-US" sz="2700" i="1" dirty="0">
                <a:latin typeface="Arial" panose="020B0604020202020204" pitchFamily="34" charset="0"/>
                <a:cs typeface="Arial" panose="020B0604020202020204" pitchFamily="34" charset="0"/>
              </a:rPr>
              <a:t>D</a:t>
            </a:r>
            <a:r>
              <a:rPr lang="en-US" sz="2700" dirty="0">
                <a:latin typeface="Arial" panose="020B0604020202020204" pitchFamily="34" charset="0"/>
                <a:cs typeface="Arial" panose="020B0604020202020204" pitchFamily="34" charset="0"/>
              </a:rPr>
              <a:t>. </a:t>
            </a:r>
            <a:endParaRPr lang="en-US" sz="27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700" dirty="0" smtClean="0">
                <a:latin typeface="Arial" panose="020B0604020202020204" pitchFamily="34" charset="0"/>
                <a:cs typeface="Arial" panose="020B0604020202020204" pitchFamily="34" charset="0"/>
              </a:rPr>
              <a:t>One </a:t>
            </a:r>
            <a:r>
              <a:rPr lang="en-US" sz="2700" dirty="0">
                <a:latin typeface="Arial" panose="020B0604020202020204" pitchFamily="34" charset="0"/>
                <a:cs typeface="Arial" panose="020B0604020202020204" pitchFamily="34" charset="0"/>
              </a:rPr>
              <a:t>day $1 = £</a:t>
            </a:r>
            <a:r>
              <a:rPr lang="en-US" sz="2700" dirty="0" smtClean="0">
                <a:latin typeface="Arial" panose="020B0604020202020204" pitchFamily="34" charset="0"/>
                <a:cs typeface="Arial" panose="020B0604020202020204" pitchFamily="34" charset="0"/>
              </a:rPr>
              <a:t>0.60</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Write </a:t>
            </a:r>
            <a:r>
              <a:rPr lang="en-US" sz="2700" dirty="0">
                <a:latin typeface="Arial" panose="020B0604020202020204" pitchFamily="34" charset="0"/>
                <a:cs typeface="Arial" panose="020B0604020202020204" pitchFamily="34" charset="0"/>
              </a:rPr>
              <a:t>a formula connecting </a:t>
            </a:r>
            <a:r>
              <a:rPr lang="en-US" sz="2700" i="1" dirty="0">
                <a:latin typeface="Arial" panose="020B0604020202020204" pitchFamily="34" charset="0"/>
                <a:cs typeface="Arial" panose="020B0604020202020204" pitchFamily="34" charset="0"/>
              </a:rPr>
              <a:t>P</a:t>
            </a:r>
            <a:r>
              <a:rPr lang="en-US" sz="2700" dirty="0">
                <a:latin typeface="Arial" panose="020B0604020202020204" pitchFamily="34" charset="0"/>
                <a:cs typeface="Arial" panose="020B0604020202020204" pitchFamily="34" charset="0"/>
              </a:rPr>
              <a:t> and </a:t>
            </a:r>
            <a:r>
              <a:rPr lang="en-US" sz="2700" i="1" dirty="0">
                <a:latin typeface="Arial" panose="020B0604020202020204" pitchFamily="34" charset="0"/>
                <a:cs typeface="Arial" panose="020B0604020202020204" pitchFamily="34" charset="0"/>
              </a:rPr>
              <a:t>D</a:t>
            </a:r>
            <a:r>
              <a:rPr lang="en-US" sz="2700" dirty="0">
                <a:latin typeface="Arial" panose="020B0604020202020204" pitchFamily="34" charset="0"/>
                <a:cs typeface="Arial" panose="020B0604020202020204" pitchFamily="34" charset="0"/>
              </a:rPr>
              <a:t>. </a:t>
            </a:r>
            <a:endParaRPr lang="en-US" sz="270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your formula to convert $120 to £.</a:t>
            </a:r>
          </a:p>
        </p:txBody>
      </p:sp>
    </p:spTree>
    <p:extLst>
      <p:ext uri="{BB962C8B-B14F-4D97-AF65-F5344CB8AC3E}">
        <p14:creationId xmlns:p14="http://schemas.microsoft.com/office/powerpoint/2010/main" val="2378999059"/>
      </p:ext>
    </p:extLst>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p:sp>
        <p:nvSpPr>
          <p:cNvPr id="3" name="Rectangle 2"/>
          <p:cNvSpPr/>
          <p:nvPr/>
        </p:nvSpPr>
        <p:spPr>
          <a:xfrm>
            <a:off x="251520" y="1248201"/>
            <a:ext cx="5256584" cy="5632311"/>
          </a:xfrm>
          <a:prstGeom prst="rect">
            <a:avLst/>
          </a:prstGeom>
        </p:spPr>
        <p:txBody>
          <a:bodyPr wrap="square">
            <a:spAutoFit/>
          </a:bodyPr>
          <a:lstStyle/>
          <a:p>
            <a:pPr marL="514350" indent="-514350">
              <a:buClr>
                <a:srgbClr val="C00000"/>
              </a:buClr>
              <a:buFont typeface="+mj-lt"/>
              <a:buAutoNum type="arabicPeriod" startAt="6"/>
              <a:tabLst>
                <a:tab pos="800100" algn="l"/>
              </a:tabLst>
            </a:pPr>
            <a:r>
              <a:rPr lang="en-US" sz="2250" b="1" dirty="0">
                <a:solidFill>
                  <a:srgbClr val="FF0000"/>
                </a:solidFill>
                <a:latin typeface="Arial" panose="020B0604020202020204" pitchFamily="34" charset="0"/>
                <a:cs typeface="Arial" panose="020B0604020202020204" pitchFamily="34" charset="0"/>
              </a:rPr>
              <a:t>R</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and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are </a:t>
            </a:r>
            <a:r>
              <a:rPr lang="en-US" sz="2250" dirty="0">
                <a:latin typeface="Arial" panose="020B0604020202020204" pitchFamily="34" charset="0"/>
                <a:cs typeface="Arial" panose="020B0604020202020204" pitchFamily="34" charset="0"/>
              </a:rPr>
              <a:t>in inverse proportion. Copy and complete the table</a:t>
            </a:r>
            <a:r>
              <a:rPr lang="en-US" sz="2250" dirty="0" smtClean="0">
                <a:latin typeface="Arial" panose="020B0604020202020204" pitchFamily="34" charset="0"/>
                <a:cs typeface="Arial" panose="020B0604020202020204" pitchFamily="34" charset="0"/>
              </a:rPr>
              <a:t>.</a:t>
            </a:r>
            <a:br>
              <a:rPr lang="en-US" sz="2250" dirty="0" smtClean="0">
                <a:latin typeface="Arial" panose="020B0604020202020204" pitchFamily="34" charset="0"/>
                <a:cs typeface="Arial" panose="020B0604020202020204" pitchFamily="34" charset="0"/>
              </a:rPr>
            </a:br>
            <a:endParaRPr lang="en-US" sz="225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6"/>
              <a:tabLst>
                <a:tab pos="800100" algn="l"/>
              </a:tabLst>
            </a:pPr>
            <a:endParaRPr lang="en-US" sz="2250" dirty="0">
              <a:latin typeface="Arial" panose="020B0604020202020204" pitchFamily="34" charset="0"/>
              <a:cs typeface="Arial" panose="020B0604020202020204" pitchFamily="34" charset="0"/>
            </a:endParaRPr>
          </a:p>
          <a:p>
            <a:pPr marL="514350" indent="-514350">
              <a:buClr>
                <a:srgbClr val="C00000"/>
              </a:buClr>
              <a:buFont typeface="+mj-lt"/>
              <a:buAutoNum type="arabicPeriod" startAt="6"/>
              <a:tabLst>
                <a:tab pos="800100" algn="l"/>
              </a:tabLst>
            </a:pP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
            </a:r>
            <a:br>
              <a:rPr lang="en-US" sz="2250" dirty="0" smtClean="0">
                <a:latin typeface="Arial" panose="020B0604020202020204" pitchFamily="34" charset="0"/>
                <a:cs typeface="Arial" panose="020B0604020202020204" pitchFamily="34" charset="0"/>
              </a:rPr>
            </a:br>
            <a:endParaRPr lang="en-US" sz="1200" dirty="0" smtClean="0">
              <a:latin typeface="Arial" panose="020B0604020202020204" pitchFamily="34" charset="0"/>
              <a:cs typeface="Arial" panose="020B0604020202020204" pitchFamily="34" charset="0"/>
            </a:endParaRPr>
          </a:p>
          <a:p>
            <a:pPr marL="457200" indent="-457200">
              <a:buClr>
                <a:srgbClr val="C00000"/>
              </a:buClr>
              <a:buFont typeface="+mj-lt"/>
              <a:buAutoNum type="arabicPeriod" startAt="7"/>
              <a:tabLst>
                <a:tab pos="800100" algn="l"/>
              </a:tabLst>
            </a:pPr>
            <a:r>
              <a:rPr lang="en-US" sz="2250" dirty="0">
                <a:latin typeface="Arial" panose="020B0604020202020204" pitchFamily="34" charset="0"/>
                <a:cs typeface="Arial" panose="020B0604020202020204" pitchFamily="34" charset="0"/>
              </a:rPr>
              <a:t>Write down whether each of these equations represents direct proportion, inverse proportion or neither.</a:t>
            </a:r>
          </a:p>
          <a:p>
            <a:pPr marL="914400" lvl="1" indent="-457200">
              <a:buClr>
                <a:srgbClr val="C00000"/>
              </a:buClr>
              <a:buFont typeface="+mj-lt"/>
              <a:buAutoNum type="alphaLcPeriod"/>
              <a:tabLst>
                <a:tab pos="8001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3</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a:t>
            </a:r>
            <a:r>
              <a:rPr lang="en-US" sz="2250" dirty="0" smtClean="0">
                <a:solidFill>
                  <a:srgbClr val="C00000"/>
                </a:solidFill>
                <a:latin typeface="Arial" panose="020B0604020202020204" pitchFamily="34" charset="0"/>
                <a:cs typeface="Arial" panose="020B0604020202020204" pitchFamily="34" charset="0"/>
              </a:rPr>
              <a:t>b.</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i="1" dirty="0">
                <a:latin typeface="Arial" panose="020B0604020202020204" pitchFamily="34" charset="0"/>
                <a:cs typeface="Arial" panose="020B0604020202020204" pitchFamily="34" charset="0"/>
              </a:rPr>
              <a:t>y</a:t>
            </a:r>
            <a:r>
              <a:rPr lang="en-US" sz="2250" dirty="0">
                <a:latin typeface="Arial" panose="020B0604020202020204" pitchFamily="34" charset="0"/>
                <a:cs typeface="Arial" panose="020B0604020202020204" pitchFamily="34" charset="0"/>
              </a:rPr>
              <a:t> = 10 </a:t>
            </a:r>
            <a:endParaRPr lang="en-US" sz="2250" dirty="0" smtClean="0">
              <a:latin typeface="Arial" panose="020B0604020202020204" pitchFamily="34" charset="0"/>
              <a:cs typeface="Arial" panose="020B0604020202020204" pitchFamily="34" charset="0"/>
            </a:endParaRPr>
          </a:p>
          <a:p>
            <a:pPr marL="914400" lvl="1" indent="-457200">
              <a:buClr>
                <a:srgbClr val="C00000"/>
              </a:buClr>
              <a:buFont typeface="+mj-lt"/>
              <a:buAutoNum type="alphaLcPeriod" startAt="3"/>
              <a:tabLst>
                <a:tab pos="800100" algn="l"/>
              </a:tabLst>
            </a:pPr>
            <a:r>
              <a:rPr lang="en-US" sz="2250" i="1" dirty="0" smtClean="0">
                <a:latin typeface="Arial" panose="020B0604020202020204" pitchFamily="34" charset="0"/>
                <a:cs typeface="Arial" panose="020B0604020202020204" pitchFamily="34" charset="0"/>
              </a:rPr>
              <a:t>x </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 </a:t>
            </a:r>
            <a:r>
              <a:rPr lang="en-US" sz="2250" dirty="0" smtClean="0">
                <a:latin typeface="Arial" panose="020B0604020202020204" pitchFamily="34" charset="0"/>
                <a:cs typeface="Arial" panose="020B0604020202020204" pitchFamily="34" charset="0"/>
              </a:rPr>
              <a:t>= 2 	</a:t>
            </a:r>
            <a:r>
              <a:rPr lang="en-US" sz="2250" dirty="0" smtClean="0">
                <a:solidFill>
                  <a:srgbClr val="C00000"/>
                </a:solidFill>
                <a:latin typeface="Arial" panose="020B0604020202020204" pitchFamily="34" charset="0"/>
                <a:cs typeface="Arial" panose="020B0604020202020204" pitchFamily="34" charset="0"/>
              </a:rPr>
              <a:t>d.</a:t>
            </a:r>
            <a:r>
              <a:rPr lang="en-US" sz="2250" dirty="0" smtClean="0">
                <a:latin typeface="Arial" panose="020B0604020202020204" pitchFamily="34" charset="0"/>
                <a:cs typeface="Arial" panose="020B0604020202020204" pitchFamily="34" charset="0"/>
              </a:rPr>
              <a:t>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7 +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startAt="5"/>
              <a:tabLst>
                <a:tab pos="800100" algn="l"/>
              </a:tabLst>
            </a:pPr>
            <a:r>
              <a:rPr lang="en-US" sz="2250" i="1" dirty="0" err="1" smtClean="0">
                <a:latin typeface="Arial" panose="020B0604020202020204" pitchFamily="34" charset="0"/>
                <a:cs typeface="Arial" panose="020B0604020202020204" pitchFamily="34" charset="0"/>
              </a:rPr>
              <a:t>xy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8</a:t>
            </a:r>
          </a:p>
        </p:txBody>
      </p:sp>
      <p:graphicFrame>
        <p:nvGraphicFramePr>
          <p:cNvPr id="5" name="Table 4"/>
          <p:cNvGraphicFramePr>
            <a:graphicFrameLocks noGrp="1"/>
          </p:cNvGraphicFramePr>
          <p:nvPr>
            <p:extLst>
              <p:ext uri="{D42A27DB-BD31-4B8C-83A1-F6EECF244321}">
                <p14:modId xmlns:p14="http://schemas.microsoft.com/office/powerpoint/2010/main" val="612169077"/>
              </p:ext>
            </p:extLst>
          </p:nvPr>
        </p:nvGraphicFramePr>
        <p:xfrm>
          <a:off x="251520" y="2451666"/>
          <a:ext cx="5256584" cy="792480"/>
        </p:xfrm>
        <a:graphic>
          <a:graphicData uri="http://schemas.openxmlformats.org/drawingml/2006/table">
            <a:tbl>
              <a:tblPr firstRow="1" bandRow="1">
                <a:tableStyleId>{5940675A-B579-460E-94D1-54222C63F5DA}</a:tableStyleId>
              </a:tblPr>
              <a:tblGrid>
                <a:gridCol w="1296144"/>
                <a:gridCol w="1008112"/>
                <a:gridCol w="792088"/>
                <a:gridCol w="720080"/>
                <a:gridCol w="720080"/>
                <a:gridCol w="720080"/>
              </a:tblGrid>
              <a:tr h="370840">
                <a:tc>
                  <a:txBody>
                    <a:bodyPr/>
                    <a:lstStyle/>
                    <a:p>
                      <a:pPr algn="ctr"/>
                      <a:r>
                        <a:rPr lang="en-US" sz="2000" b="1" i="0" dirty="0" smtClean="0">
                          <a:latin typeface="Arial" panose="020B0604020202020204" pitchFamily="34" charset="0"/>
                          <a:cs typeface="Arial" panose="020B0604020202020204" pitchFamily="34" charset="0"/>
                        </a:rPr>
                        <a:t>X</a:t>
                      </a:r>
                      <a:endParaRPr lang="en-US" sz="2000" b="1" i="0"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24</a:t>
                      </a: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endParaRPr lang="en-US" sz="2000" dirty="0">
                        <a:latin typeface="Arial" panose="020B0604020202020204" pitchFamily="34" charset="0"/>
                        <a:cs typeface="Arial" panose="020B0604020202020204" pitchFamily="34" charset="0"/>
                      </a:endParaRPr>
                    </a:p>
                  </a:txBody>
                  <a:tcPr/>
                </a:tc>
              </a:tr>
              <a:tr h="370840">
                <a:tc>
                  <a:txBody>
                    <a:bodyPr/>
                    <a:lstStyle/>
                    <a:p>
                      <a:pPr algn="ctr"/>
                      <a:r>
                        <a:rPr lang="en-US" sz="2000" b="1" i="0" dirty="0" smtClean="0">
                          <a:latin typeface="Arial" panose="020B0604020202020204" pitchFamily="34" charset="0"/>
                          <a:cs typeface="Arial" panose="020B0604020202020204" pitchFamily="34" charset="0"/>
                        </a:rPr>
                        <a:t>Y</a:t>
                      </a:r>
                      <a:endParaRPr lang="en-US" sz="2000" b="1" dirty="0">
                        <a:latin typeface="Arial" panose="020B0604020202020204" pitchFamily="34" charset="0"/>
                        <a:cs typeface="Arial" panose="020B0604020202020204" pitchFamily="34" charset="0"/>
                      </a:endParaRPr>
                    </a:p>
                  </a:txBody>
                  <a:tcPr>
                    <a:solidFill>
                      <a:srgbClr val="B9CDE5"/>
                    </a:solidFill>
                  </a:tcPr>
                </a:tc>
                <a:tc>
                  <a:txBody>
                    <a:bodyPr/>
                    <a:lstStyle/>
                    <a:p>
                      <a:pPr algn="ctr"/>
                      <a:r>
                        <a:rPr lang="en-US" sz="2000" dirty="0" smtClean="0">
                          <a:latin typeface="Arial" panose="020B0604020202020204" pitchFamily="34" charset="0"/>
                          <a:cs typeface="Arial" panose="020B0604020202020204" pitchFamily="34" charset="0"/>
                        </a:rPr>
                        <a:t>12</a:t>
                      </a:r>
                      <a:endParaRPr lang="en-US" sz="2000" dirty="0">
                        <a:latin typeface="Arial" panose="020B0604020202020204" pitchFamily="34" charset="0"/>
                        <a:cs typeface="Arial" panose="020B0604020202020204" pitchFamily="34" charset="0"/>
                      </a:endParaRPr>
                    </a:p>
                  </a:txBody>
                  <a:tcPr/>
                </a:tc>
                <a:tc>
                  <a:txBody>
                    <a:bodyPr/>
                    <a:lstStyle/>
                    <a:p>
                      <a:endParaRPr lang="en-US" sz="1800" dirty="0"/>
                    </a:p>
                  </a:txBody>
                  <a:tcPr/>
                </a:tc>
                <a:tc>
                  <a:txBody>
                    <a:bodyPr/>
                    <a:lstStyle/>
                    <a:p>
                      <a:endParaRPr lang="en-US" sz="1800" dirty="0"/>
                    </a:p>
                  </a:txBody>
                  <a:tcPr/>
                </a:tc>
                <a:tc>
                  <a:txBody>
                    <a:bodyPr/>
                    <a:lstStyle/>
                    <a:p>
                      <a:pPr algn="ctr"/>
                      <a:r>
                        <a:rPr lang="en-US" sz="2000" dirty="0" smtClean="0">
                          <a:latin typeface="Arial" panose="020B0604020202020204" pitchFamily="34" charset="0"/>
                          <a:cs typeface="Arial" panose="020B0604020202020204" pitchFamily="34" charset="0"/>
                        </a:rPr>
                        <a:t>80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smtClean="0">
                          <a:latin typeface="Arial" panose="020B0604020202020204" pitchFamily="34" charset="0"/>
                          <a:cs typeface="Arial" panose="020B0604020202020204" pitchFamily="34" charset="0"/>
                        </a:rPr>
                        <a:t>16</a:t>
                      </a:r>
                      <a:endParaRPr lang="en-US" sz="2000" dirty="0">
                        <a:latin typeface="Arial" panose="020B0604020202020204" pitchFamily="34" charset="0"/>
                        <a:cs typeface="Arial" panose="020B0604020202020204" pitchFamily="34" charset="0"/>
                      </a:endParaRPr>
                    </a:p>
                  </a:txBody>
                  <a:tcPr/>
                </a:tc>
              </a:tr>
            </a:tbl>
          </a:graphicData>
        </a:graphic>
      </p:graphicFrame>
      <p:sp>
        <p:nvSpPr>
          <p:cNvPr id="6" name="Rectangle 5"/>
          <p:cNvSpPr/>
          <p:nvPr/>
        </p:nvSpPr>
        <p:spPr>
          <a:xfrm flipH="1">
            <a:off x="277539" y="3307631"/>
            <a:ext cx="5204539" cy="769441"/>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200" b="1" dirty="0" smtClean="0">
                <a:solidFill>
                  <a:srgbClr val="C00000"/>
                </a:solidFill>
                <a:latin typeface="Arial" panose="020B0604020202020204" pitchFamily="34" charset="0"/>
                <a:cs typeface="Arial" panose="020B0604020202020204" pitchFamily="34" charset="0"/>
              </a:rPr>
              <a:t>Q6 </a:t>
            </a:r>
            <a:r>
              <a:rPr lang="en-US" sz="2200" b="1" dirty="0">
                <a:solidFill>
                  <a:srgbClr val="C00000"/>
                </a:solidFill>
                <a:latin typeface="Arial" panose="020B0604020202020204" pitchFamily="34" charset="0"/>
                <a:cs typeface="Arial" panose="020B0604020202020204" pitchFamily="34" charset="0"/>
              </a:rPr>
              <a:t>hint</a:t>
            </a:r>
            <a:r>
              <a:rPr lang="en-US" sz="2200" dirty="0">
                <a:solidFill>
                  <a:schemeClr val="tx1"/>
                </a:solidFill>
                <a:latin typeface="Arial" panose="020B0604020202020204" pitchFamily="34" charset="0"/>
                <a:cs typeface="Arial" panose="020B0604020202020204" pitchFamily="34" charset="0"/>
              </a:rPr>
              <a:t> - </a:t>
            </a:r>
            <a:r>
              <a:rPr lang="en-US" sz="2200" i="1" dirty="0">
                <a:solidFill>
                  <a:schemeClr val="tx1"/>
                </a:solidFill>
                <a:latin typeface="Arial" panose="020B0604020202020204" pitchFamily="34" charset="0"/>
                <a:cs typeface="Arial" panose="020B0604020202020204" pitchFamily="34" charset="0"/>
              </a:rPr>
              <a:t>AY</a:t>
            </a:r>
            <a:r>
              <a:rPr lang="en-US" sz="2200" dirty="0">
                <a:solidFill>
                  <a:schemeClr val="tx1"/>
                </a:solidFill>
                <a:latin typeface="Arial" panose="020B0604020202020204" pitchFamily="34" charset="0"/>
                <a:cs typeface="Arial" panose="020B0604020202020204" pitchFamily="34" charset="0"/>
              </a:rPr>
              <a:t> = constant when </a:t>
            </a:r>
            <a:r>
              <a:rPr lang="en-US" sz="2200" i="1" dirty="0">
                <a:solidFill>
                  <a:schemeClr val="tx1"/>
                </a:solidFill>
                <a:latin typeface="Arial" panose="020B0604020202020204" pitchFamily="34" charset="0"/>
                <a:cs typeface="Arial" panose="020B0604020202020204" pitchFamily="34" charset="0"/>
              </a:rPr>
              <a:t>X</a:t>
            </a:r>
            <a:r>
              <a:rPr lang="en-US" sz="2200" dirty="0">
                <a:solidFill>
                  <a:schemeClr val="tx1"/>
                </a:solidFill>
                <a:latin typeface="Arial" panose="020B0604020202020204" pitchFamily="34" charset="0"/>
                <a:cs typeface="Arial" panose="020B0604020202020204" pitchFamily="34" charset="0"/>
              </a:rPr>
              <a:t> and </a:t>
            </a:r>
            <a:r>
              <a:rPr lang="en-US" sz="2200" i="1" dirty="0" smtClean="0">
                <a:solidFill>
                  <a:schemeClr val="tx1"/>
                </a:solidFill>
                <a:latin typeface="Arial" panose="020B0604020202020204" pitchFamily="34" charset="0"/>
                <a:cs typeface="Arial" panose="020B0604020202020204" pitchFamily="34" charset="0"/>
              </a:rPr>
              <a:t>Y</a:t>
            </a:r>
            <a:r>
              <a:rPr lang="en-US" sz="2200" dirty="0" smtClean="0">
                <a:solidFill>
                  <a:schemeClr val="tx1"/>
                </a:solidFill>
                <a:latin typeface="Arial" panose="020B0604020202020204" pitchFamily="34" charset="0"/>
                <a:cs typeface="Arial" panose="020B0604020202020204" pitchFamily="34" charset="0"/>
              </a:rPr>
              <a:t> are </a:t>
            </a:r>
            <a:r>
              <a:rPr lang="en-US" sz="2200" dirty="0">
                <a:solidFill>
                  <a:schemeClr val="tx1"/>
                </a:solidFill>
                <a:latin typeface="Arial" panose="020B0604020202020204" pitchFamily="34" charset="0"/>
                <a:cs typeface="Arial" panose="020B0604020202020204" pitchFamily="34" charset="0"/>
              </a:rPr>
              <a:t>in inverse proportion.</a:t>
            </a:r>
          </a:p>
        </p:txBody>
      </p:sp>
    </p:spTree>
    <p:extLst>
      <p:ext uri="{BB962C8B-B14F-4D97-AF65-F5344CB8AC3E}">
        <p14:creationId xmlns:p14="http://schemas.microsoft.com/office/powerpoint/2010/main" val="3082292745"/>
      </p:ext>
    </p:extLst>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51520" y="1248201"/>
                <a:ext cx="5256584" cy="5309146"/>
              </a:xfrm>
              <a:prstGeom prst="rect">
                <a:avLst/>
              </a:prstGeom>
            </p:spPr>
            <p:txBody>
              <a:bodyPr wrap="square">
                <a:spAutoFit/>
              </a:bodyPr>
              <a:lstStyle/>
              <a:p>
                <a:pPr marL="514350" indent="-514350">
                  <a:buClr>
                    <a:srgbClr val="C00000"/>
                  </a:buClr>
                  <a:buFont typeface="+mj-lt"/>
                  <a:buAutoNum type="arabicPeriod" startAt="8"/>
                  <a:tabLst>
                    <a:tab pos="800100" algn="l"/>
                  </a:tabLst>
                </a:pPr>
                <a:r>
                  <a:rPr lang="en-US" sz="2250" dirty="0">
                    <a:solidFill>
                      <a:srgbClr val="C00000"/>
                    </a:solidFill>
                    <a:latin typeface="Arial" panose="020B0604020202020204" pitchFamily="34" charset="0"/>
                    <a:cs typeface="Arial" panose="020B0604020202020204" pitchFamily="34" charset="0"/>
                  </a:rPr>
                  <a:t>a</a:t>
                </a:r>
                <a:r>
                  <a:rPr lang="en-US" sz="2250" dirty="0">
                    <a:latin typeface="Arial" panose="020B0604020202020204" pitchFamily="34" charset="0"/>
                    <a:cs typeface="Arial" panose="020B0604020202020204" pitchFamily="34" charset="0"/>
                  </a:rPr>
                  <a:t> </a:t>
                </a:r>
                <a:r>
                  <a:rPr lang="en-US" sz="2250" dirty="0" smtClean="0">
                    <a:latin typeface="Arial" panose="020B0604020202020204" pitchFamily="34" charset="0"/>
                    <a:cs typeface="Arial" panose="020B0604020202020204" pitchFamily="34" charset="0"/>
                  </a:rPr>
                  <a:t>	Write </a:t>
                </a:r>
                <a:r>
                  <a:rPr lang="en-US" sz="2250" dirty="0">
                    <a:latin typeface="Arial" panose="020B0604020202020204" pitchFamily="34" charset="0"/>
                    <a:cs typeface="Arial" panose="020B0604020202020204" pitchFamily="34" charset="0"/>
                  </a:rPr>
                  <a:t>each statement using the </a:t>
                </a:r>
                <a14:m>
                  <m:oMath xmlns:m="http://schemas.openxmlformats.org/officeDocument/2006/math">
                    <m:r>
                      <a:rPr lang="en-US" sz="24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250" dirty="0" smtClean="0">
                    <a:latin typeface="Arial" panose="020B0604020202020204" pitchFamily="34" charset="0"/>
                    <a:cs typeface="Arial" panose="020B0604020202020204" pitchFamily="34" charset="0"/>
                  </a:rPr>
                  <a:t> 	symbol.</a:t>
                </a:r>
                <a:endParaRPr lang="en-US" sz="2250" dirty="0">
                  <a:latin typeface="Arial" panose="020B0604020202020204" pitchFamily="34" charset="0"/>
                  <a:cs typeface="Arial" panose="020B0604020202020204" pitchFamily="34" charset="0"/>
                </a:endParaRPr>
              </a:p>
              <a:p>
                <a:pPr marL="1314450" lvl="2" indent="-400050">
                  <a:buClr>
                    <a:srgbClr val="C00000"/>
                  </a:buClr>
                  <a:buFont typeface="+mj-lt"/>
                  <a:buAutoNum type="romanLcPeriod"/>
                  <a:tabLst>
                    <a:tab pos="800100" algn="l"/>
                  </a:tabLst>
                </a:pPr>
                <a:r>
                  <a:rPr lang="en-US" sz="2250" i="1" dirty="0" smtClean="0">
                    <a:latin typeface="Arial" panose="020B0604020202020204" pitchFamily="34" charset="0"/>
                    <a:cs typeface="Arial" panose="020B0604020202020204" pitchFamily="34" charset="0"/>
                  </a:rPr>
                  <a:t>s</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is inversely proportional to </a:t>
                </a:r>
                <a:r>
                  <a:rPr lang="en-US" sz="2250" i="1" dirty="0">
                    <a:latin typeface="Arial" panose="020B0604020202020204" pitchFamily="34" charset="0"/>
                    <a:cs typeface="Arial" panose="020B0604020202020204" pitchFamily="34" charset="0"/>
                  </a:rPr>
                  <a:t>t</a:t>
                </a:r>
                <a:r>
                  <a:rPr lang="en-US" sz="2250" dirty="0">
                    <a:latin typeface="Arial" panose="020B0604020202020204" pitchFamily="34" charset="0"/>
                    <a:cs typeface="Arial" panose="020B0604020202020204" pitchFamily="34" charset="0"/>
                  </a:rPr>
                  <a:t>.</a:t>
                </a:r>
              </a:p>
              <a:p>
                <a:pPr marL="1314450" lvl="2" indent="-400050">
                  <a:buClr>
                    <a:srgbClr val="C00000"/>
                  </a:buClr>
                  <a:buFont typeface="+mj-lt"/>
                  <a:buAutoNum type="romanLcPeriod"/>
                  <a:tabLst>
                    <a:tab pos="800100" algn="l"/>
                  </a:tabLst>
                </a:pPr>
                <a:r>
                  <a:rPr lang="en-US" sz="2250" i="1" dirty="0" smtClean="0">
                    <a:latin typeface="Arial" panose="020B0604020202020204" pitchFamily="34" charset="0"/>
                    <a:cs typeface="Arial" panose="020B0604020202020204" pitchFamily="34" charset="0"/>
                  </a:rPr>
                  <a:t>F</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is inversely proportional to </a:t>
                </a:r>
                <a:r>
                  <a:rPr lang="en-US" sz="2250" i="1" dirty="0" smtClean="0">
                    <a:latin typeface="Arial" panose="020B0604020202020204" pitchFamily="34" charset="0"/>
                    <a:cs typeface="Arial" panose="020B0604020202020204" pitchFamily="34" charset="0"/>
                  </a:rPr>
                  <a:t>d</a:t>
                </a:r>
                <a:r>
                  <a:rPr lang="en-US" sz="225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startAt="2"/>
                  <a:tabLst>
                    <a:tab pos="800100" algn="l"/>
                  </a:tabLst>
                </a:pPr>
                <a:r>
                  <a:rPr lang="en-US" sz="2250" dirty="0" smtClean="0">
                    <a:latin typeface="Arial" panose="020B0604020202020204" pitchFamily="34" charset="0"/>
                    <a:cs typeface="Arial" panose="020B0604020202020204" pitchFamily="34" charset="0"/>
                  </a:rPr>
                  <a:t>Now </a:t>
                </a:r>
                <a:r>
                  <a:rPr lang="en-US" sz="2250" dirty="0">
                    <a:latin typeface="Arial" panose="020B0604020202020204" pitchFamily="34" charset="0"/>
                    <a:cs typeface="Arial" panose="020B0604020202020204" pitchFamily="34" charset="0"/>
                  </a:rPr>
                  <a:t>write each statement using </a:t>
                </a:r>
                <a:r>
                  <a:rPr lang="en-US" sz="2250" i="1" dirty="0">
                    <a:latin typeface="Arial" panose="020B0604020202020204" pitchFamily="34" charset="0"/>
                    <a:cs typeface="Arial" panose="020B0604020202020204" pitchFamily="34" charset="0"/>
                  </a:rPr>
                  <a:t>k</a:t>
                </a:r>
                <a:r>
                  <a:rPr lang="en-US" sz="2250" dirty="0">
                    <a:latin typeface="Arial" panose="020B0604020202020204" pitchFamily="34" charset="0"/>
                    <a:cs typeface="Arial" panose="020B0604020202020204" pitchFamily="34" charset="0"/>
                  </a:rPr>
                  <a:t>, the constant of proportionality.</a:t>
                </a:r>
              </a:p>
              <a:p>
                <a:pPr marL="514350" indent="-514350">
                  <a:buClr>
                    <a:srgbClr val="C00000"/>
                  </a:buClr>
                  <a:buFont typeface="+mj-lt"/>
                  <a:buAutoNum type="arabicPeriod" startAt="8"/>
                  <a:tabLst>
                    <a:tab pos="800100" algn="l"/>
                  </a:tabLst>
                </a:pP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is inversely proportional to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a:t>
                </a:r>
                <a:br>
                  <a:rPr lang="en-US" sz="2250" dirty="0" smtClean="0">
                    <a:latin typeface="Arial" panose="020B0604020202020204" pitchFamily="34" charset="0"/>
                    <a:cs typeface="Arial" panose="020B0604020202020204" pitchFamily="34" charset="0"/>
                  </a:rPr>
                </a:br>
                <a:r>
                  <a:rPr lang="en-US" sz="2250" dirty="0" smtClean="0">
                    <a:latin typeface="Arial" panose="020B0604020202020204" pitchFamily="34" charset="0"/>
                    <a:cs typeface="Arial" panose="020B0604020202020204" pitchFamily="34" charset="0"/>
                  </a:rPr>
                  <a:t>When </a:t>
                </a:r>
                <a:r>
                  <a:rPr lang="en-US" sz="2250" i="1" dirty="0">
                    <a:latin typeface="Arial" panose="020B0604020202020204" pitchFamily="34" charset="0"/>
                    <a:cs typeface="Arial" panose="020B0604020202020204" pitchFamily="34" charset="0"/>
                  </a:rPr>
                  <a:t>x</a:t>
                </a:r>
                <a:r>
                  <a:rPr lang="en-US" sz="2250" dirty="0">
                    <a:latin typeface="Arial" panose="020B0604020202020204" pitchFamily="34" charset="0"/>
                    <a:cs typeface="Arial" panose="020B0604020202020204" pitchFamily="34" charset="0"/>
                  </a:rPr>
                  <a:t> = 8,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t>
                </a:r>
                <a:r>
                  <a:rPr lang="en-US" sz="2250" dirty="0">
                    <a:latin typeface="Arial" panose="020B0604020202020204" pitchFamily="34" charset="0"/>
                    <a:cs typeface="Arial" panose="020B0604020202020204" pitchFamily="34" charset="0"/>
                  </a:rPr>
                  <a:t>= 5.</a:t>
                </a:r>
              </a:p>
              <a:p>
                <a:pPr marL="914400" lvl="1" indent="-457200">
                  <a:buClr>
                    <a:srgbClr val="C00000"/>
                  </a:buClr>
                  <a:buFont typeface="+mj-lt"/>
                  <a:buAutoNum type="alphaLcPeriod"/>
                  <a:tabLst>
                    <a:tab pos="800100" algn="l"/>
                  </a:tabLst>
                </a:pPr>
                <a:r>
                  <a:rPr lang="en-US" sz="2250" dirty="0" smtClean="0">
                    <a:latin typeface="Arial" panose="020B0604020202020204" pitchFamily="34" charset="0"/>
                    <a:cs typeface="Arial" panose="020B0604020202020204" pitchFamily="34" charset="0"/>
                  </a:rPr>
                  <a:t>Write the statements of proportionality for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and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a:t>
                </a:r>
              </a:p>
              <a:p>
                <a:pPr marL="914400" lvl="1" indent="-457200">
                  <a:buClr>
                    <a:srgbClr val="C00000"/>
                  </a:buClr>
                  <a:buFont typeface="+mj-lt"/>
                  <a:buAutoNum type="alphaLcPeriod"/>
                  <a:tabLst>
                    <a:tab pos="800100" algn="l"/>
                  </a:tabLst>
                </a:pPr>
                <a:r>
                  <a:rPr lang="en-US" sz="2250" dirty="0" smtClean="0">
                    <a:latin typeface="Arial" panose="020B0604020202020204" pitchFamily="34" charset="0"/>
                    <a:cs typeface="Arial" panose="020B0604020202020204" pitchFamily="34" charset="0"/>
                  </a:rPr>
                  <a:t>Use the given values of x and y to find </a:t>
                </a:r>
                <a:r>
                  <a:rPr lang="en-US" sz="2250" i="1" dirty="0" smtClean="0">
                    <a:latin typeface="Arial" panose="020B0604020202020204" pitchFamily="34" charset="0"/>
                    <a:cs typeface="Arial" panose="020B0604020202020204" pitchFamily="34" charset="0"/>
                  </a:rPr>
                  <a:t>k</a:t>
                </a:r>
                <a:r>
                  <a:rPr lang="en-US" sz="2250" dirty="0" smtClean="0">
                    <a:latin typeface="Arial" panose="020B0604020202020204" pitchFamily="34" charset="0"/>
                    <a:cs typeface="Arial" panose="020B0604020202020204" pitchFamily="34" charset="0"/>
                  </a:rPr>
                  <a:t>. </a:t>
                </a:r>
              </a:p>
              <a:p>
                <a:pPr marL="914400" lvl="1" indent="-457200">
                  <a:buClr>
                    <a:srgbClr val="C00000"/>
                  </a:buClr>
                  <a:buFont typeface="+mj-lt"/>
                  <a:buAutoNum type="alphaLcPeriod"/>
                  <a:tabLst>
                    <a:tab pos="800100" algn="l"/>
                  </a:tabLst>
                </a:pPr>
                <a:r>
                  <a:rPr lang="en-US" sz="2250" dirty="0" smtClean="0">
                    <a:latin typeface="Arial" panose="020B0604020202020204" pitchFamily="34" charset="0"/>
                    <a:cs typeface="Arial" panose="020B0604020202020204" pitchFamily="34" charset="0"/>
                  </a:rPr>
                  <a:t>Find </a:t>
                </a:r>
                <a:r>
                  <a:rPr lang="en-US" sz="2250" i="1" dirty="0" smtClean="0">
                    <a:latin typeface="Arial" panose="020B0604020202020204" pitchFamily="34" charset="0"/>
                    <a:cs typeface="Arial" panose="020B0604020202020204" pitchFamily="34" charset="0"/>
                  </a:rPr>
                  <a:t>y</a:t>
                </a:r>
                <a:r>
                  <a:rPr lang="en-US" sz="2250" dirty="0" smtClean="0">
                    <a:latin typeface="Arial" panose="020B0604020202020204" pitchFamily="34" charset="0"/>
                    <a:cs typeface="Arial" panose="020B0604020202020204" pitchFamily="34" charset="0"/>
                  </a:rPr>
                  <a:t> when </a:t>
                </a:r>
                <a:r>
                  <a:rPr lang="en-US" sz="2250" i="1" dirty="0" smtClean="0">
                    <a:latin typeface="Arial" panose="020B0604020202020204" pitchFamily="34" charset="0"/>
                    <a:cs typeface="Arial" panose="020B0604020202020204" pitchFamily="34" charset="0"/>
                  </a:rPr>
                  <a:t>x</a:t>
                </a:r>
                <a:r>
                  <a:rPr lang="en-US" sz="2250" dirty="0" smtClean="0">
                    <a:latin typeface="Arial" panose="020B0604020202020204" pitchFamily="34" charset="0"/>
                    <a:cs typeface="Arial" panose="020B0604020202020204" pitchFamily="34" charset="0"/>
                  </a:rPr>
                  <a:t> = 10.</a:t>
                </a:r>
                <a:endParaRPr lang="en-US" sz="225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51520" y="1248201"/>
                <a:ext cx="5256584" cy="5309146"/>
              </a:xfrm>
              <a:prstGeom prst="rect">
                <a:avLst/>
              </a:prstGeom>
              <a:blipFill rotWithShape="0">
                <a:blip r:embed="rId4"/>
                <a:stretch>
                  <a:fillRect l="-1390" t="-459" r="-927" b="-1263"/>
                </a:stretch>
              </a:blipFill>
            </p:spPr>
            <p:txBody>
              <a:bodyPr/>
              <a:lstStyle/>
              <a:p>
                <a:r>
                  <a:rPr lang="en-US">
                    <a:noFill/>
                  </a:rPr>
                  <a:t> </a:t>
                </a:r>
              </a:p>
            </p:txBody>
          </p:sp>
        </mc:Fallback>
      </mc:AlternateContent>
    </p:spTree>
    <p:extLst>
      <p:ext uri="{BB962C8B-B14F-4D97-AF65-F5344CB8AC3E}">
        <p14:creationId xmlns:p14="http://schemas.microsoft.com/office/powerpoint/2010/main" val="1000608917"/>
      </p:ext>
    </p:extLst>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14.4 – Distance, Speed and Time</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118</a:t>
            </a:r>
            <a:endParaRPr lang="en-GB" sz="1400" b="1" dirty="0">
              <a:latin typeface="Calibri" panose="020F0502020204030204" pitchFamily="34" charset="0"/>
            </a:endParaRPr>
          </a:p>
        </p:txBody>
      </p:sp>
      <p:sp>
        <p:nvSpPr>
          <p:cNvPr id="3" name="Rectangle 2"/>
          <p:cNvSpPr/>
          <p:nvPr/>
        </p:nvSpPr>
        <p:spPr>
          <a:xfrm>
            <a:off x="251520" y="3573016"/>
            <a:ext cx="5256584" cy="3046988"/>
          </a:xfrm>
          <a:prstGeom prst="rect">
            <a:avLst/>
          </a:prstGeom>
        </p:spPr>
        <p:txBody>
          <a:bodyPr wrap="square">
            <a:spAutoFit/>
          </a:bodyPr>
          <a:lstStyle/>
          <a:p>
            <a:pPr marL="514350" indent="-514350">
              <a:buClr>
                <a:srgbClr val="C00000"/>
              </a:buClr>
              <a:buFont typeface="+mj-lt"/>
              <a:buAutoNum type="arabicPeriod" startAt="11"/>
              <a:tabLst>
                <a:tab pos="800100" algn="l"/>
              </a:tabLst>
            </a:pPr>
            <a:r>
              <a:rPr lang="en-US" sz="2400" dirty="0" smtClean="0">
                <a:latin typeface="Arial" panose="020B0604020202020204" pitchFamily="34" charset="0"/>
                <a:cs typeface="Arial" panose="020B0604020202020204" pitchFamily="34" charset="0"/>
              </a:rPr>
              <a:t>The </a:t>
            </a:r>
            <a:r>
              <a:rPr lang="en-US" sz="2400" dirty="0">
                <a:latin typeface="Arial" panose="020B0604020202020204" pitchFamily="34" charset="0"/>
                <a:cs typeface="Arial" panose="020B0604020202020204" pitchFamily="34" charset="0"/>
              </a:rPr>
              <a:t>time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 it takes to build a house is inversely proportional to the number of builders </a:t>
            </a:r>
            <a:r>
              <a:rPr lang="en-US" sz="2400" i="1" dirty="0" smtClean="0">
                <a:latin typeface="Arial" panose="020B0604020202020204" pitchFamily="34" charset="0"/>
                <a:cs typeface="Arial" panose="020B0604020202020204" pitchFamily="34" charset="0"/>
              </a:rPr>
              <a:t>b</a:t>
            </a:r>
            <a:r>
              <a:rPr lang="en-US" sz="2400" dirty="0" smtClean="0">
                <a:latin typeface="Arial" panose="020B0604020202020204" pitchFamily="34" charset="0"/>
                <a:cs typeface="Arial" panose="020B0604020202020204" pitchFamily="34" charset="0"/>
              </a:rPr>
              <a:t>.</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It </a:t>
            </a:r>
            <a:r>
              <a:rPr lang="en-US" sz="2400" dirty="0">
                <a:latin typeface="Arial" panose="020B0604020202020204" pitchFamily="34" charset="0"/>
                <a:cs typeface="Arial" panose="020B0604020202020204" pitchFamily="34" charset="0"/>
              </a:rPr>
              <a:t>takes 60 days for 8 builders to build a </a:t>
            </a:r>
            <a:r>
              <a:rPr lang="en-US" sz="2400" dirty="0" smtClean="0">
                <a:latin typeface="Arial" panose="020B0604020202020204" pitchFamily="34" charset="0"/>
                <a:cs typeface="Arial" panose="020B0604020202020204" pitchFamily="34" charset="0"/>
              </a:rPr>
              <a:t>house.</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How </a:t>
            </a:r>
            <a:r>
              <a:rPr lang="en-US" sz="2400" dirty="0">
                <a:latin typeface="Arial" panose="020B0604020202020204" pitchFamily="34" charset="0"/>
                <a:cs typeface="Arial" panose="020B0604020202020204" pitchFamily="34" charset="0"/>
              </a:rPr>
              <a:t>many builders would be needed to build the house in 24 days?</a:t>
            </a:r>
          </a:p>
        </p:txBody>
      </p:sp>
      <p:grpSp>
        <p:nvGrpSpPr>
          <p:cNvPr id="5" name="Group 4"/>
          <p:cNvGrpSpPr/>
          <p:nvPr/>
        </p:nvGrpSpPr>
        <p:grpSpPr>
          <a:xfrm>
            <a:off x="305905" y="1268760"/>
            <a:ext cx="5130191" cy="2146879"/>
            <a:chOff x="3483872" y="1089031"/>
            <a:chExt cx="5264592" cy="2146879"/>
          </a:xfrm>
        </p:grpSpPr>
        <p:sp>
          <p:nvSpPr>
            <p:cNvPr id="6" name="Round Diagonal Corner Rectangle 5"/>
            <p:cNvSpPr/>
            <p:nvPr/>
          </p:nvSpPr>
          <p:spPr>
            <a:xfrm>
              <a:off x="3491880" y="1089031"/>
              <a:ext cx="5256584" cy="2146879"/>
            </a:xfrm>
            <a:prstGeom prst="round2DiagRect">
              <a:avLst>
                <a:gd name="adj1" fmla="val 0"/>
                <a:gd name="adj2" fmla="val 10084"/>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p:cNvSpPr/>
            <p:nvPr/>
          </p:nvSpPr>
          <p:spPr>
            <a:xfrm>
              <a:off x="3483872" y="1089031"/>
              <a:ext cx="5256584" cy="472112"/>
            </a:xfrm>
            <a:prstGeom prst="round2DiagRect">
              <a:avLst>
                <a:gd name="adj1" fmla="val 0"/>
                <a:gd name="adj2" fmla="val 50000"/>
              </a:avLst>
            </a:prstGeom>
            <a:solidFill>
              <a:srgbClr val="0070C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smtClean="0">
                  <a:solidFill>
                    <a:schemeClr val="bg1"/>
                  </a:solidFill>
                  <a:latin typeface="Arial" panose="020B0604020202020204" pitchFamily="34" charset="0"/>
                  <a:cs typeface="Arial" panose="020B0604020202020204" pitchFamily="34" charset="0"/>
                </a:rPr>
                <a:t>10 – Exam-Style Questions</a:t>
              </a:r>
              <a:endParaRPr lang="en-US" sz="2200" b="1" dirty="0">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3563889" y="1666250"/>
              <a:ext cx="5095139" cy="1569660"/>
            </a:xfrm>
            <a:prstGeom prst="rect">
              <a:avLst/>
            </a:prstGeom>
          </p:spPr>
          <p:txBody>
            <a:bodyPr wrap="square">
              <a:spAutoFit/>
            </a:bodyPr>
            <a:lstStyle/>
            <a:p>
              <a:pPr>
                <a:spcAft>
                  <a:spcPts val="0"/>
                </a:spcAft>
                <a:tabLst>
                  <a:tab pos="4972050" algn="r"/>
                </a:tabLst>
              </a:pPr>
              <a:r>
                <a:rPr lang="en-US" sz="2400" i="1" dirty="0"/>
                <a:t>a</a:t>
              </a:r>
              <a:r>
                <a:rPr lang="en-US" sz="2400" dirty="0"/>
                <a:t> is inversely proportional to </a:t>
              </a:r>
              <a:r>
                <a:rPr lang="en-US" sz="2400" i="1" dirty="0"/>
                <a:t>b</a:t>
              </a:r>
              <a:r>
                <a:rPr lang="en-US" sz="2400" dirty="0"/>
                <a:t>.</a:t>
              </a:r>
            </a:p>
            <a:p>
              <a:pPr>
                <a:spcAft>
                  <a:spcPts val="0"/>
                </a:spcAft>
                <a:tabLst>
                  <a:tab pos="4972050" algn="r"/>
                </a:tabLst>
              </a:pPr>
              <a:r>
                <a:rPr lang="en-US" sz="2400" i="1" dirty="0"/>
                <a:t>a</a:t>
              </a:r>
              <a:r>
                <a:rPr lang="en-US" sz="2400" dirty="0"/>
                <a:t> = 50 when </a:t>
              </a:r>
              <a:r>
                <a:rPr lang="en-US" sz="2400" i="1" dirty="0"/>
                <a:t>b</a:t>
              </a:r>
              <a:r>
                <a:rPr lang="en-US" sz="2400" dirty="0"/>
                <a:t> = 0.8</a:t>
              </a:r>
            </a:p>
            <a:p>
              <a:pPr>
                <a:spcAft>
                  <a:spcPts val="0"/>
                </a:spcAft>
                <a:tabLst>
                  <a:tab pos="4972050" algn="r"/>
                </a:tabLst>
              </a:pPr>
              <a:r>
                <a:rPr lang="en-US" sz="2400" dirty="0"/>
                <a:t>Calculate the value of </a:t>
              </a:r>
              <a:r>
                <a:rPr lang="en-US" sz="2400" i="1" dirty="0"/>
                <a:t>a</a:t>
              </a:r>
              <a:r>
                <a:rPr lang="en-US" sz="2400" dirty="0"/>
                <a:t> when </a:t>
              </a:r>
              <a:r>
                <a:rPr lang="en-US" sz="2400" dirty="0" smtClean="0"/>
                <a:t/>
              </a:r>
              <a:br>
                <a:rPr lang="en-US" sz="2400" dirty="0" smtClean="0"/>
              </a:br>
              <a:r>
                <a:rPr lang="en-US" sz="2400" i="1" dirty="0" smtClean="0"/>
                <a:t>b</a:t>
              </a:r>
              <a:r>
                <a:rPr lang="en-US" sz="2400" dirty="0" smtClean="0"/>
                <a:t> </a:t>
              </a:r>
              <a:r>
                <a:rPr lang="en-US" sz="2400" dirty="0"/>
                <a:t>= </a:t>
              </a:r>
              <a:r>
                <a:rPr lang="en-US" sz="2400" dirty="0" smtClean="0"/>
                <a:t>2.5</a:t>
              </a:r>
              <a:r>
                <a:rPr lang="en-US" sz="2400" b="1" dirty="0" smtClean="0"/>
                <a:t>	(3 </a:t>
              </a:r>
              <a:r>
                <a:rPr lang="en-US" sz="2400" b="1" dirty="0"/>
                <a:t>marks</a:t>
              </a:r>
              <a:r>
                <a:rPr lang="en-US" sz="2400" b="1" dirty="0" smtClean="0"/>
                <a:t>)</a:t>
              </a:r>
              <a:endParaRPr lang="en-US" sz="2400" b="1" dirty="0"/>
            </a:p>
          </p:txBody>
        </p:sp>
      </p:grpSp>
    </p:spTree>
    <p:extLst>
      <p:ext uri="{BB962C8B-B14F-4D97-AF65-F5344CB8AC3E}">
        <p14:creationId xmlns:p14="http://schemas.microsoft.com/office/powerpoint/2010/main" val="876821835"/>
      </p:ext>
    </p:extLst>
  </p:cSld>
  <p:clrMapOvr>
    <a:masterClrMapping/>
  </p:clrMapOvr>
  <p:transition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5693866"/>
          </a:xfrm>
          <a:prstGeom prst="rect">
            <a:avLst/>
          </a:prstGeom>
        </p:spPr>
        <p:txBody>
          <a:bodyPr wrap="square">
            <a:spAutoFit/>
          </a:bodyPr>
          <a:lstStyle/>
          <a:p>
            <a:pPr>
              <a:buClr>
                <a:srgbClr val="C00000"/>
              </a:buClr>
              <a:tabLst>
                <a:tab pos="800100" algn="l"/>
              </a:tabLst>
            </a:pPr>
            <a:r>
              <a:rPr lang="en-US" sz="2700" dirty="0">
                <a:latin typeface="Arial" panose="020B0604020202020204" pitchFamily="34" charset="0"/>
                <a:cs typeface="Arial" panose="020B0604020202020204" pitchFamily="34" charset="0"/>
              </a:rPr>
              <a:t>Solve problems using these strategies where appropriate:</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pictures</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smaller numbers</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bar models</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x for the unknown</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a flow diagram</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more bar models</a:t>
            </a:r>
          </a:p>
          <a:p>
            <a:pPr marL="342900" indent="-342900">
              <a:buClr>
                <a:srgbClr val="C00000"/>
              </a:buClr>
              <a:buFont typeface="Arial" panose="020B0604020202020204" pitchFamily="34" charset="0"/>
              <a:buChar char="•"/>
              <a:tabLst>
                <a:tab pos="800100" algn="l"/>
              </a:tabLst>
            </a:pPr>
            <a:r>
              <a:rPr lang="en-US" sz="2700" dirty="0" smtClean="0">
                <a:latin typeface="Arial" panose="020B0604020202020204" pitchFamily="34" charset="0"/>
                <a:cs typeface="Arial" panose="020B0604020202020204" pitchFamily="34" charset="0"/>
              </a:rPr>
              <a:t>Use </a:t>
            </a:r>
            <a:r>
              <a:rPr lang="en-US" sz="2700" dirty="0">
                <a:latin typeface="Arial" panose="020B0604020202020204" pitchFamily="34" charset="0"/>
                <a:cs typeface="Arial" panose="020B0604020202020204" pitchFamily="34" charset="0"/>
              </a:rPr>
              <a:t>formulae.</a:t>
            </a:r>
          </a:p>
          <a:p>
            <a:pPr marL="457200" indent="-457200">
              <a:buClr>
                <a:srgbClr val="C00000"/>
              </a:buClr>
              <a:buFont typeface="+mj-lt"/>
              <a:buAutoNum type="arabicPeriod"/>
              <a:tabLst>
                <a:tab pos="800100" algn="l"/>
              </a:tabLst>
            </a:pPr>
            <a:r>
              <a:rPr lang="en-US" sz="2700" dirty="0" smtClean="0">
                <a:latin typeface="Arial" panose="020B0604020202020204" pitchFamily="34" charset="0"/>
                <a:cs typeface="Arial" panose="020B0604020202020204" pitchFamily="34" charset="0"/>
              </a:rPr>
              <a:t>The </a:t>
            </a:r>
            <a:r>
              <a:rPr lang="en-US" sz="2700" dirty="0">
                <a:latin typeface="Arial" panose="020B0604020202020204" pitchFamily="34" charset="0"/>
                <a:cs typeface="Arial" panose="020B0604020202020204" pitchFamily="34" charset="0"/>
              </a:rPr>
              <a:t>perimeter of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this </a:t>
            </a:r>
            <a:r>
              <a:rPr lang="en-US" sz="2700" dirty="0">
                <a:latin typeface="Arial" panose="020B0604020202020204" pitchFamily="34" charset="0"/>
                <a:cs typeface="Arial" panose="020B0604020202020204" pitchFamily="34" charset="0"/>
              </a:rPr>
              <a:t>shape is </a:t>
            </a:r>
            <a:r>
              <a:rPr lang="en-US" sz="2700" dirty="0" smtClean="0">
                <a:latin typeface="Arial" panose="020B0604020202020204" pitchFamily="34" charset="0"/>
                <a:cs typeface="Arial" panose="020B0604020202020204" pitchFamily="34" charset="0"/>
              </a:rPr>
              <a:t>72cm.</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Work </a:t>
            </a:r>
            <a:r>
              <a:rPr lang="en-US" sz="2700" dirty="0">
                <a:latin typeface="Arial" panose="020B0604020202020204" pitchFamily="34" charset="0"/>
                <a:cs typeface="Arial" panose="020B0604020202020204" pitchFamily="34" charset="0"/>
              </a:rPr>
              <a:t>out the value </a:t>
            </a:r>
            <a:r>
              <a:rPr lang="en-US" sz="2700" dirty="0" smtClean="0">
                <a:latin typeface="Arial" panose="020B0604020202020204" pitchFamily="34" charset="0"/>
                <a:cs typeface="Arial" panose="020B0604020202020204" pitchFamily="34" charset="0"/>
              </a:rPr>
              <a:t/>
            </a:r>
            <a:br>
              <a:rPr lang="en-US" sz="2700" dirty="0" smtClean="0">
                <a:latin typeface="Arial" panose="020B0604020202020204" pitchFamily="34" charset="0"/>
                <a:cs typeface="Arial" panose="020B0604020202020204" pitchFamily="34" charset="0"/>
              </a:rPr>
            </a:br>
            <a:r>
              <a:rPr lang="en-US" sz="2700" dirty="0" smtClean="0">
                <a:latin typeface="Arial" panose="020B0604020202020204" pitchFamily="34" charset="0"/>
                <a:cs typeface="Arial" panose="020B0604020202020204" pitchFamily="34" charset="0"/>
              </a:rPr>
              <a:t>of </a:t>
            </a:r>
            <a:r>
              <a:rPr lang="en-US" sz="2700" i="1" dirty="0">
                <a:latin typeface="Arial" panose="020B0604020202020204" pitchFamily="34" charset="0"/>
                <a:cs typeface="Arial" panose="020B0604020202020204" pitchFamily="34" charset="0"/>
              </a:rPr>
              <a:t>y</a:t>
            </a:r>
            <a:r>
              <a:rPr lang="en-US" sz="27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rotWithShape="1">
          <a:blip r:embed="rId4" cstate="print">
            <a:lum contrast="20000"/>
            <a:extLst>
              <a:ext uri="{28A0092B-C50C-407E-A947-70E740481C1C}">
                <a14:useLocalDpi xmlns:a14="http://schemas.microsoft.com/office/drawing/2010/main" val="0"/>
              </a:ext>
            </a:extLst>
          </a:blip>
          <a:srcRect/>
          <a:stretch/>
        </p:blipFill>
        <p:spPr>
          <a:xfrm>
            <a:off x="3779912" y="5127986"/>
            <a:ext cx="1711051" cy="1397358"/>
          </a:xfrm>
          <a:prstGeom prst="rect">
            <a:avLst/>
          </a:prstGeom>
        </p:spPr>
      </p:pic>
    </p:spTree>
    <p:extLst>
      <p:ext uri="{BB962C8B-B14F-4D97-AF65-F5344CB8AC3E}">
        <p14:creationId xmlns:p14="http://schemas.microsoft.com/office/powerpoint/2010/main" val="1269225699"/>
      </p:ext>
    </p:extLst>
  </p:cSld>
  <p:clrMapOvr>
    <a:masterClrMapping/>
  </p:clrMapOvr>
  <p:transition advClick="0"/>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5509200"/>
          </a:xfrm>
          <a:prstGeom prst="rect">
            <a:avLst/>
          </a:prstGeom>
        </p:spPr>
        <p:txBody>
          <a:bodyPr wrap="square">
            <a:spAutoFit/>
          </a:bodyPr>
          <a:lstStyle/>
          <a:p>
            <a:pPr marL="514350" indent="-514350">
              <a:buClr>
                <a:srgbClr val="C00000"/>
              </a:buClr>
              <a:buFont typeface="+mj-lt"/>
              <a:buAutoNum type="arabicPeriod" startAt="2"/>
              <a:tabLst>
                <a:tab pos="800100" algn="l"/>
              </a:tabLst>
            </a:pPr>
            <a:r>
              <a:rPr lang="en-US" sz="2200" dirty="0">
                <a:latin typeface="Arial" panose="020B0604020202020204" pitchFamily="34" charset="0"/>
                <a:cs typeface="Arial" panose="020B0604020202020204" pitchFamily="34" charset="0"/>
              </a:rPr>
              <a:t>Micah puts a fence round the edge of his garden, which is a rectangle. He uses 24m of fencing in total. The width of his garden is 4 m less than the length. How much fencing does Micah use for one of the longer sides of his garden</a:t>
            </a:r>
            <a:r>
              <a:rPr lang="en-US" sz="2200" dirty="0" smtClean="0">
                <a:latin typeface="Arial" panose="020B0604020202020204" pitchFamily="34" charset="0"/>
                <a:cs typeface="Arial" panose="020B0604020202020204" pitchFamily="34" charset="0"/>
              </a:rPr>
              <a:t>?</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
            </a:r>
            <a:br>
              <a:rPr lang="en-US" sz="2200" dirty="0" smtClean="0">
                <a:latin typeface="Arial" panose="020B0604020202020204" pitchFamily="34" charset="0"/>
                <a:cs typeface="Arial" panose="020B0604020202020204" pitchFamily="34" charset="0"/>
              </a:rPr>
            </a:br>
            <a:endParaRPr lang="en-US" sz="2200" dirty="0" smtClean="0">
              <a:latin typeface="Arial" panose="020B0604020202020204" pitchFamily="34" charset="0"/>
              <a:cs typeface="Arial" panose="020B0604020202020204" pitchFamily="34" charset="0"/>
            </a:endParaRPr>
          </a:p>
          <a:p>
            <a:pPr marL="514350" indent="-514350">
              <a:buClr>
                <a:srgbClr val="C00000"/>
              </a:buClr>
              <a:buFont typeface="+mj-lt"/>
              <a:buAutoNum type="arabicPeriod" startAt="5"/>
              <a:tabLst>
                <a:tab pos="800100" algn="l"/>
              </a:tabLst>
            </a:pPr>
            <a:r>
              <a:rPr lang="en-US" sz="2200" b="1" dirty="0">
                <a:solidFill>
                  <a:srgbClr val="FF0000"/>
                </a:solidFill>
                <a:latin typeface="Arial" panose="020B0604020202020204" pitchFamily="34" charset="0"/>
                <a:cs typeface="Arial" panose="020B0604020202020204" pitchFamily="34" charset="0"/>
              </a:rPr>
              <a:t>R</a:t>
            </a:r>
            <a:r>
              <a:rPr lang="en-US" sz="2200" dirty="0">
                <a:latin typeface="Arial" panose="020B0604020202020204" pitchFamily="34" charset="0"/>
                <a:cs typeface="Arial" panose="020B0604020202020204" pitchFamily="34" charset="0"/>
              </a:rPr>
              <a:t> Rita is selecting a sample of her employees. She selects the 10 employees who sit closest to </a:t>
            </a:r>
            <a:r>
              <a:rPr lang="en-US" sz="2200" dirty="0" smtClean="0">
                <a:latin typeface="Arial" panose="020B0604020202020204" pitchFamily="34" charset="0"/>
                <a:cs typeface="Arial" panose="020B0604020202020204" pitchFamily="34" charset="0"/>
              </a:rPr>
              <a:t>her.</a:t>
            </a:r>
            <a:br>
              <a:rPr lang="en-US" sz="2200" dirty="0" smtClean="0">
                <a:latin typeface="Arial" panose="020B0604020202020204" pitchFamily="34" charset="0"/>
                <a:cs typeface="Arial" panose="020B0604020202020204" pitchFamily="34" charset="0"/>
              </a:rPr>
            </a:br>
            <a:r>
              <a:rPr lang="en-US" sz="2200" dirty="0" smtClean="0">
                <a:latin typeface="Arial" panose="020B0604020202020204" pitchFamily="34" charset="0"/>
                <a:cs typeface="Arial" panose="020B0604020202020204" pitchFamily="34" charset="0"/>
              </a:rPr>
              <a:t>Is </a:t>
            </a:r>
            <a:r>
              <a:rPr lang="en-US" sz="2200" dirty="0">
                <a:latin typeface="Arial" panose="020B0604020202020204" pitchFamily="34" charset="0"/>
                <a:cs typeface="Arial" panose="020B0604020202020204" pitchFamily="34" charset="0"/>
              </a:rPr>
              <a:t>Rita taking a random sample of her employees? Explain your answer.</a:t>
            </a:r>
          </a:p>
        </p:txBody>
      </p:sp>
      <p:sp>
        <p:nvSpPr>
          <p:cNvPr id="6" name="Rectangle 5"/>
          <p:cNvSpPr/>
          <p:nvPr/>
        </p:nvSpPr>
        <p:spPr>
          <a:xfrm flipH="1">
            <a:off x="277539" y="3717032"/>
            <a:ext cx="5204539" cy="830997"/>
          </a:xfrm>
          <a:prstGeom prst="rect">
            <a:avLst/>
          </a:prstGeom>
          <a:solidFill>
            <a:srgbClr val="FAFAB4"/>
          </a:solidFill>
          <a:ln>
            <a:solidFill>
              <a:schemeClr val="accent6">
                <a:lumMod val="50000"/>
              </a:schemeClr>
            </a:solidFill>
          </a:ln>
          <a:effectLst>
            <a:outerShdw blurRad="1651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r>
              <a:rPr lang="en-US" sz="2400" b="1" dirty="0" smtClean="0">
                <a:solidFill>
                  <a:srgbClr val="C00000"/>
                </a:solidFill>
                <a:latin typeface="Arial" panose="020B0604020202020204" pitchFamily="34" charset="0"/>
                <a:cs typeface="Arial" panose="020B0604020202020204" pitchFamily="34" charset="0"/>
              </a:rPr>
              <a:t>Q2 </a:t>
            </a:r>
            <a:r>
              <a:rPr lang="en-US" sz="2400" b="1" dirty="0">
                <a:solidFill>
                  <a:srgbClr val="C00000"/>
                </a:solidFill>
                <a:latin typeface="Arial" panose="020B0604020202020204" pitchFamily="34" charset="0"/>
                <a:cs typeface="Arial" panose="020B0604020202020204" pitchFamily="34" charset="0"/>
              </a:rPr>
              <a:t>hint</a:t>
            </a:r>
            <a:r>
              <a:rPr lang="en-US" sz="2400" dirty="0">
                <a:solidFill>
                  <a:schemeClr val="tx1"/>
                </a:solidFill>
                <a:latin typeface="Arial" panose="020B0604020202020204" pitchFamily="34" charset="0"/>
                <a:cs typeface="Arial" panose="020B0604020202020204" pitchFamily="34" charset="0"/>
              </a:rPr>
              <a:t> - Create a formula using </a:t>
            </a:r>
            <a:r>
              <a:rPr lang="en-US" sz="2400" i="1" dirty="0">
                <a:solidFill>
                  <a:schemeClr val="tx1"/>
                </a:solidFill>
                <a:latin typeface="Arial" panose="020B0604020202020204" pitchFamily="34" charset="0"/>
                <a:cs typeface="Arial" panose="020B0604020202020204" pitchFamily="34" charset="0"/>
              </a:rPr>
              <a:t>X</a:t>
            </a:r>
            <a:r>
              <a:rPr lang="en-US" sz="2400" dirty="0">
                <a:solidFill>
                  <a:schemeClr val="tx1"/>
                </a:solidFill>
                <a:latin typeface="Arial" panose="020B0604020202020204" pitchFamily="34" charset="0"/>
                <a:cs typeface="Arial" panose="020B0604020202020204" pitchFamily="34" charset="0"/>
              </a:rPr>
              <a:t> for one side of the garden.</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90156" y="4653136"/>
            <a:ext cx="551298" cy="546048"/>
          </a:xfrm>
          <a:prstGeom prst="rect">
            <a:avLst/>
          </a:prstGeom>
        </p:spPr>
      </p:pic>
    </p:spTree>
    <p:extLst>
      <p:ext uri="{BB962C8B-B14F-4D97-AF65-F5344CB8AC3E}">
        <p14:creationId xmlns:p14="http://schemas.microsoft.com/office/powerpoint/2010/main" val="2695179536"/>
      </p:ext>
    </p:extLst>
  </p:cSld>
  <p:clrMapOvr>
    <a:masterClrMapping/>
  </p:clrMapOvr>
  <p:transition advClick="0"/>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Autofit/>
          </a:bodyPr>
          <a:lstStyle/>
          <a:p>
            <a:r>
              <a:rPr lang="en-GB" sz="4000" dirty="0" smtClean="0"/>
              <a:t>14 – Problem-solving</a:t>
            </a:r>
            <a:endParaRPr lang="en-GB" sz="4000" b="1" dirty="0" smtClean="0"/>
          </a:p>
        </p:txBody>
      </p:sp>
      <p:sp>
        <p:nvSpPr>
          <p:cNvPr id="21" name="Round Same Side Corner Rectangle 20">
            <a:hlinkClick r:id="rId3" action="ppaction://hlinkpres?slideindex=1&amp;slidetitle="/>
          </p:cNvPr>
          <p:cNvSpPr/>
          <p:nvPr/>
        </p:nvSpPr>
        <p:spPr>
          <a:xfrm>
            <a:off x="6948264" y="695546"/>
            <a:ext cx="697992" cy="357190"/>
          </a:xfrm>
          <a:prstGeom prst="round2SameRect">
            <a:avLst/>
          </a:prstGeom>
          <a:gradFill>
            <a:gsLst>
              <a:gs pos="0">
                <a:srgbClr val="002060"/>
              </a:gs>
              <a:gs pos="63000">
                <a:srgbClr val="0070C0"/>
              </a:gs>
              <a:gs pos="100000">
                <a:schemeClr val="accent5">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en-US" sz="1400" b="1" dirty="0" smtClean="0">
                <a:latin typeface="Calibri" panose="020F0502020204030204" pitchFamily="34" charset="0"/>
              </a:rPr>
              <a:t>Page 119</a:t>
            </a:r>
            <a:endParaRPr lang="en-GB" sz="1400" b="1" dirty="0">
              <a:latin typeface="Calibri" panose="020F0502020204030204" pitchFamily="34" charset="0"/>
            </a:endParaRPr>
          </a:p>
        </p:txBody>
      </p:sp>
      <p:sp>
        <p:nvSpPr>
          <p:cNvPr id="3" name="Rectangle 2"/>
          <p:cNvSpPr/>
          <p:nvPr/>
        </p:nvSpPr>
        <p:spPr>
          <a:xfrm>
            <a:off x="251520" y="1246108"/>
            <a:ext cx="5256584" cy="5586145"/>
          </a:xfrm>
          <a:prstGeom prst="rect">
            <a:avLst/>
          </a:prstGeom>
        </p:spPr>
        <p:txBody>
          <a:bodyPr wrap="square">
            <a:spAutoFit/>
          </a:bodyPr>
          <a:lstStyle/>
          <a:p>
            <a:pPr marL="400050" indent="-400050">
              <a:buClr>
                <a:srgbClr val="C00000"/>
              </a:buClr>
              <a:buFont typeface="+mj-lt"/>
              <a:buAutoNum type="arabicPeriod" startAt="3"/>
              <a:tabLst>
                <a:tab pos="800100" algn="l"/>
              </a:tabLst>
            </a:pPr>
            <a:r>
              <a:rPr lang="en-US" sz="2060" dirty="0">
                <a:latin typeface="Arial" panose="020B0604020202020204" pitchFamily="34" charset="0"/>
                <a:cs typeface="Arial" panose="020B0604020202020204" pitchFamily="34" charset="0"/>
              </a:rPr>
              <a:t>Georgie is shopping online. She is comparing prices between UK and USA </a:t>
            </a:r>
            <a:r>
              <a:rPr lang="en-US" sz="2060" dirty="0" smtClean="0">
                <a:latin typeface="Arial" panose="020B0604020202020204" pitchFamily="34" charset="0"/>
                <a:cs typeface="Arial" panose="020B0604020202020204" pitchFamily="34" charset="0"/>
              </a:rPr>
              <a:t>stores.</a:t>
            </a:r>
            <a:br>
              <a:rPr lang="en-US" sz="2060" dirty="0" smtClean="0">
                <a:latin typeface="Arial" panose="020B0604020202020204" pitchFamily="34" charset="0"/>
                <a:cs typeface="Arial" panose="020B0604020202020204" pitchFamily="34" charset="0"/>
              </a:rPr>
            </a:br>
            <a:r>
              <a:rPr lang="en-US" sz="2060" dirty="0" smtClean="0">
                <a:latin typeface="Arial" panose="020B0604020202020204" pitchFamily="34" charset="0"/>
                <a:cs typeface="Arial" panose="020B0604020202020204" pitchFamily="34" charset="0"/>
              </a:rPr>
              <a:t>The </a:t>
            </a:r>
            <a:r>
              <a:rPr lang="en-US" sz="2060" dirty="0">
                <a:latin typeface="Arial" panose="020B0604020202020204" pitchFamily="34" charset="0"/>
                <a:cs typeface="Arial" panose="020B0604020202020204" pitchFamily="34" charset="0"/>
              </a:rPr>
              <a:t>exchange rate is about 1.5 dollars ($) to the pound (£). The table shows the prices she found, including </a:t>
            </a:r>
            <a:r>
              <a:rPr lang="en-US" sz="2060" dirty="0" smtClean="0">
                <a:latin typeface="Arial" panose="020B0604020202020204" pitchFamily="34" charset="0"/>
                <a:cs typeface="Arial" panose="020B0604020202020204" pitchFamily="34" charset="0"/>
              </a:rPr>
              <a:t>shipping fees.</a:t>
            </a:r>
            <a:br>
              <a:rPr lang="en-US" sz="2060" dirty="0" smtClean="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
            </a:r>
            <a:br>
              <a:rPr lang="en-US" sz="2060" dirty="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
            </a:r>
            <a:br>
              <a:rPr lang="en-US" sz="2060" dirty="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
            </a:r>
            <a:br>
              <a:rPr lang="en-US" sz="2060" dirty="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
            </a:r>
            <a:br>
              <a:rPr lang="en-US" sz="2060" dirty="0">
                <a:latin typeface="Arial" panose="020B0604020202020204" pitchFamily="34" charset="0"/>
                <a:cs typeface="Arial" panose="020B0604020202020204" pitchFamily="34" charset="0"/>
              </a:rPr>
            </a:br>
            <a:r>
              <a:rPr lang="en-US" sz="2060" dirty="0" smtClean="0">
                <a:latin typeface="Arial" panose="020B0604020202020204" pitchFamily="34" charset="0"/>
                <a:cs typeface="Arial" panose="020B0604020202020204" pitchFamily="34" charset="0"/>
              </a:rPr>
              <a:t/>
            </a:r>
            <a:br>
              <a:rPr lang="en-US" sz="2060" dirty="0" smtClean="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
            </a:r>
            <a:br>
              <a:rPr lang="en-US" sz="2060" dirty="0">
                <a:latin typeface="Arial" panose="020B0604020202020204" pitchFamily="34" charset="0"/>
                <a:cs typeface="Arial" panose="020B0604020202020204" pitchFamily="34" charset="0"/>
              </a:rPr>
            </a:br>
            <a:r>
              <a:rPr lang="en-US" sz="2060" dirty="0">
                <a:latin typeface="Arial" panose="020B0604020202020204" pitchFamily="34" charset="0"/>
                <a:cs typeface="Arial" panose="020B0604020202020204" pitchFamily="34" charset="0"/>
              </a:rPr>
              <a:t>Georgie ordered each item from the country with the better </a:t>
            </a:r>
            <a:r>
              <a:rPr lang="en-US" sz="2060" dirty="0" smtClean="0">
                <a:latin typeface="Arial" panose="020B0604020202020204" pitchFamily="34" charset="0"/>
                <a:cs typeface="Arial" panose="020B0604020202020204" pitchFamily="34" charset="0"/>
              </a:rPr>
              <a:t>deal.</a:t>
            </a:r>
            <a:br>
              <a:rPr lang="en-US" sz="2060" dirty="0" smtClean="0">
                <a:latin typeface="Arial" panose="020B0604020202020204" pitchFamily="34" charset="0"/>
                <a:cs typeface="Arial" panose="020B0604020202020204" pitchFamily="34" charset="0"/>
              </a:rPr>
            </a:br>
            <a:r>
              <a:rPr lang="en-US" sz="2060" dirty="0" smtClean="0">
                <a:latin typeface="Arial" panose="020B0604020202020204" pitchFamily="34" charset="0"/>
                <a:cs typeface="Arial" panose="020B0604020202020204" pitchFamily="34" charset="0"/>
              </a:rPr>
              <a:t>Which </a:t>
            </a:r>
            <a:r>
              <a:rPr lang="en-US" sz="2060" dirty="0">
                <a:latin typeface="Arial" panose="020B0604020202020204" pitchFamily="34" charset="0"/>
                <a:cs typeface="Arial" panose="020B0604020202020204" pitchFamily="34" charset="0"/>
              </a:rPr>
              <a:t>country did she order each item from?</a:t>
            </a:r>
          </a:p>
        </p:txBody>
      </p:sp>
      <p:graphicFrame>
        <p:nvGraphicFramePr>
          <p:cNvPr id="7" name="Table 6"/>
          <p:cNvGraphicFramePr>
            <a:graphicFrameLocks noGrp="1"/>
          </p:cNvGraphicFramePr>
          <p:nvPr>
            <p:extLst>
              <p:ext uri="{D42A27DB-BD31-4B8C-83A1-F6EECF244321}">
                <p14:modId xmlns:p14="http://schemas.microsoft.com/office/powerpoint/2010/main" val="1290376462"/>
              </p:ext>
            </p:extLst>
          </p:nvPr>
        </p:nvGraphicFramePr>
        <p:xfrm>
          <a:off x="251520" y="3501008"/>
          <a:ext cx="5256585" cy="1828800"/>
        </p:xfrm>
        <a:graphic>
          <a:graphicData uri="http://schemas.openxmlformats.org/drawingml/2006/table">
            <a:tbl>
              <a:tblPr firstRow="1" bandRow="1">
                <a:tableStyleId>{5C22544A-7EE6-4342-B048-85BDC9FD1C3A}</a:tableStyleId>
              </a:tblPr>
              <a:tblGrid>
                <a:gridCol w="1401756"/>
                <a:gridCol w="1796000"/>
                <a:gridCol w="2058829"/>
              </a:tblGrid>
              <a:tr h="298634">
                <a:tc>
                  <a:txBody>
                    <a:bodyPr/>
                    <a:lstStyle/>
                    <a:p>
                      <a:pPr algn="ctr"/>
                      <a:r>
                        <a:rPr lang="en-US" sz="1800" i="1" dirty="0" smtClean="0">
                          <a:latin typeface="Arial" panose="020B0604020202020204" pitchFamily="34" charset="0"/>
                          <a:cs typeface="Arial" panose="020B0604020202020204" pitchFamily="34" charset="0"/>
                        </a:rPr>
                        <a:t>Item</a:t>
                      </a:r>
                      <a:endParaRPr lang="en-US" sz="1800" i="0" dirty="0">
                        <a:latin typeface="Arial" panose="020B0604020202020204" pitchFamily="34" charset="0"/>
                        <a:cs typeface="Arial" panose="020B0604020202020204" pitchFamily="34" charset="0"/>
                      </a:endParaRPr>
                    </a:p>
                  </a:txBody>
                  <a:tcPr/>
                </a:tc>
                <a:tc>
                  <a:txBody>
                    <a:bodyPr/>
                    <a:lstStyle/>
                    <a:p>
                      <a:pPr algn="ctr"/>
                      <a:r>
                        <a:rPr lang="en-US" sz="1800" i="0" dirty="0" smtClean="0">
                          <a:latin typeface="Arial" panose="020B0604020202020204" pitchFamily="34" charset="0"/>
                          <a:cs typeface="Arial" panose="020B0604020202020204" pitchFamily="34" charset="0"/>
                        </a:rPr>
                        <a:t>UK (£)</a:t>
                      </a:r>
                      <a:endParaRPr lang="en-US" sz="1800" i="0" dirty="0">
                        <a:latin typeface="Arial" panose="020B0604020202020204" pitchFamily="34" charset="0"/>
                        <a:cs typeface="Arial" panose="020B0604020202020204" pitchFamily="34" charset="0"/>
                      </a:endParaRPr>
                    </a:p>
                  </a:txBody>
                  <a:tcPr/>
                </a:tc>
                <a:tc>
                  <a:txBody>
                    <a:bodyPr/>
                    <a:lstStyle/>
                    <a:p>
                      <a:pPr algn="ctr"/>
                      <a:r>
                        <a:rPr lang="en-US" sz="1800" i="0" dirty="0" smtClean="0">
                          <a:latin typeface="Arial" panose="020B0604020202020204" pitchFamily="34" charset="0"/>
                          <a:cs typeface="Arial" panose="020B0604020202020204" pitchFamily="34" charset="0"/>
                        </a:rPr>
                        <a:t>USA ($)</a:t>
                      </a:r>
                      <a:endParaRPr lang="en-US" sz="1800" i="0" dirty="0">
                        <a:latin typeface="Arial" panose="020B0604020202020204" pitchFamily="34" charset="0"/>
                        <a:cs typeface="Arial" panose="020B0604020202020204" pitchFamily="34" charset="0"/>
                      </a:endParaRPr>
                    </a:p>
                  </a:txBody>
                  <a:tcPr/>
                </a:tc>
              </a:tr>
              <a:tr h="298634">
                <a:tc>
                  <a:txBody>
                    <a:bodyPr/>
                    <a:lstStyle/>
                    <a:p>
                      <a:pPr algn="ctr"/>
                      <a:r>
                        <a:rPr lang="en-US" sz="1800" dirty="0" smtClean="0">
                          <a:latin typeface="Arial" panose="020B0604020202020204" pitchFamily="34" charset="0"/>
                          <a:cs typeface="Arial" panose="020B0604020202020204" pitchFamily="34" charset="0"/>
                        </a:rPr>
                        <a:t>Boots</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125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145</a:t>
                      </a:r>
                      <a:endParaRPr lang="en-US" sz="1800" dirty="0">
                        <a:latin typeface="Arial" panose="020B0604020202020204" pitchFamily="34" charset="0"/>
                        <a:cs typeface="Arial" panose="020B0604020202020204" pitchFamily="34" charset="0"/>
                      </a:endParaRPr>
                    </a:p>
                  </a:txBody>
                  <a:tcPr/>
                </a:tc>
              </a:tr>
              <a:tr h="298634">
                <a:tc>
                  <a:txBody>
                    <a:bodyPr/>
                    <a:lstStyle/>
                    <a:p>
                      <a:pPr algn="ctr"/>
                      <a:r>
                        <a:rPr lang="en-US" sz="1800" dirty="0" smtClean="0">
                          <a:latin typeface="Arial" panose="020B0604020202020204" pitchFamily="34" charset="0"/>
                          <a:cs typeface="Arial" panose="020B0604020202020204" pitchFamily="34" charset="0"/>
                        </a:rPr>
                        <a:t>Make-up</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35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62</a:t>
                      </a:r>
                      <a:endParaRPr lang="en-US" sz="1800" dirty="0">
                        <a:latin typeface="Arial" panose="020B0604020202020204" pitchFamily="34" charset="0"/>
                        <a:cs typeface="Arial" panose="020B0604020202020204" pitchFamily="34" charset="0"/>
                      </a:endParaRPr>
                    </a:p>
                  </a:txBody>
                  <a:tcPr/>
                </a:tc>
              </a:tr>
              <a:tr h="298634">
                <a:tc>
                  <a:txBody>
                    <a:bodyPr/>
                    <a:lstStyle/>
                    <a:p>
                      <a:pPr algn="ctr"/>
                      <a:r>
                        <a:rPr lang="en-US" sz="1800" dirty="0" smtClean="0">
                          <a:latin typeface="Arial" panose="020B0604020202020204" pitchFamily="34" charset="0"/>
                          <a:cs typeface="Arial" panose="020B0604020202020204" pitchFamily="34" charset="0"/>
                        </a:rPr>
                        <a:t>Jacket</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147</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200</a:t>
                      </a:r>
                      <a:endParaRPr lang="en-US" sz="1800" dirty="0">
                        <a:latin typeface="Arial" panose="020B0604020202020204" pitchFamily="34" charset="0"/>
                        <a:cs typeface="Arial" panose="020B0604020202020204" pitchFamily="34" charset="0"/>
                      </a:endParaRPr>
                    </a:p>
                  </a:txBody>
                  <a:tcPr/>
                </a:tc>
              </a:tr>
              <a:tr h="294543">
                <a:tc>
                  <a:txBody>
                    <a:bodyPr/>
                    <a:lstStyle/>
                    <a:p>
                      <a:pPr algn="ctr"/>
                      <a:r>
                        <a:rPr lang="en-US" sz="1800" dirty="0" smtClean="0">
                          <a:latin typeface="Arial" panose="020B0604020202020204" pitchFamily="34" charset="0"/>
                          <a:cs typeface="Arial" panose="020B0604020202020204" pitchFamily="34" charset="0"/>
                        </a:rPr>
                        <a:t>Bag</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59</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smtClean="0">
                          <a:latin typeface="Arial" panose="020B0604020202020204" pitchFamily="34" charset="0"/>
                          <a:cs typeface="Arial" panose="020B0604020202020204" pitchFamily="34" charset="0"/>
                        </a:rPr>
                        <a:t>97</a:t>
                      </a:r>
                      <a:endParaRPr lang="en-US" sz="18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114912592"/>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nderoth">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E5A8F797-114D-47DC-A43E-E9D7D8871891}">
  <ds:schemaRefs>
    <ds:schemaRef ds:uri="http://schemas.microsoft.com/sharepoint/v3/contenttype/forms"/>
  </ds:schemaRefs>
</ds:datastoreItem>
</file>

<file path=customXml/itemProps2.xml><?xml version="1.0" encoding="utf-8"?>
<ds:datastoreItem xmlns:ds="http://schemas.openxmlformats.org/officeDocument/2006/customXml" ds:itemID="{76DD945F-B7B0-4691-A0D0-E2EAD6DA23B3}">
  <ds:schemaRefs>
    <ds:schemaRef ds:uri="http://schemas.openxmlformats.org/package/2006/metadata/core-properties"/>
    <ds:schemaRef ds:uri="http://purl.org/dc/elements/1.1/"/>
    <ds:schemaRef ds:uri="http://purl.org/dc/terms/"/>
    <ds:schemaRef ds:uri="http://www.w3.org/XML/1998/namespace"/>
    <ds:schemaRef ds:uri="http://schemas.microsoft.com/office/2006/documentManagement/typ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79131</TotalTime>
  <Words>8452</Words>
  <Application>Microsoft Office PowerPoint</Application>
  <PresentationFormat>On-screen Show (4:3)</PresentationFormat>
  <Paragraphs>2078</Paragraphs>
  <Slides>210</Slides>
  <Notes>210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210</vt:i4>
      </vt:variant>
    </vt:vector>
  </HeadingPairs>
  <TitlesOfParts>
    <vt:vector size="218" baseType="lpstr">
      <vt:lpstr>Arial</vt:lpstr>
      <vt:lpstr>Calibri</vt:lpstr>
      <vt:lpstr>Cambria Math</vt:lpstr>
      <vt:lpstr>Lucida Sans Unicode</vt:lpstr>
      <vt:lpstr>Verdana</vt:lpstr>
      <vt:lpstr>Wingdings 2</vt:lpstr>
      <vt:lpstr>Wingdings 3</vt:lpstr>
      <vt:lpstr>Enderoth</vt:lpstr>
      <vt:lpstr>PowerPoint Presentation</vt:lpstr>
      <vt:lpstr>Contents</vt:lpstr>
      <vt:lpstr>Contents</vt:lpstr>
      <vt:lpstr>Contents</vt:lpstr>
      <vt:lpstr>13.1 – Calculating Probability</vt:lpstr>
      <vt:lpstr>13.1 – Calculating Probability</vt:lpstr>
      <vt:lpstr>13.1 – Calculating Probability</vt:lpstr>
      <vt:lpstr>13.1 – Calculating Probability</vt:lpstr>
      <vt:lpstr>13.1 – Calculating Probability</vt:lpstr>
      <vt:lpstr>13.1 – Calculating Probability</vt:lpstr>
      <vt:lpstr>13.1 – Calculating Probability</vt:lpstr>
      <vt:lpstr>13.1 – Calculating Probability</vt:lpstr>
      <vt:lpstr>13.2 – Two Events</vt:lpstr>
      <vt:lpstr>13.2 – Two Events</vt:lpstr>
      <vt:lpstr>13.2 – Two Events</vt:lpstr>
      <vt:lpstr>13.2 – Two Events</vt:lpstr>
      <vt:lpstr>13.2 – Two Events</vt:lpstr>
      <vt:lpstr>13.2 – Two Events</vt:lpstr>
      <vt:lpstr>13.2 – Two Events</vt:lpstr>
      <vt:lpstr>13.2 – Two Events</vt:lpstr>
      <vt:lpstr>13.3 – Experimental Probability</vt:lpstr>
      <vt:lpstr>13.3 – Experimental Probability</vt:lpstr>
      <vt:lpstr>13.3 – Experimental Probability</vt:lpstr>
      <vt:lpstr>13.3 – Experimental Probability</vt:lpstr>
      <vt:lpstr>13.3 – Experimental Probability</vt:lpstr>
      <vt:lpstr>13.3 – Experimental Probability</vt:lpstr>
      <vt:lpstr>13.3 – Experimental Probability</vt:lpstr>
      <vt:lpstr>13.3 – Experimental Probability</vt:lpstr>
      <vt:lpstr>13.3 – Experimental Probability</vt:lpstr>
      <vt:lpstr>13.3 – Experimental Probability</vt:lpstr>
      <vt:lpstr>13.4 – Venn Diagrams</vt:lpstr>
      <vt:lpstr>13.4 – Venn Diagrams</vt:lpstr>
      <vt:lpstr>13.4 – Venn Diagrams</vt:lpstr>
      <vt:lpstr>13.4 – Venn Diagrams</vt:lpstr>
      <vt:lpstr>13.4 – Venn Diagrams</vt:lpstr>
      <vt:lpstr>13.4 – Venn Diagrams</vt:lpstr>
      <vt:lpstr>13.4 – Venn Diagrams</vt:lpstr>
      <vt:lpstr>13.5 – Tree Diagrams</vt:lpstr>
      <vt:lpstr>13.5 – Tree Diagrams</vt:lpstr>
      <vt:lpstr>13.5 – Tree Diagrams</vt:lpstr>
      <vt:lpstr>13.5 – Tree Diagrams</vt:lpstr>
      <vt:lpstr>13.5 – Tree Diagrams</vt:lpstr>
      <vt:lpstr>13.5 – Tree Diagrams</vt:lpstr>
      <vt:lpstr>13.5 – Tree Diagrams</vt:lpstr>
      <vt:lpstr>13.5 – Tree Diagrams</vt:lpstr>
      <vt:lpstr>13.5 – Tree Diagrams</vt:lpstr>
      <vt:lpstr>13.6 – More Tree Diagrams</vt:lpstr>
      <vt:lpstr>13.6 – More Tree Diagrams</vt:lpstr>
      <vt:lpstr>13.6 – More Tree Diagrams</vt:lpstr>
      <vt:lpstr>13.6 – More Tree Diagrams</vt:lpstr>
      <vt:lpstr>13.6 – More Tree Diagrams</vt:lpstr>
      <vt:lpstr>13.6 – More Tree Diagrams</vt:lpstr>
      <vt:lpstr>13.6 – More Tree Diagrams</vt:lpstr>
      <vt:lpstr>13 – Problem Solving</vt:lpstr>
      <vt:lpstr>13 – Problem Solving</vt:lpstr>
      <vt:lpstr>13 – Problem Solving</vt:lpstr>
      <vt:lpstr>13 – Problem Solving</vt:lpstr>
      <vt:lpstr>13 – Problem Solving</vt:lpstr>
      <vt:lpstr>13 – Problem Solving</vt:lpstr>
      <vt:lpstr>13 – Problem Solving</vt:lpstr>
      <vt:lpstr>13 – Problem Solving</vt:lpstr>
      <vt:lpstr>14.1 – Percentages</vt:lpstr>
      <vt:lpstr>14.1 – Percentages</vt:lpstr>
      <vt:lpstr>14.1 – Percentages</vt:lpstr>
      <vt:lpstr>14.1 – Percentages</vt:lpstr>
      <vt:lpstr>14.1 – Percentages</vt:lpstr>
      <vt:lpstr>14.1 – Percentages</vt:lpstr>
      <vt:lpstr>14.1 – Percentages</vt:lpstr>
      <vt:lpstr>14.2 – Growth and Decay</vt:lpstr>
      <vt:lpstr>14.2 – Growth and Decay</vt:lpstr>
      <vt:lpstr>14.2 – Growth and Decay</vt:lpstr>
      <vt:lpstr>14.2 – Growth and Decay</vt:lpstr>
      <vt:lpstr>14.2 – Growth and Decay</vt:lpstr>
      <vt:lpstr>14.2 – Growth and Decay</vt:lpstr>
      <vt:lpstr>14.2 – Growth and Decay</vt:lpstr>
      <vt:lpstr>14.3 – Compound Measures</vt:lpstr>
      <vt:lpstr>14.3 – Compound Measures</vt:lpstr>
      <vt:lpstr>14.3 – Compound Measures</vt:lpstr>
      <vt:lpstr>14.3 – Compound Measures</vt:lpstr>
      <vt:lpstr>14.3 – Compound Measures</vt:lpstr>
      <vt:lpstr>14.3 – Compound Measures</vt:lpstr>
      <vt:lpstr>14.3 – Compound Measures</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14.4 – Distance, Speed and Time</vt:lpstr>
      <vt:lpstr>14 – Problem-solving</vt:lpstr>
      <vt:lpstr>14 – Problem-solving</vt:lpstr>
      <vt:lpstr>14 – Problem-solving</vt:lpstr>
      <vt:lpstr>14 – Problem-solving</vt:lpstr>
      <vt:lpstr>14 – Problem-solving</vt:lpstr>
      <vt:lpstr>14 – Problem-solving</vt:lpstr>
      <vt:lpstr>14 – Problem-solving</vt:lpstr>
      <vt:lpstr>15.1 – 3D Solids</vt:lpstr>
      <vt:lpstr>15.1 – 3D Solids</vt:lpstr>
      <vt:lpstr>15.1 – 3D Solids</vt:lpstr>
      <vt:lpstr>15.1 – 3D Solids</vt:lpstr>
      <vt:lpstr>15.1 – 3D Solids</vt:lpstr>
      <vt:lpstr>15.2 – Plans and Elevations</vt:lpstr>
      <vt:lpstr>15.2 – Plans and Elevations</vt:lpstr>
      <vt:lpstr>15.2 – Plans and Elevations</vt:lpstr>
      <vt:lpstr>15.2 – Plans and Elevations</vt:lpstr>
      <vt:lpstr>15.2 – Plans and Elevations</vt:lpstr>
      <vt:lpstr>15.2 – Plans and Elevations</vt:lpstr>
      <vt:lpstr>15.3 – Accurate Drawings 1</vt:lpstr>
      <vt:lpstr>15.3 – Accurate Drawings 1</vt:lpstr>
      <vt:lpstr>15.3 – Accurate Drawings 1</vt:lpstr>
      <vt:lpstr>15.3 – Accurate Drawings 1</vt:lpstr>
      <vt:lpstr>15.3 – Accurate Drawings 1</vt:lpstr>
      <vt:lpstr>15.3 – Accurate Drawings 1</vt:lpstr>
      <vt:lpstr>15.3 – Accurate Drawings 1</vt:lpstr>
      <vt:lpstr>15.4 – Scale Drawings and Maps</vt:lpstr>
      <vt:lpstr>15.4 – Scale Drawings and Maps</vt:lpstr>
      <vt:lpstr>15.4 – Scale Drawings and Maps</vt:lpstr>
      <vt:lpstr>15.4 – Scale Drawings and Maps</vt:lpstr>
      <vt:lpstr>15.4 – Scale Drawings and Maps</vt:lpstr>
      <vt:lpstr>15.4 – Scale Drawings and Maps</vt:lpstr>
      <vt:lpstr>15.4 – Scale Drawings and Maps</vt:lpstr>
      <vt:lpstr>15.4 – Scale Drawings and Maps</vt:lpstr>
      <vt:lpstr>15.5 – Accurate Drawings 2</vt:lpstr>
      <vt:lpstr>15.5 – Accurate Drawings 2</vt:lpstr>
      <vt:lpstr>15.5 – Accurate Drawings 2</vt:lpstr>
      <vt:lpstr>15.5 – Accurate Drawings 2</vt:lpstr>
      <vt:lpstr>15.5 – Accurate Drawings 2</vt:lpstr>
      <vt:lpstr>15.5 – Accurate Drawings 2</vt:lpstr>
      <vt:lpstr>15.6 – Constructions</vt:lpstr>
      <vt:lpstr>15.6 – Constructions</vt:lpstr>
      <vt:lpstr>15.6 – Constructions</vt:lpstr>
      <vt:lpstr>15.6 – Constructions</vt:lpstr>
      <vt:lpstr>15.6 – Constructions</vt:lpstr>
      <vt:lpstr>15.5 – Accurate Drawings 2</vt:lpstr>
      <vt:lpstr>15.7 – Loci and Regions</vt:lpstr>
      <vt:lpstr>15.7 – Loci and Regions</vt:lpstr>
      <vt:lpstr>15.7 – Loci and Regions</vt:lpstr>
      <vt:lpstr>15.7 – Loci and Regions</vt:lpstr>
      <vt:lpstr>15.7 – Loci and Regions</vt:lpstr>
      <vt:lpstr>15.7 – Loci and Regions</vt:lpstr>
      <vt:lpstr>15.7 – Loci and Regions</vt:lpstr>
      <vt:lpstr>15.7 – Loci and Regions</vt:lpstr>
      <vt:lpstr>15.7 – Loci and Regions</vt:lpstr>
      <vt:lpstr>15.7 – Loci and Regions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15.8 – Bearings</vt:lpstr>
      <vt:lpstr>16.1 – Expanding Double Brackets</vt:lpstr>
      <vt:lpstr>16.1 – Expanding Double Brackets</vt:lpstr>
      <vt:lpstr>16.1 – Expanding Double Brackets</vt:lpstr>
      <vt:lpstr>16.1 – Expanding Double Brackets</vt:lpstr>
      <vt:lpstr>16.1 – Expanding Double Brackets</vt:lpstr>
      <vt:lpstr>16.1 – Expanding Double Brackets</vt:lpstr>
      <vt:lpstr>16.1 – Expanding Double Brackets</vt:lpstr>
      <vt:lpstr>16.1 – Expanding Double Brackets</vt:lpstr>
      <vt:lpstr>16.1 – Expanding Double Brackets</vt:lpstr>
      <vt:lpstr>16.2 – Plotting Quadratic Equations</vt:lpstr>
      <vt:lpstr>16.2 – Plotting Quadratic Equations</vt:lpstr>
      <vt:lpstr>16.2 – Plotting Quadratic Equations</vt:lpstr>
      <vt:lpstr>16.2 – Plotting Quadratic Equations</vt:lpstr>
      <vt:lpstr>16.2 – Plotting Quadratic Equations</vt:lpstr>
      <vt:lpstr>16.2 – Plotting Quadratic Equations</vt:lpstr>
      <vt:lpstr>16.2 – Plotting Quadratic Equations</vt:lpstr>
      <vt:lpstr>16.2 – Plotting Quadratic Equations</vt:lpstr>
      <vt:lpstr>16.3 – Using Quadratic Graphs</vt:lpstr>
      <vt:lpstr>16.3 – Using Quadratic Graphs</vt:lpstr>
      <vt:lpstr>16.3 – Using Quadratic Graphs</vt:lpstr>
      <vt:lpstr>16.3 – Using Quadratic Graphs</vt:lpstr>
      <vt:lpstr>16.3 – Using Quadratic Graphs</vt:lpstr>
      <vt:lpstr>16.3 – Using Quadratic Graphs</vt:lpstr>
      <vt:lpstr>16.3 – Using Quadratic Graphs</vt:lpstr>
      <vt:lpstr>16.3 – Using Quadratic Graphs</vt:lpstr>
      <vt:lpstr>16.4 – Factorising Quadratic Expressions</vt:lpstr>
      <vt:lpstr>16.4 – Factorising Quadratic Expressions</vt:lpstr>
      <vt:lpstr>16.4 – Factorising Quadratic Expressions</vt:lpstr>
      <vt:lpstr>16.4 – Factorising Quadratic Expressions</vt:lpstr>
      <vt:lpstr>16.5 – Solving Quadratic Expressions Algebraically</vt:lpstr>
      <vt:lpstr>16.5 – Solving Quadratic Expressions Algebraically</vt:lpstr>
      <vt:lpstr>16.5 – Solving Quadratic Expressions Algebraically</vt:lpstr>
      <vt:lpstr>16.5 – Solving Quadratic Expressions Algebraically</vt:lpstr>
      <vt:lpstr>16.5 – Solving Quadratic Expressions Algebraically</vt:lpstr>
      <vt:lpstr>16 – Problem Solving</vt:lpstr>
      <vt:lpstr>16 – Problem Solving</vt:lpstr>
      <vt:lpstr>16 – Problem Solving</vt:lpstr>
      <vt:lpstr>16 – Problem Solving</vt:lpstr>
      <vt:lpstr>16 – Problem Solving</vt:lpstr>
      <vt:lpstr>16 – Problem Solving</vt:lpstr>
      <vt:lpstr>16 – Problem Solving</vt:lpstr>
    </vt:vector>
  </TitlesOfParts>
  <Manager>Enderoth</Manager>
  <Company>Brooke Weston CTC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07 - Mathematics - Unit 1-4</dc:title>
  <dc:subject>Travel and Tourism</dc:subject>
  <dc:creator>Enderoth</dc:creator>
  <cp:keywords>2</cp:keywords>
  <cp:lastModifiedBy>Enderoth</cp:lastModifiedBy>
  <cp:revision>2531</cp:revision>
  <cp:lastPrinted>2014-01-22T18:25:48Z</cp:lastPrinted>
  <dcterms:created xsi:type="dcterms:W3CDTF">2008-03-12T11:01:44Z</dcterms:created>
  <dcterms:modified xsi:type="dcterms:W3CDTF">2018-06-03T14:22:14Z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0x0101006303C8A099435F469B82EC500073A18D</vt:lpwstr>
  </property>
  <property fmtid="{D5CDD505-2E9C-101B-9397-08002B2CF9AE}" pid="3" name="Unit">
    <vt:lpwstr>U1</vt:lpwstr>
  </property>
</Properties>
</file>